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1"/>
  </p:notesMasterIdLst>
  <p:sldIdLst>
    <p:sldId id="256" r:id="rId2"/>
    <p:sldId id="321" r:id="rId3"/>
    <p:sldId id="284" r:id="rId4"/>
    <p:sldId id="262" r:id="rId5"/>
    <p:sldId id="258" r:id="rId6"/>
    <p:sldId id="259" r:id="rId7"/>
    <p:sldId id="260" r:id="rId8"/>
    <p:sldId id="348" r:id="rId9"/>
    <p:sldId id="328" r:id="rId10"/>
    <p:sldId id="263" r:id="rId11"/>
    <p:sldId id="351" r:id="rId12"/>
    <p:sldId id="327" r:id="rId13"/>
    <p:sldId id="352" r:id="rId14"/>
    <p:sldId id="271" r:id="rId15"/>
    <p:sldId id="281" r:id="rId16"/>
    <p:sldId id="286" r:id="rId17"/>
    <p:sldId id="355" r:id="rId18"/>
    <p:sldId id="295" r:id="rId19"/>
    <p:sldId id="329" r:id="rId20"/>
    <p:sldId id="288" r:id="rId21"/>
    <p:sldId id="275" r:id="rId22"/>
    <p:sldId id="276" r:id="rId23"/>
    <p:sldId id="330" r:id="rId24"/>
    <p:sldId id="287" r:id="rId25"/>
    <p:sldId id="336" r:id="rId26"/>
    <p:sldId id="285" r:id="rId27"/>
    <p:sldId id="264" r:id="rId28"/>
    <p:sldId id="273" r:id="rId29"/>
    <p:sldId id="354" r:id="rId30"/>
    <p:sldId id="344" r:id="rId31"/>
    <p:sldId id="272" r:id="rId32"/>
    <p:sldId id="309" r:id="rId33"/>
    <p:sldId id="342" r:id="rId34"/>
    <p:sldId id="357" r:id="rId35"/>
    <p:sldId id="358" r:id="rId36"/>
    <p:sldId id="359" r:id="rId37"/>
    <p:sldId id="360" r:id="rId38"/>
    <p:sldId id="335" r:id="rId39"/>
    <p:sldId id="277" r:id="rId40"/>
    <p:sldId id="283" r:id="rId41"/>
    <p:sldId id="265" r:id="rId42"/>
    <p:sldId id="279" r:id="rId43"/>
    <p:sldId id="337" r:id="rId44"/>
    <p:sldId id="269" r:id="rId45"/>
    <p:sldId id="267" r:id="rId46"/>
    <p:sldId id="266" r:id="rId47"/>
    <p:sldId id="356" r:id="rId48"/>
    <p:sldId id="311" r:id="rId49"/>
    <p:sldId id="349" r:id="rId50"/>
    <p:sldId id="268" r:id="rId51"/>
    <p:sldId id="290" r:id="rId52"/>
    <p:sldId id="289" r:id="rId53"/>
    <p:sldId id="313" r:id="rId54"/>
    <p:sldId id="320" r:id="rId55"/>
    <p:sldId id="306" r:id="rId56"/>
    <p:sldId id="317" r:id="rId57"/>
    <p:sldId id="280" r:id="rId58"/>
    <p:sldId id="318" r:id="rId59"/>
    <p:sldId id="308" r:id="rId60"/>
    <p:sldId id="322" r:id="rId61"/>
    <p:sldId id="319" r:id="rId62"/>
    <p:sldId id="312" r:id="rId63"/>
    <p:sldId id="350" r:id="rId64"/>
    <p:sldId id="298" r:id="rId65"/>
    <p:sldId id="353" r:id="rId66"/>
    <p:sldId id="296" r:id="rId67"/>
    <p:sldId id="297" r:id="rId68"/>
    <p:sldId id="299" r:id="rId69"/>
    <p:sldId id="340" r:id="rId70"/>
    <p:sldId id="292" r:id="rId71"/>
    <p:sldId id="341" r:id="rId72"/>
    <p:sldId id="300" r:id="rId73"/>
    <p:sldId id="347" r:id="rId74"/>
    <p:sldId id="303" r:id="rId75"/>
    <p:sldId id="301" r:id="rId76"/>
    <p:sldId id="304" r:id="rId77"/>
    <p:sldId id="314" r:id="rId78"/>
    <p:sldId id="305" r:id="rId79"/>
    <p:sldId id="293"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808000"/>
    <a:srgbClr val="DEE9FA"/>
    <a:srgbClr val="19859B"/>
    <a:srgbClr val="E0DFBE"/>
    <a:srgbClr val="BEBC7A"/>
    <a:srgbClr val="FFDDB7"/>
    <a:srgbClr val="000000"/>
    <a:srgbClr val="FFE7CD"/>
    <a:srgbClr val="FEA5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3" d="100"/>
          <a:sy n="123" d="100"/>
        </p:scale>
        <p:origin x="444" y="114"/>
      </p:cViewPr>
      <p:guideLst>
        <p:guide orient="horz" pos="2160"/>
        <p:guide pos="2880"/>
      </p:guideLst>
    </p:cSldViewPr>
  </p:slideViewPr>
  <p:notesTextViewPr>
    <p:cViewPr>
      <p:scale>
        <a:sx n="1" d="1"/>
        <a:sy n="1" d="1"/>
      </p:scale>
      <p:origin x="0" y="0"/>
    </p:cViewPr>
  </p:notesTextViewPr>
  <p:sorterViewPr>
    <p:cViewPr varScale="1">
      <p:scale>
        <a:sx n="1" d="1"/>
        <a:sy n="1" d="1"/>
      </p:scale>
      <p:origin x="0" y="-83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E91C1-EBE8-44CD-B62E-2F2816D2D701}" type="datetimeFigureOut">
              <a:rPr lang="en-US" smtClean="0"/>
              <a:t>5/7/2018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33EF68-324D-46AB-8507-84CEF48E5D5C}" type="slidenum">
              <a:rPr lang="en-US" smtClean="0"/>
              <a:t>‹#›</a:t>
            </a:fld>
            <a:endParaRPr lang="en-US"/>
          </a:p>
        </p:txBody>
      </p:sp>
    </p:spTree>
    <p:extLst>
      <p:ext uri="{BB962C8B-B14F-4D97-AF65-F5344CB8AC3E}">
        <p14:creationId xmlns:p14="http://schemas.microsoft.com/office/powerpoint/2010/main" val="2423774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Wingdings" panose="05000000000000000000" pitchFamily="2" charset="2"/>
              <a:buNone/>
            </a:pPr>
            <a:r>
              <a:rPr lang="en-US" dirty="0"/>
              <a:t>The 1990 Act focused on Region I.  It added the sections on </a:t>
            </a:r>
          </a:p>
          <a:p>
            <a:pPr lvl="1">
              <a:buFont typeface="Wingdings" panose="05000000000000000000" pitchFamily="2" charset="2"/>
              <a:buChar char="§"/>
            </a:pPr>
            <a:r>
              <a:rPr lang="en-US" dirty="0"/>
              <a:t>purposes and management of riparian areas;</a:t>
            </a:r>
          </a:p>
          <a:p>
            <a:pPr lvl="1">
              <a:buFont typeface="Wingdings" panose="05000000000000000000" pitchFamily="2" charset="2"/>
              <a:buChar char="§"/>
            </a:pPr>
            <a:r>
              <a:rPr lang="en-US" dirty="0"/>
              <a:t>riparian standards for Region I</a:t>
            </a:r>
          </a:p>
          <a:p>
            <a:pPr lvl="1">
              <a:buFont typeface="Wingdings" panose="05000000000000000000" pitchFamily="2" charset="2"/>
              <a:buChar char="§"/>
            </a:pPr>
            <a:r>
              <a:rPr lang="en-US" dirty="0"/>
              <a:t>buffers on Type I-A waters </a:t>
            </a:r>
          </a:p>
          <a:p>
            <a:pPr lvl="1">
              <a:buFont typeface="Wingdings" panose="05000000000000000000" pitchFamily="2" charset="2"/>
              <a:buChar char="§"/>
            </a:pPr>
            <a:r>
              <a:rPr lang="en-US" dirty="0"/>
              <a:t>Buffers on public anadromous/HVR waters in all regions</a:t>
            </a:r>
          </a:p>
          <a:p>
            <a:pPr lvl="1">
              <a:buFont typeface="Wingdings" panose="05000000000000000000" pitchFamily="2" charset="2"/>
              <a:buNone/>
            </a:pPr>
            <a:r>
              <a:rPr lang="en-US" dirty="0"/>
              <a:t>The 1990 amendment resulted in classification of all anadromous waters and their tributaries and riparian standards on all classified waters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a:t>
            </a:fld>
            <a:endParaRPr lang="en-US"/>
          </a:p>
        </p:txBody>
      </p:sp>
    </p:spTree>
    <p:extLst>
      <p:ext uri="{BB962C8B-B14F-4D97-AF65-F5344CB8AC3E}">
        <p14:creationId xmlns:p14="http://schemas.microsoft.com/office/powerpoint/2010/main" val="393895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Southeast harvest units, roads, and buffers</a:t>
            </a:r>
          </a:p>
          <a:p>
            <a:r>
              <a:rPr lang="en-US" dirty="0"/>
              <a:t>Photo from Doug Martin report on Status &amp; Trends of Fish Habitat Conditions on Private Timberlands in SE Alaska, 2014.</a:t>
            </a:r>
          </a:p>
        </p:txBody>
      </p:sp>
      <p:sp>
        <p:nvSpPr>
          <p:cNvPr id="4" name="Slide Number Placeholder 3"/>
          <p:cNvSpPr>
            <a:spLocks noGrp="1"/>
          </p:cNvSpPr>
          <p:nvPr>
            <p:ph type="sldNum" sz="quarter" idx="10"/>
          </p:nvPr>
        </p:nvSpPr>
        <p:spPr/>
        <p:txBody>
          <a:bodyPr/>
          <a:lstStyle/>
          <a:p>
            <a:fld id="{B233EF68-324D-46AB-8507-84CEF48E5D5C}" type="slidenum">
              <a:rPr lang="en-US" smtClean="0"/>
              <a:t>17</a:t>
            </a:fld>
            <a:endParaRPr lang="en-US"/>
          </a:p>
        </p:txBody>
      </p:sp>
    </p:spTree>
    <p:extLst>
      <p:ext uri="{BB962C8B-B14F-4D97-AF65-F5344CB8AC3E}">
        <p14:creationId xmlns:p14="http://schemas.microsoft.com/office/powerpoint/2010/main" val="909651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DPOs are required for non-DNR land.  </a:t>
            </a:r>
          </a:p>
          <a:p>
            <a:r>
              <a:rPr lang="en-US"/>
              <a:t>On land managed by DNR, FLUPs contain the information required in a DPO.</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18</a:t>
            </a:fld>
            <a:endParaRPr lang="en-US"/>
          </a:p>
        </p:txBody>
      </p:sp>
    </p:spTree>
    <p:extLst>
      <p:ext uri="{BB962C8B-B14F-4D97-AF65-F5344CB8AC3E}">
        <p14:creationId xmlns:p14="http://schemas.microsoft.com/office/powerpoint/2010/main" val="1288906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EE2503FA-87A4-446E-831D-CF5F7023C4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64A5D3B2-36F8-4E0D-A035-FBDD0BF61E2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Map of Sealaska Timber Corporation operation at </a:t>
            </a:r>
            <a:r>
              <a:rPr lang="en-US" altLang="en-US" dirty="0" err="1"/>
              <a:t>Keete</a:t>
            </a:r>
            <a:r>
              <a:rPr lang="en-US" altLang="en-US" dirty="0"/>
              <a:t> Inlet showing Type I-A, I-D streams, and unclassified streams.  In this area, there are no I-C streams because anadromy continues until the streams become I-D waters.   Map courtesy of Sealaska Timber Corp. </a:t>
            </a:r>
          </a:p>
          <a:p>
            <a:r>
              <a:rPr lang="en-US" altLang="en-US" dirty="0"/>
              <a:t>From Joel Nudelman:  Type I-C streams are pretty rare since fish will usually find their way if there are resting pools and no blockage, up until it becomes steep enough to be a I-D.  </a:t>
            </a:r>
          </a:p>
        </p:txBody>
      </p:sp>
      <p:sp>
        <p:nvSpPr>
          <p:cNvPr id="97284" name="Slide Number Placeholder 3">
            <a:extLst>
              <a:ext uri="{FF2B5EF4-FFF2-40B4-BE49-F238E27FC236}">
                <a16:creationId xmlns:a16="http://schemas.microsoft.com/office/drawing/2014/main" id="{856FB311-1D4F-4583-AC34-D731F4480B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000" b="1">
                <a:solidFill>
                  <a:schemeClr val="tx1"/>
                </a:solidFill>
                <a:latin typeface="Garamond" panose="02020404030301010803" pitchFamily="18" charset="0"/>
              </a:defRPr>
            </a:lvl1pPr>
            <a:lvl2pPr marL="742950" indent="-285750">
              <a:defRPr sz="4000" b="1">
                <a:solidFill>
                  <a:schemeClr val="tx1"/>
                </a:solidFill>
                <a:latin typeface="Garamond" panose="02020404030301010803" pitchFamily="18" charset="0"/>
              </a:defRPr>
            </a:lvl2pPr>
            <a:lvl3pPr marL="1143000" indent="-228600">
              <a:defRPr sz="4000" b="1">
                <a:solidFill>
                  <a:schemeClr val="tx1"/>
                </a:solidFill>
                <a:latin typeface="Garamond" panose="02020404030301010803" pitchFamily="18" charset="0"/>
              </a:defRPr>
            </a:lvl3pPr>
            <a:lvl4pPr marL="1600200" indent="-228600">
              <a:defRPr sz="4000" b="1">
                <a:solidFill>
                  <a:schemeClr val="tx1"/>
                </a:solidFill>
                <a:latin typeface="Garamond" panose="02020404030301010803" pitchFamily="18" charset="0"/>
              </a:defRPr>
            </a:lvl4pPr>
            <a:lvl5pPr marL="2057400" indent="-228600">
              <a:defRPr sz="4000" b="1">
                <a:solidFill>
                  <a:schemeClr val="tx1"/>
                </a:solidFill>
                <a:latin typeface="Garamond" panose="02020404030301010803" pitchFamily="18" charset="0"/>
              </a:defRPr>
            </a:lvl5pPr>
            <a:lvl6pPr marL="2514600" indent="-228600" eaLnBrk="0" fontAlgn="base" hangingPunct="0">
              <a:spcBef>
                <a:spcPct val="0"/>
              </a:spcBef>
              <a:spcAft>
                <a:spcPct val="0"/>
              </a:spcAft>
              <a:defRPr sz="4000" b="1">
                <a:solidFill>
                  <a:schemeClr val="tx1"/>
                </a:solidFill>
                <a:latin typeface="Garamond" panose="02020404030301010803" pitchFamily="18" charset="0"/>
              </a:defRPr>
            </a:lvl6pPr>
            <a:lvl7pPr marL="2971800" indent="-228600" eaLnBrk="0" fontAlgn="base" hangingPunct="0">
              <a:spcBef>
                <a:spcPct val="0"/>
              </a:spcBef>
              <a:spcAft>
                <a:spcPct val="0"/>
              </a:spcAft>
              <a:defRPr sz="4000" b="1">
                <a:solidFill>
                  <a:schemeClr val="tx1"/>
                </a:solidFill>
                <a:latin typeface="Garamond" panose="02020404030301010803" pitchFamily="18" charset="0"/>
              </a:defRPr>
            </a:lvl7pPr>
            <a:lvl8pPr marL="3429000" indent="-228600" eaLnBrk="0" fontAlgn="base" hangingPunct="0">
              <a:spcBef>
                <a:spcPct val="0"/>
              </a:spcBef>
              <a:spcAft>
                <a:spcPct val="0"/>
              </a:spcAft>
              <a:defRPr sz="4000" b="1">
                <a:solidFill>
                  <a:schemeClr val="tx1"/>
                </a:solidFill>
                <a:latin typeface="Garamond" panose="02020404030301010803" pitchFamily="18" charset="0"/>
              </a:defRPr>
            </a:lvl8pPr>
            <a:lvl9pPr marL="3886200" indent="-228600" eaLnBrk="0" fontAlgn="base" hangingPunct="0">
              <a:spcBef>
                <a:spcPct val="0"/>
              </a:spcBef>
              <a:spcAft>
                <a:spcPct val="0"/>
              </a:spcAft>
              <a:defRPr sz="4000" b="1">
                <a:solidFill>
                  <a:schemeClr val="tx1"/>
                </a:solidFill>
                <a:latin typeface="Garamond" panose="02020404030301010803" pitchFamily="18" charset="0"/>
              </a:defRPr>
            </a:lvl9pPr>
          </a:lstStyle>
          <a:p>
            <a:fld id="{E8FA9FB8-F96E-41A5-83B1-8F63B382CBB0}" type="slidenum">
              <a:rPr lang="en-US" altLang="en-US" sz="1200" smtClean="0"/>
              <a:pPr/>
              <a:t>19</a:t>
            </a:fld>
            <a:endParaRPr lang="en-US" altLang="en-US" sz="1200"/>
          </a:p>
        </p:txBody>
      </p:sp>
    </p:spTree>
    <p:extLst>
      <p:ext uri="{BB962C8B-B14F-4D97-AF65-F5344CB8AC3E}">
        <p14:creationId xmlns:p14="http://schemas.microsoft.com/office/powerpoint/2010/main" val="3346847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See also FRPA 101F-1 and F-2 on r</a:t>
            </a:r>
            <a:r>
              <a:rPr lang="en-US" sz="1200" dirty="0">
                <a:latin typeface="Calibri" panose="020F0502020204030204" pitchFamily="34" charset="0"/>
              </a:rPr>
              <a:t>oad  construction, design, maintenance, and closure, and the </a:t>
            </a:r>
            <a:r>
              <a:rPr lang="en-US" sz="1200" dirty="0">
                <a:solidFill>
                  <a:srgbClr val="7030A0"/>
                </a:solidFill>
                <a:latin typeface="Calibri" panose="020F0502020204030204" pitchFamily="34" charset="0"/>
              </a:rPr>
              <a:t>purple book </a:t>
            </a:r>
            <a:r>
              <a:rPr lang="en-US" sz="1200" dirty="0">
                <a:latin typeface="Calibri" panose="020F0502020204030204" pitchFamily="34" charset="0"/>
              </a:rPr>
              <a:t>section on 11 AAC 95.280(d)(5) for considerations on side-casting</a:t>
            </a:r>
            <a:r>
              <a:rPr lang="en-US" sz="1200" dirty="0">
                <a:solidFill>
                  <a:srgbClr val="7030A0"/>
                </a:solidFill>
                <a:latin typeface="Calibri" panose="020F0502020204030204" pitchFamily="34" charset="0"/>
              </a:rPr>
              <a:t> </a:t>
            </a:r>
            <a:endParaRPr lang="en-US" sz="1200" dirty="0"/>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24</a:t>
            </a:fld>
            <a:endParaRPr lang="en-US"/>
          </a:p>
        </p:txBody>
      </p:sp>
    </p:spTree>
    <p:extLst>
      <p:ext uri="{BB962C8B-B14F-4D97-AF65-F5344CB8AC3E}">
        <p14:creationId xmlns:p14="http://schemas.microsoft.com/office/powerpoint/2010/main" val="3837500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See also FRPA 101F-1 and F-2 on r</a:t>
            </a:r>
            <a:r>
              <a:rPr lang="en-US" sz="1200" dirty="0">
                <a:latin typeface="Calibri" panose="020F0502020204030204" pitchFamily="34" charset="0"/>
              </a:rPr>
              <a:t>oad  construction, design, maintenance, and closure, and the </a:t>
            </a:r>
            <a:r>
              <a:rPr lang="en-US" sz="1200" dirty="0">
                <a:solidFill>
                  <a:srgbClr val="7030A0"/>
                </a:solidFill>
                <a:latin typeface="Calibri" panose="020F0502020204030204" pitchFamily="34" charset="0"/>
              </a:rPr>
              <a:t>purple book </a:t>
            </a:r>
            <a:r>
              <a:rPr lang="en-US" sz="1200" dirty="0">
                <a:latin typeface="Calibri" panose="020F0502020204030204" pitchFamily="34" charset="0"/>
              </a:rPr>
              <a:t>section on 11 AAC 95.280(d)(5) for considerations on side-casting</a:t>
            </a:r>
            <a:r>
              <a:rPr lang="en-US" sz="1200" dirty="0">
                <a:solidFill>
                  <a:srgbClr val="7030A0"/>
                </a:solidFill>
                <a:latin typeface="Calibri" panose="020F0502020204030204" pitchFamily="34" charset="0"/>
              </a:rPr>
              <a:t> </a:t>
            </a:r>
            <a:endParaRPr lang="en-US" sz="1200" dirty="0"/>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25</a:t>
            </a:fld>
            <a:endParaRPr lang="en-US"/>
          </a:p>
        </p:txBody>
      </p:sp>
    </p:spTree>
    <p:extLst>
      <p:ext uri="{BB962C8B-B14F-4D97-AF65-F5344CB8AC3E}">
        <p14:creationId xmlns:p14="http://schemas.microsoft.com/office/powerpoint/2010/main" val="219612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
            </a:r>
            <a:r>
              <a:rPr lang="en-US" sz="1200" kern="1200" dirty="0">
                <a:solidFill>
                  <a:schemeClr val="tx1"/>
                </a:solidFill>
                <a:effectLst/>
                <a:latin typeface="+mn-lt"/>
                <a:ea typeface="+mn-ea"/>
                <a:cs typeface="+mn-cs"/>
              </a:rPr>
              <a:t>hoto of riparian retention area between two units, one previously harvested and one recently completed</a:t>
            </a:r>
          </a:p>
          <a:p>
            <a:r>
              <a:rPr lang="en-US" sz="1200" kern="1200" dirty="0">
                <a:solidFill>
                  <a:schemeClr val="tx1"/>
                </a:solidFill>
                <a:effectLst/>
                <a:latin typeface="+mn-lt"/>
                <a:ea typeface="+mn-ea"/>
                <a:cs typeface="+mn-cs"/>
              </a:rPr>
              <a:t>Photo from Hans Rinke, DOF Kodiak</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29</a:t>
            </a:fld>
            <a:endParaRPr lang="en-US"/>
          </a:p>
        </p:txBody>
      </p:sp>
    </p:spTree>
    <p:extLst>
      <p:ext uri="{BB962C8B-B14F-4D97-AF65-F5344CB8AC3E}">
        <p14:creationId xmlns:p14="http://schemas.microsoft.com/office/powerpoint/2010/main" val="3495012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OHWM = Ordinary high water mark</a:t>
            </a:r>
          </a:p>
        </p:txBody>
      </p:sp>
      <p:sp>
        <p:nvSpPr>
          <p:cNvPr id="4" name="Slide Number Placeholder 3"/>
          <p:cNvSpPr>
            <a:spLocks noGrp="1"/>
          </p:cNvSpPr>
          <p:nvPr>
            <p:ph type="sldNum" sz="quarter" idx="10"/>
          </p:nvPr>
        </p:nvSpPr>
        <p:spPr/>
        <p:txBody>
          <a:bodyPr/>
          <a:lstStyle/>
          <a:p>
            <a:fld id="{B233EF68-324D-46AB-8507-84CEF48E5D5C}" type="slidenum">
              <a:rPr lang="en-US" smtClean="0"/>
              <a:t>31</a:t>
            </a:fld>
            <a:endParaRPr lang="en-US"/>
          </a:p>
        </p:txBody>
      </p:sp>
    </p:spTree>
    <p:extLst>
      <p:ext uri="{BB962C8B-B14F-4D97-AF65-F5344CB8AC3E}">
        <p14:creationId xmlns:p14="http://schemas.microsoft.com/office/powerpoint/2010/main" val="579485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Riparian area = 100’ or to the slope break, whichever is smaller.  </a:t>
            </a:r>
          </a:p>
          <a:p>
            <a:r>
              <a:rPr lang="en-US" dirty="0"/>
              <a:t>Throughout the riparian area for all Type I-C streams, slope stability standards apply, including the requirement to retain low-value timber where prudent, in the operator’s discretion (11 AAC 95.280(d)(2))</a:t>
            </a:r>
          </a:p>
          <a:p>
            <a:r>
              <a:rPr lang="en-US" dirty="0"/>
              <a:t>Within 25’ of wide Type I-C streams, the standard is higher – in this area the operator </a:t>
            </a:r>
            <a:r>
              <a:rPr lang="en-US" i="1" dirty="0"/>
              <a:t>shall</a:t>
            </a:r>
            <a:r>
              <a:rPr lang="en-US" i="0" dirty="0"/>
              <a:t> retain low-value timber where prudent, i.e., it’s not in the operator’s discretion.</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32</a:t>
            </a:fld>
            <a:endParaRPr lang="en-US"/>
          </a:p>
        </p:txBody>
      </p:sp>
    </p:spTree>
    <p:extLst>
      <p:ext uri="{BB962C8B-B14F-4D97-AF65-F5344CB8AC3E}">
        <p14:creationId xmlns:p14="http://schemas.microsoft.com/office/powerpoint/2010/main" val="1303911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OHWM = Ordinary high water mark</a:t>
            </a:r>
          </a:p>
          <a:p>
            <a:r>
              <a:rPr lang="en-US" dirty="0"/>
              <a:t>i.e., partial retention applies to the either 25’ or the lesser of the slope break or 100’ or the slope break, whichever is </a:t>
            </a:r>
            <a:r>
              <a:rPr lang="en-US" u="sng" dirty="0"/>
              <a:t>greater</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34</a:t>
            </a:fld>
            <a:endParaRPr lang="en-US"/>
          </a:p>
        </p:txBody>
      </p:sp>
    </p:spTree>
    <p:extLst>
      <p:ext uri="{BB962C8B-B14F-4D97-AF65-F5344CB8AC3E}">
        <p14:creationId xmlns:p14="http://schemas.microsoft.com/office/powerpoint/2010/main" val="2661971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Riparian area = 100’ or to the slope break, whichever is smaller.  </a:t>
            </a:r>
          </a:p>
          <a:p>
            <a:r>
              <a:rPr lang="en-US" dirty="0"/>
              <a:t>Throughout the riparian area for all Type I-D streams, slope stability standards apply, including the requirement to retain low-value timber where prudent, in the operator’s discretion (11 AAC 95.280(d)(2))</a:t>
            </a:r>
          </a:p>
          <a:p>
            <a:r>
              <a:rPr lang="en-US" dirty="0"/>
              <a:t>Within 25’ of wide Type I-</a:t>
            </a:r>
            <a:r>
              <a:rPr lang="en-US" dirty="0" err="1"/>
              <a:t>Dstreams</a:t>
            </a:r>
            <a:r>
              <a:rPr lang="en-US" dirty="0"/>
              <a:t>, the standard is higher – in this area the operator </a:t>
            </a:r>
            <a:r>
              <a:rPr lang="en-US" i="1" dirty="0"/>
              <a:t>shall</a:t>
            </a:r>
            <a:r>
              <a:rPr lang="en-US" i="0" dirty="0"/>
              <a:t> retain low-value timber where prudent, i.e., it’s not in the operator’s discretion.</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35</a:t>
            </a:fld>
            <a:endParaRPr lang="en-US"/>
          </a:p>
        </p:txBody>
      </p:sp>
    </p:spTree>
    <p:extLst>
      <p:ext uri="{BB962C8B-B14F-4D97-AF65-F5344CB8AC3E}">
        <p14:creationId xmlns:p14="http://schemas.microsoft.com/office/powerpoint/2010/main" val="134460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LWD = Large woody debris</a:t>
            </a:r>
          </a:p>
          <a:p>
            <a:r>
              <a:rPr lang="en-US" dirty="0"/>
              <a:t>Left and center photo from Doug Martin report on Status &amp; Trends of Fish Habitat Conditions on Private Timberlands in SE Alaska, 2014.</a:t>
            </a:r>
          </a:p>
          <a:p>
            <a:r>
              <a:rPr lang="en-US" dirty="0"/>
              <a:t>Right photo by SEAK Fish Habitat Partnership</a:t>
            </a:r>
          </a:p>
        </p:txBody>
      </p:sp>
      <p:sp>
        <p:nvSpPr>
          <p:cNvPr id="4" name="Slide Number Placeholder 3"/>
          <p:cNvSpPr>
            <a:spLocks noGrp="1"/>
          </p:cNvSpPr>
          <p:nvPr>
            <p:ph type="sldNum" sz="quarter" idx="10"/>
          </p:nvPr>
        </p:nvSpPr>
        <p:spPr/>
        <p:txBody>
          <a:bodyPr/>
          <a:lstStyle/>
          <a:p>
            <a:fld id="{B233EF68-324D-46AB-8507-84CEF48E5D5C}" type="slidenum">
              <a:rPr lang="en-US" smtClean="0"/>
              <a:t>7</a:t>
            </a:fld>
            <a:endParaRPr lang="en-US"/>
          </a:p>
        </p:txBody>
      </p:sp>
    </p:spTree>
    <p:extLst>
      <p:ext uri="{BB962C8B-B14F-4D97-AF65-F5344CB8AC3E}">
        <p14:creationId xmlns:p14="http://schemas.microsoft.com/office/powerpoint/2010/main" val="467855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the extent of the partial retention area in the FRPA for wide streams (red line) and in the slope stability standards in the regulations for all Type I-C and I-D streams (green line)  11 AAC 95.280(d)(2)</a:t>
            </a:r>
          </a:p>
        </p:txBody>
      </p:sp>
      <p:sp>
        <p:nvSpPr>
          <p:cNvPr id="4" name="Slide Number Placeholder 3"/>
          <p:cNvSpPr>
            <a:spLocks noGrp="1"/>
          </p:cNvSpPr>
          <p:nvPr>
            <p:ph type="sldNum" sz="quarter" idx="10"/>
          </p:nvPr>
        </p:nvSpPr>
        <p:spPr/>
        <p:txBody>
          <a:bodyPr/>
          <a:lstStyle/>
          <a:p>
            <a:fld id="{B233EF68-324D-46AB-8507-84CEF48E5D5C}" type="slidenum">
              <a:rPr lang="en-US" smtClean="0"/>
              <a:t>36</a:t>
            </a:fld>
            <a:endParaRPr lang="en-US"/>
          </a:p>
        </p:txBody>
      </p:sp>
    </p:spTree>
    <p:extLst>
      <p:ext uri="{BB962C8B-B14F-4D97-AF65-F5344CB8AC3E}">
        <p14:creationId xmlns:p14="http://schemas.microsoft.com/office/powerpoint/2010/main" val="1704011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HVR = High value resident fish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a:t>
            </a:r>
            <a:r>
              <a:rPr lang="en-US" b="1" dirty="0"/>
              <a:t>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39</a:t>
            </a:fld>
            <a:endParaRPr lang="en-US"/>
          </a:p>
        </p:txBody>
      </p:sp>
    </p:spTree>
    <p:extLst>
      <p:ext uri="{BB962C8B-B14F-4D97-AF65-F5344CB8AC3E}">
        <p14:creationId xmlns:p14="http://schemas.microsoft.com/office/powerpoint/2010/main" val="3916088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effect on state land is the requirement to retain low-value timber where prudent (in the operator’s discretion) on tributaries to anadromous and HVR waters.</a:t>
            </a:r>
          </a:p>
          <a:p>
            <a:r>
              <a:rPr lang="en-US" dirty="0"/>
              <a:t>Slope stability standards:  </a:t>
            </a:r>
          </a:p>
          <a:p>
            <a:pPr marL="171450" indent="-171450">
              <a:buFont typeface="Arial" panose="020B0604020202020204" pitchFamily="34" charset="0"/>
              <a:buChar char="•"/>
            </a:pPr>
            <a:r>
              <a:rPr lang="en-US" sz="1200" dirty="0"/>
              <a:t>Don’t construct a road that will under­cut the toe of a slope that has a high risk of slope failure.</a:t>
            </a:r>
          </a:p>
          <a:p>
            <a:pPr marL="171450" indent="-171450">
              <a:buFont typeface="Arial" panose="020B0604020202020204" pitchFamily="34" charset="0"/>
              <a:buChar char="•"/>
            </a:pPr>
            <a:r>
              <a:rPr lang="en-US" sz="1200" dirty="0"/>
              <a:t>Use full or partial suspension in yarding operations.</a:t>
            </a:r>
          </a:p>
          <a:p>
            <a:pPr marL="171450" indent="-171450">
              <a:buFont typeface="Arial" panose="020B0604020202020204" pitchFamily="34" charset="0"/>
              <a:buChar char="•"/>
            </a:pPr>
            <a:r>
              <a:rPr lang="en-US" sz="1200" dirty="0"/>
              <a:t>Fall timber away from streams in V-notches</a:t>
            </a:r>
          </a:p>
          <a:p>
            <a:pPr marL="171450" indent="-171450">
              <a:buFont typeface="Arial" panose="020B0604020202020204" pitchFamily="34" charset="0"/>
              <a:buChar char="•"/>
            </a:pPr>
            <a:r>
              <a:rPr lang="en-US" sz="1200" dirty="0"/>
              <a:t>Avoid side-casting displaced soil from road construction to the maximum extent feasible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In the operator’s discretion, leave low-value timber where prudent within the portion of a riparian area not covered by other retention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A tributary is </a:t>
            </a:r>
            <a:r>
              <a:rPr lang="en-US" sz="1200" dirty="0">
                <a:solidFill>
                  <a:schemeClr val="tx1"/>
                </a:solidFill>
                <a:effectLst/>
                <a:latin typeface="Calibri" panose="020F0502020204030204" pitchFamily="34" charset="0"/>
                <a:cs typeface="Calibri" panose="020F0502020204030204" pitchFamily="34" charset="0"/>
              </a:rPr>
              <a:t>a</a:t>
            </a:r>
            <a:r>
              <a:rPr lang="en-US" altLang="en-US" sz="1200" dirty="0">
                <a:solidFill>
                  <a:schemeClr val="tx1"/>
                </a:solidFill>
                <a:effectLst/>
                <a:latin typeface="Calibri" panose="020F0502020204030204" pitchFamily="34" charset="0"/>
                <a:cs typeface="Calibri" panose="020F0502020204030204" pitchFamily="34" charset="0"/>
              </a:rPr>
              <a:t>ny branching stream segment within a drainage that contributes to downstream flow.</a:t>
            </a:r>
            <a:endParaRPr lang="en-US" sz="1200" dirty="0"/>
          </a:p>
          <a:p>
            <a:pPr marL="171450" indent="-171450">
              <a:buFont typeface="Arial" panose="020B0604020202020204" pitchFamily="34" charset="0"/>
              <a:buChar char="•"/>
            </a:pPr>
            <a:endParaRPr lang="en-US" sz="1200" dirty="0"/>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40</a:t>
            </a:fld>
            <a:endParaRPr lang="en-US"/>
          </a:p>
        </p:txBody>
      </p:sp>
    </p:spTree>
    <p:extLst>
      <p:ext uri="{BB962C8B-B14F-4D97-AF65-F5344CB8AC3E}">
        <p14:creationId xmlns:p14="http://schemas.microsoft.com/office/powerpoint/2010/main" val="810020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DNR plans are adopted under AS 38.04.065</a:t>
            </a:r>
          </a:p>
          <a:p>
            <a:r>
              <a:rPr lang="en-US" dirty="0"/>
              <a:t>AP = Area Plan</a:t>
            </a:r>
          </a:p>
          <a:p>
            <a:r>
              <a:rPr lang="en-US" dirty="0"/>
              <a:t>MP = Management Plan</a:t>
            </a:r>
          </a:p>
        </p:txBody>
      </p:sp>
      <p:sp>
        <p:nvSpPr>
          <p:cNvPr id="4" name="Slide Number Placeholder 3"/>
          <p:cNvSpPr>
            <a:spLocks noGrp="1"/>
          </p:cNvSpPr>
          <p:nvPr>
            <p:ph type="sldNum" sz="quarter" idx="10"/>
          </p:nvPr>
        </p:nvSpPr>
        <p:spPr/>
        <p:txBody>
          <a:bodyPr/>
          <a:lstStyle/>
          <a:p>
            <a:fld id="{B233EF68-324D-46AB-8507-84CEF48E5D5C}" type="slidenum">
              <a:rPr lang="en-US" smtClean="0"/>
              <a:t>41</a:t>
            </a:fld>
            <a:endParaRPr lang="en-US"/>
          </a:p>
        </p:txBody>
      </p:sp>
    </p:spTree>
    <p:extLst>
      <p:ext uri="{BB962C8B-B14F-4D97-AF65-F5344CB8AC3E}">
        <p14:creationId xmlns:p14="http://schemas.microsoft.com/office/powerpoint/2010/main" val="842872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public land includes municipal land, University of Alaska land, and state land not managed by DNR</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42</a:t>
            </a:fld>
            <a:endParaRPr lang="en-US"/>
          </a:p>
        </p:txBody>
      </p:sp>
    </p:spTree>
    <p:extLst>
      <p:ext uri="{BB962C8B-B14F-4D97-AF65-F5344CB8AC3E}">
        <p14:creationId xmlns:p14="http://schemas.microsoft.com/office/powerpoint/2010/main" val="3722499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effect on other public land is the requirement to retain low-value timber (in the operator’s discretion) where prudent on tributaries to anadromous and HVR waters.</a:t>
            </a:r>
          </a:p>
          <a:p>
            <a:r>
              <a:rPr lang="en-US" dirty="0"/>
              <a:t>Slope stability standards:  </a:t>
            </a:r>
          </a:p>
          <a:p>
            <a:pPr marL="171450" indent="-171450">
              <a:buFont typeface="Arial" panose="020B0604020202020204" pitchFamily="34" charset="0"/>
              <a:buChar char="•"/>
            </a:pPr>
            <a:r>
              <a:rPr lang="en-US" sz="1200" dirty="0"/>
              <a:t>Don’t construct a road that will under­cut the toe of a slope that has a high risk of slope failure.</a:t>
            </a:r>
          </a:p>
          <a:p>
            <a:pPr marL="171450" indent="-171450">
              <a:buFont typeface="Arial" panose="020B0604020202020204" pitchFamily="34" charset="0"/>
              <a:buChar char="•"/>
            </a:pPr>
            <a:r>
              <a:rPr lang="en-US" sz="1200" dirty="0"/>
              <a:t>Use full or partial suspension in yarding operations.</a:t>
            </a:r>
          </a:p>
          <a:p>
            <a:pPr marL="171450" indent="-171450">
              <a:buFont typeface="Arial" panose="020B0604020202020204" pitchFamily="34" charset="0"/>
              <a:buChar char="•"/>
            </a:pPr>
            <a:r>
              <a:rPr lang="en-US" sz="1200" dirty="0"/>
              <a:t>Fall timber away from streams in V-notches</a:t>
            </a:r>
          </a:p>
          <a:p>
            <a:pPr marL="171450" indent="-171450">
              <a:buFont typeface="Arial" panose="020B0604020202020204" pitchFamily="34" charset="0"/>
              <a:buChar char="•"/>
            </a:pPr>
            <a:r>
              <a:rPr lang="en-US" sz="1200" dirty="0"/>
              <a:t>Avoid side-casting displaced soil from road construction to the maximum extent feasible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In the operator’s discretion, leave low-value timber where prudent within the portion of a riparian area not covered by other retention requirements.</a:t>
            </a:r>
          </a:p>
          <a:p>
            <a:pPr marL="171450" indent="-171450">
              <a:buFont typeface="Arial" panose="020B0604020202020204" pitchFamily="34" charset="0"/>
              <a:buChar char="•"/>
            </a:pPr>
            <a:endParaRPr lang="en-US" sz="1200" dirty="0"/>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43</a:t>
            </a:fld>
            <a:endParaRPr lang="en-US"/>
          </a:p>
        </p:txBody>
      </p:sp>
    </p:spTree>
    <p:extLst>
      <p:ext uri="{BB962C8B-B14F-4D97-AF65-F5344CB8AC3E}">
        <p14:creationId xmlns:p14="http://schemas.microsoft.com/office/powerpoint/2010/main" val="151864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HVR = High value resident fish</a:t>
            </a:r>
          </a:p>
        </p:txBody>
      </p:sp>
      <p:sp>
        <p:nvSpPr>
          <p:cNvPr id="4" name="Slide Number Placeholder 3"/>
          <p:cNvSpPr>
            <a:spLocks noGrp="1"/>
          </p:cNvSpPr>
          <p:nvPr>
            <p:ph type="sldNum" sz="quarter" idx="10"/>
          </p:nvPr>
        </p:nvSpPr>
        <p:spPr/>
        <p:txBody>
          <a:bodyPr/>
          <a:lstStyle/>
          <a:p>
            <a:fld id="{B233EF68-324D-46AB-8507-84CEF48E5D5C}" type="slidenum">
              <a:rPr lang="en-US" smtClean="0"/>
              <a:t>44</a:t>
            </a:fld>
            <a:endParaRPr lang="en-US"/>
          </a:p>
        </p:txBody>
      </p:sp>
    </p:spTree>
    <p:extLst>
      <p:ext uri="{BB962C8B-B14F-4D97-AF65-F5344CB8AC3E}">
        <p14:creationId xmlns:p14="http://schemas.microsoft.com/office/powerpoint/2010/main" val="3953785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road location away from the riparian area that allows for conventional logging methods to harvest the timber is preferable.  Review harvest plans for the drainage that may suggest feasible alternative road locations.  </a:t>
            </a:r>
          </a:p>
          <a:p>
            <a:pPr marL="0" lvl="0" indent="0">
              <a:buFont typeface="Arial" panose="020B0604020202020204" pitchFamily="34" charset="0"/>
              <a:buNone/>
            </a:pPr>
            <a:r>
              <a:rPr lang="en-US" sz="1200" kern="1200" dirty="0">
                <a:solidFill>
                  <a:schemeClr val="tx1"/>
                </a:solidFill>
                <a:effectLst/>
                <a:latin typeface="+mn-lt"/>
                <a:ea typeface="+mn-ea"/>
                <a:cs typeface="+mn-cs"/>
              </a:rPr>
              <a:t>Photo from Hans Rinke, DOF – bridge on Kodiak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road should be located outside the riparian area, unless locating the road outside the riparian area is likely to cause slope failures, excessive erosion, or sedimentation that would have a greater adverse impact on the stream.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road design should include drainage features that minimize or direct road runoff away from the adjacent stream, and effectively control sediment.  </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50</a:t>
            </a:fld>
            <a:endParaRPr lang="en-US"/>
          </a:p>
        </p:txBody>
      </p:sp>
    </p:spTree>
    <p:extLst>
      <p:ext uri="{BB962C8B-B14F-4D97-AF65-F5344CB8AC3E}">
        <p14:creationId xmlns:p14="http://schemas.microsoft.com/office/powerpoint/2010/main" val="2007352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solidFill>
                  <a:schemeClr val="tx2">
                    <a:lumMod val="75000"/>
                  </a:schemeClr>
                </a:solidFill>
              </a:rPr>
              <a:t>Note</a:t>
            </a:r>
            <a:r>
              <a:rPr lang="en-US" dirty="0">
                <a:solidFill>
                  <a:schemeClr val="tx2">
                    <a:lumMod val="75000"/>
                  </a:schemeClr>
                </a:solidFill>
              </a:rPr>
              <a:t>:  there are additional BMPs in the following sections.  This presentation includes only those subsections specific to riparian areas.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solidFill>
                  <a:schemeClr val="tx2">
                    <a:lumMod val="75000"/>
                  </a:schemeClr>
                </a:solidFill>
              </a:rPr>
              <a:t>Note</a:t>
            </a:r>
            <a:r>
              <a:rPr lang="en-US" u="none" dirty="0">
                <a:solidFill>
                  <a:schemeClr val="tx2">
                    <a:lumMod val="75000"/>
                  </a:schemeClr>
                </a:solidFill>
              </a:rPr>
              <a:t>:  the purple BMP implementation field book provides additional information on proper implementation of many of these BMPs</a:t>
            </a:r>
            <a:endParaRPr lang="en-US" u="sng" dirty="0">
              <a:solidFill>
                <a:schemeClr val="tx2">
                  <a:lumMod val="75000"/>
                </a:schemeClr>
              </a:solidFill>
            </a:endParaRP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53</a:t>
            </a:fld>
            <a:endParaRPr lang="en-US"/>
          </a:p>
        </p:txBody>
      </p:sp>
    </p:spTree>
    <p:extLst>
      <p:ext uri="{BB962C8B-B14F-4D97-AF65-F5344CB8AC3E}">
        <p14:creationId xmlns:p14="http://schemas.microsoft.com/office/powerpoint/2010/main" val="10474574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From purple book: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Look for tops and limbs within the riparian area.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Walk back out along the axis of a top to find the corresponding stump.  Look at the undercut for evidence that the cutter tried to direct the tree away from the riparian area.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Consider any approved variance harvest or special considerations for falling in the unit near the riparian area.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 not consider trees felled within a riparian timber retention area as part of an approved variance when making this determination.</a:t>
            </a:r>
          </a:p>
          <a:p>
            <a:endParaRPr lang="en-US" b="1" dirty="0"/>
          </a:p>
        </p:txBody>
      </p:sp>
      <p:sp>
        <p:nvSpPr>
          <p:cNvPr id="4" name="Slide Number Placeholder 3"/>
          <p:cNvSpPr>
            <a:spLocks noGrp="1"/>
          </p:cNvSpPr>
          <p:nvPr>
            <p:ph type="sldNum" sz="quarter" idx="10"/>
          </p:nvPr>
        </p:nvSpPr>
        <p:spPr/>
        <p:txBody>
          <a:bodyPr/>
          <a:lstStyle/>
          <a:p>
            <a:fld id="{B233EF68-324D-46AB-8507-84CEF48E5D5C}" type="slidenum">
              <a:rPr lang="en-US" smtClean="0"/>
              <a:t>54</a:t>
            </a:fld>
            <a:endParaRPr lang="en-US"/>
          </a:p>
        </p:txBody>
      </p:sp>
    </p:spTree>
    <p:extLst>
      <p:ext uri="{BB962C8B-B14F-4D97-AF65-F5344CB8AC3E}">
        <p14:creationId xmlns:p14="http://schemas.microsoft.com/office/powerpoint/2010/main" val="3935099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8</a:t>
            </a:fld>
            <a:endParaRPr lang="en-US"/>
          </a:p>
        </p:txBody>
      </p:sp>
    </p:spTree>
    <p:extLst>
      <p:ext uri="{BB962C8B-B14F-4D97-AF65-F5344CB8AC3E}">
        <p14:creationId xmlns:p14="http://schemas.microsoft.com/office/powerpoint/2010/main" val="16512729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Measure the diameter at 4-1/2’ feet above the ground or at the top of the root collar, whichever is higher.  </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56</a:t>
            </a:fld>
            <a:endParaRPr lang="en-US"/>
          </a:p>
        </p:txBody>
      </p:sp>
    </p:spTree>
    <p:extLst>
      <p:ext uri="{BB962C8B-B14F-4D97-AF65-F5344CB8AC3E}">
        <p14:creationId xmlns:p14="http://schemas.microsoft.com/office/powerpoint/2010/main" val="1006062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Variation standards are in 11 AAC 95.235</a:t>
            </a:r>
          </a:p>
        </p:txBody>
      </p:sp>
      <p:sp>
        <p:nvSpPr>
          <p:cNvPr id="4" name="Slide Number Placeholder 3"/>
          <p:cNvSpPr>
            <a:spLocks noGrp="1"/>
          </p:cNvSpPr>
          <p:nvPr>
            <p:ph type="sldNum" sz="quarter" idx="10"/>
          </p:nvPr>
        </p:nvSpPr>
        <p:spPr/>
        <p:txBody>
          <a:bodyPr/>
          <a:lstStyle/>
          <a:p>
            <a:fld id="{B233EF68-324D-46AB-8507-84CEF48E5D5C}" type="slidenum">
              <a:rPr lang="en-US" smtClean="0"/>
              <a:t>57</a:t>
            </a:fld>
            <a:endParaRPr lang="en-US"/>
          </a:p>
        </p:txBody>
      </p:sp>
    </p:spTree>
    <p:extLst>
      <p:ext uri="{BB962C8B-B14F-4D97-AF65-F5344CB8AC3E}">
        <p14:creationId xmlns:p14="http://schemas.microsoft.com/office/powerpoint/2010/main" val="21907918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From purple book: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BMP is usually only applicable to terrain that requires cable yarding.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High stumps are needed where the side slopes are steep enough that felled and bucked timber will roll or slide downhill.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Stumps have to be high enough for boles or substantial branches to catch and hold on, but not every stump has to be cut high to retain felled timber on the hillside.  High stumps are most effective if trees are felled parallel to the contours.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Deflection has to be adequate so one end of the log can be suspended and lifted over a high stump above it.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Did timber slide or roll into the adjacent stream?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Evidence that a tree slid butt first into a stream after being felled:  a gradually deepening scar that ends at the stream with a chunk taken out of the steam bank.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Evidence of trees rolling downhill after being felled:  accumulation of limbs and tops in the stream channel or damage to the bank as they were yarded out; bank material deposited above the stream channel.</a:t>
            </a:r>
          </a:p>
          <a:p>
            <a:endParaRPr lang="en-US" b="1" dirty="0"/>
          </a:p>
        </p:txBody>
      </p:sp>
      <p:sp>
        <p:nvSpPr>
          <p:cNvPr id="4" name="Slide Number Placeholder 3"/>
          <p:cNvSpPr>
            <a:spLocks noGrp="1"/>
          </p:cNvSpPr>
          <p:nvPr>
            <p:ph type="sldNum" sz="quarter" idx="10"/>
          </p:nvPr>
        </p:nvSpPr>
        <p:spPr/>
        <p:txBody>
          <a:bodyPr/>
          <a:lstStyle/>
          <a:p>
            <a:fld id="{B233EF68-324D-46AB-8507-84CEF48E5D5C}" type="slidenum">
              <a:rPr lang="en-US" smtClean="0"/>
              <a:t>58</a:t>
            </a:fld>
            <a:endParaRPr lang="en-US"/>
          </a:p>
        </p:txBody>
      </p:sp>
    </p:spTree>
    <p:extLst>
      <p:ext uri="{BB962C8B-B14F-4D97-AF65-F5344CB8AC3E}">
        <p14:creationId xmlns:p14="http://schemas.microsoft.com/office/powerpoint/2010/main" val="3709723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From purple book: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Cat or skidder logging in Region I should be discouraged in riparian areas, unless skidding is conducted over frozen ground, or on some glacial outwash soils capable of supporting operation of the equipment without causing much damage to the soil structure.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Shovel yarding should rarely require a skid trail within the riparian area.  An exception might be where a stream is crossed to shovel log a small patch of timber on the other side without having to construct a road.  Where feasible, the operator should reach into the riparian area to remove a log after having positioned the shovel outside the riparian area.  Trees within a riparian area should have been felled and bucked so any log segment is reachable from outside the riparian area.  A large log might require walking a shovel in and out of the riparian area to enable it to lift the log and achieve the required one end suspension, or to reach logs resulting from an approved harvest variation.  If so, the shortest possible route should be followed.   Maneuvering around a rock outcrop may also be a reason for entering a riparian area.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Some broken tree branches or crushed vegetation are expected.  Also, some small trees may have been felled to facilitate getting an approved variance tree out.  An operator should be able to lift logs and swing them out of the riparian area with a very little disturbance.  Variance tree logs can be lifted at one end and dragged towards the shovel until they are clear of other retained trees before lifting and swinging them away from the riparian area.  Compliance with this requirement may only be possible on very wet sites if yarding is conducted when the ground is frozen.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Was one-end suspension of the log achieved?  With shovel yarding this should rarely be difficult to accomplish, unless the shovel is not close enough to a large tree to achieve the required lift.  </a:t>
            </a:r>
          </a:p>
          <a:p>
            <a:endParaRPr lang="en-US" b="1" dirty="0"/>
          </a:p>
        </p:txBody>
      </p:sp>
      <p:sp>
        <p:nvSpPr>
          <p:cNvPr id="4" name="Slide Number Placeholder 3"/>
          <p:cNvSpPr>
            <a:spLocks noGrp="1"/>
          </p:cNvSpPr>
          <p:nvPr>
            <p:ph type="sldNum" sz="quarter" idx="10"/>
          </p:nvPr>
        </p:nvSpPr>
        <p:spPr/>
        <p:txBody>
          <a:bodyPr/>
          <a:lstStyle/>
          <a:p>
            <a:fld id="{B233EF68-324D-46AB-8507-84CEF48E5D5C}" type="slidenum">
              <a:rPr lang="en-US" smtClean="0"/>
              <a:t>59</a:t>
            </a:fld>
            <a:endParaRPr lang="en-US"/>
          </a:p>
        </p:txBody>
      </p:sp>
    </p:spTree>
    <p:extLst>
      <p:ext uri="{BB962C8B-B14F-4D97-AF65-F5344CB8AC3E}">
        <p14:creationId xmlns:p14="http://schemas.microsoft.com/office/powerpoint/2010/main" val="945833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From purple book: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Partially or fully suspend logs when yarding. </a:t>
            </a:r>
            <a:r>
              <a:rPr lang="en-US" dirty="0"/>
              <a:t>Do not locate landings near an incised stream, especially when yarding downhill.  A high lead system has limited suspension capabilities.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Landings should not be located near an incised stream, especially when yarding downhill.  (A high lead system has limited suspension capabilities.)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yarding, was the butt rigging correctly positioned to keep logs from rolling downhill?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Could other yarding methods have been used (that would have provided greater suspension or more control over the log when side hill yarding.)?</a:t>
            </a:r>
          </a:p>
          <a:p>
            <a:endParaRPr lang="en-US" b="1" dirty="0"/>
          </a:p>
        </p:txBody>
      </p:sp>
      <p:sp>
        <p:nvSpPr>
          <p:cNvPr id="4" name="Slide Number Placeholder 3"/>
          <p:cNvSpPr>
            <a:spLocks noGrp="1"/>
          </p:cNvSpPr>
          <p:nvPr>
            <p:ph type="sldNum" sz="quarter" idx="10"/>
          </p:nvPr>
        </p:nvSpPr>
        <p:spPr/>
        <p:txBody>
          <a:bodyPr/>
          <a:lstStyle/>
          <a:p>
            <a:fld id="{B233EF68-324D-46AB-8507-84CEF48E5D5C}" type="slidenum">
              <a:rPr lang="en-US" smtClean="0"/>
              <a:t>60</a:t>
            </a:fld>
            <a:endParaRPr lang="en-US"/>
          </a:p>
        </p:txBody>
      </p:sp>
    </p:spTree>
    <p:extLst>
      <p:ext uri="{BB962C8B-B14F-4D97-AF65-F5344CB8AC3E}">
        <p14:creationId xmlns:p14="http://schemas.microsoft.com/office/powerpoint/2010/main" val="3496289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63</a:t>
            </a:fld>
            <a:endParaRPr lang="en-US"/>
          </a:p>
        </p:txBody>
      </p:sp>
    </p:spTree>
    <p:extLst>
      <p:ext uri="{BB962C8B-B14F-4D97-AF65-F5344CB8AC3E}">
        <p14:creationId xmlns:p14="http://schemas.microsoft.com/office/powerpoint/2010/main" val="1909645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10 fish habitat factors are listed in slide 7:  </a:t>
            </a:r>
            <a:r>
              <a:rPr lang="en-US" sz="1200" kern="1200" dirty="0">
                <a:solidFill>
                  <a:schemeClr val="tx1"/>
                </a:solidFill>
                <a:effectLst/>
                <a:latin typeface="+mn-lt"/>
                <a:ea typeface="+mn-ea"/>
                <a:cs typeface="+mn-cs"/>
              </a:rPr>
              <a:t>short‑ and long‑term source of large woody debris, stream bank stability, channel morphology, water temperatures, stream flows, water quality, adequate nutrient cycling, food sources, clean spawning gravels, and sunlight</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64</a:t>
            </a:fld>
            <a:endParaRPr lang="en-US"/>
          </a:p>
        </p:txBody>
      </p:sp>
    </p:spTree>
    <p:extLst>
      <p:ext uri="{BB962C8B-B14F-4D97-AF65-F5344CB8AC3E}">
        <p14:creationId xmlns:p14="http://schemas.microsoft.com/office/powerpoint/2010/main" val="3893766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Afognak variation within riparian retention area (trees painted and numbered), flagging of retention area shown, and estuary in background</a:t>
            </a:r>
          </a:p>
          <a:p>
            <a:r>
              <a:rPr lang="en-US" sz="1200" kern="1200" dirty="0">
                <a:solidFill>
                  <a:schemeClr val="tx1"/>
                </a:solidFill>
                <a:effectLst/>
                <a:latin typeface="+mn-lt"/>
                <a:ea typeface="+mn-ea"/>
                <a:cs typeface="+mn-cs"/>
              </a:rPr>
              <a:t>Photo from Hans Rinke, DOF</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65</a:t>
            </a:fld>
            <a:endParaRPr lang="en-US"/>
          </a:p>
        </p:txBody>
      </p:sp>
    </p:spTree>
    <p:extLst>
      <p:ext uri="{BB962C8B-B14F-4D97-AF65-F5344CB8AC3E}">
        <p14:creationId xmlns:p14="http://schemas.microsoft.com/office/powerpoint/2010/main" val="30773644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a:t>
            </a:r>
            <a:r>
              <a:rPr lang="en-US" b="1" dirty="0"/>
              <a:t>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66</a:t>
            </a:fld>
            <a:endParaRPr lang="en-US"/>
          </a:p>
        </p:txBody>
      </p:sp>
    </p:spTree>
    <p:extLst>
      <p:ext uri="{BB962C8B-B14F-4D97-AF65-F5344CB8AC3E}">
        <p14:creationId xmlns:p14="http://schemas.microsoft.com/office/powerpoint/2010/main" val="10759745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OHWM = Ordinary high water mark</a:t>
            </a:r>
          </a:p>
        </p:txBody>
      </p:sp>
      <p:sp>
        <p:nvSpPr>
          <p:cNvPr id="4" name="Slide Number Placeholder 3"/>
          <p:cNvSpPr>
            <a:spLocks noGrp="1"/>
          </p:cNvSpPr>
          <p:nvPr>
            <p:ph type="sldNum" sz="quarter" idx="10"/>
          </p:nvPr>
        </p:nvSpPr>
        <p:spPr/>
        <p:txBody>
          <a:bodyPr/>
          <a:lstStyle/>
          <a:p>
            <a:fld id="{B233EF68-324D-46AB-8507-84CEF48E5D5C}" type="slidenum">
              <a:rPr lang="en-US" smtClean="0"/>
              <a:t>67</a:t>
            </a:fld>
            <a:endParaRPr lang="en-US"/>
          </a:p>
        </p:txBody>
      </p:sp>
    </p:spTree>
    <p:extLst>
      <p:ext uri="{BB962C8B-B14F-4D97-AF65-F5344CB8AC3E}">
        <p14:creationId xmlns:p14="http://schemas.microsoft.com/office/powerpoint/2010/main" val="342713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11 AAC 95.900(53)  </a:t>
            </a:r>
            <a:r>
              <a:rPr lang="en-US" sz="1200" b="1" kern="1200" dirty="0">
                <a:solidFill>
                  <a:schemeClr val="tx1"/>
                </a:solidFill>
                <a:effectLst/>
                <a:latin typeface="+mn-lt"/>
                <a:ea typeface="+mn-ea"/>
                <a:cs typeface="+mn-cs"/>
              </a:rPr>
              <a:t>"ordinary high water mark"</a:t>
            </a:r>
            <a:r>
              <a:rPr lang="en-US" sz="1200" kern="1200" dirty="0">
                <a:solidFill>
                  <a:schemeClr val="tx1"/>
                </a:solidFill>
                <a:effectLst/>
                <a:latin typeface="+mn-lt"/>
                <a:ea typeface="+mn-ea"/>
                <a:cs typeface="+mn-cs"/>
              </a:rPr>
              <a:t> or "OHWM" means the mark along the bank or shore up to which the presence and action of the tidal or nontidal water are so common and usual, and so long continued in all ordinary years, as to leave a natural line impressed on the bank or shore and indicated by erosion, shelving, changes in soil characteristics, destruction of terrestrial vegetation, or other distinctive physical characteristics;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9</a:t>
            </a:fld>
            <a:endParaRPr lang="en-US"/>
          </a:p>
        </p:txBody>
      </p:sp>
    </p:spTree>
    <p:extLst>
      <p:ext uri="{BB962C8B-B14F-4D97-AF65-F5344CB8AC3E}">
        <p14:creationId xmlns:p14="http://schemas.microsoft.com/office/powerpoint/2010/main" val="19269476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Photo:  Kodiak </a:t>
            </a:r>
            <a:r>
              <a:rPr lang="en-US" sz="1200" kern="1200" dirty="0">
                <a:solidFill>
                  <a:schemeClr val="tx1"/>
                </a:solidFill>
                <a:effectLst/>
                <a:latin typeface="+mn-lt"/>
                <a:ea typeface="+mn-ea"/>
                <a:cs typeface="+mn-cs"/>
              </a:rPr>
              <a:t>general variation with marked and numbered trees.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from Hans Rinke, DOF</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68</a:t>
            </a:fld>
            <a:endParaRPr lang="en-US"/>
          </a:p>
        </p:txBody>
      </p:sp>
    </p:spTree>
    <p:extLst>
      <p:ext uri="{BB962C8B-B14F-4D97-AF65-F5344CB8AC3E}">
        <p14:creationId xmlns:p14="http://schemas.microsoft.com/office/powerpoint/2010/main" val="22062225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FRPA 101-A and AS 41.17.098 for more information on due deference</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71</a:t>
            </a:fld>
            <a:endParaRPr lang="en-US"/>
          </a:p>
        </p:txBody>
      </p:sp>
    </p:spTree>
    <p:extLst>
      <p:ext uri="{BB962C8B-B14F-4D97-AF65-F5344CB8AC3E}">
        <p14:creationId xmlns:p14="http://schemas.microsoft.com/office/powerpoint/2010/main" val="37384859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Standing trees and downed trees are separate categories</a:t>
            </a:r>
          </a:p>
        </p:txBody>
      </p:sp>
      <p:sp>
        <p:nvSpPr>
          <p:cNvPr id="4" name="Slide Number Placeholder 3"/>
          <p:cNvSpPr>
            <a:spLocks noGrp="1"/>
          </p:cNvSpPr>
          <p:nvPr>
            <p:ph type="sldNum" sz="quarter" idx="10"/>
          </p:nvPr>
        </p:nvSpPr>
        <p:spPr/>
        <p:txBody>
          <a:bodyPr/>
          <a:lstStyle/>
          <a:p>
            <a:fld id="{B233EF68-324D-46AB-8507-84CEF48E5D5C}" type="slidenum">
              <a:rPr lang="en-US" smtClean="0"/>
              <a:t>74</a:t>
            </a:fld>
            <a:endParaRPr lang="en-US"/>
          </a:p>
        </p:txBody>
      </p:sp>
    </p:spTree>
    <p:extLst>
      <p:ext uri="{BB962C8B-B14F-4D97-AF65-F5344CB8AC3E}">
        <p14:creationId xmlns:p14="http://schemas.microsoft.com/office/powerpoint/2010/main" val="284921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For more information, see FRPA 101-D1</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10</a:t>
            </a:fld>
            <a:endParaRPr lang="en-US"/>
          </a:p>
        </p:txBody>
      </p:sp>
    </p:spTree>
    <p:extLst>
      <p:ext uri="{BB962C8B-B14F-4D97-AF65-F5344CB8AC3E}">
        <p14:creationId xmlns:p14="http://schemas.microsoft.com/office/powerpoint/2010/main" val="4172940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Note incised channel, coarse substrate</a:t>
            </a:r>
          </a:p>
          <a:p>
            <a:r>
              <a:rPr lang="en-US" sz="1200" b="1" dirty="0"/>
              <a:t>For more information, see FRPA 101-D1</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11</a:t>
            </a:fld>
            <a:endParaRPr lang="en-US"/>
          </a:p>
        </p:txBody>
      </p:sp>
    </p:spTree>
    <p:extLst>
      <p:ext uri="{BB962C8B-B14F-4D97-AF65-F5344CB8AC3E}">
        <p14:creationId xmlns:p14="http://schemas.microsoft.com/office/powerpoint/2010/main" val="2392305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For more information on stream classification, see FRPA 101-D1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bg2">
                    <a:lumMod val="50000"/>
                  </a:schemeClr>
                </a:solidFill>
              </a:rPr>
              <a:t>Surface waters that are not Type I-A, I-B, I-C, or I-D waters are “other surface waters”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12</a:t>
            </a:fld>
            <a:endParaRPr lang="en-US"/>
          </a:p>
        </p:txBody>
      </p:sp>
    </p:spTree>
    <p:extLst>
      <p:ext uri="{BB962C8B-B14F-4D97-AF65-F5344CB8AC3E}">
        <p14:creationId xmlns:p14="http://schemas.microsoft.com/office/powerpoint/2010/main" val="3486818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For more information on stream classification, see FRPA 101-D1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bg2">
                    <a:lumMod val="50000"/>
                  </a:schemeClr>
                </a:solidFill>
              </a:rPr>
              <a:t>Surface waters that are not Type I-A, I-B, I-C, or I-D waters are “other surface waters”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13</a:t>
            </a:fld>
            <a:endParaRPr lang="en-US"/>
          </a:p>
        </p:txBody>
      </p:sp>
    </p:spTree>
    <p:extLst>
      <p:ext uri="{BB962C8B-B14F-4D97-AF65-F5344CB8AC3E}">
        <p14:creationId xmlns:p14="http://schemas.microsoft.com/office/powerpoint/2010/main" val="2986904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from Hans Rinke, DOF</a:t>
            </a:r>
          </a:p>
        </p:txBody>
      </p:sp>
      <p:sp>
        <p:nvSpPr>
          <p:cNvPr id="4" name="Slide Number Placeholder 3"/>
          <p:cNvSpPr>
            <a:spLocks noGrp="1"/>
          </p:cNvSpPr>
          <p:nvPr>
            <p:ph type="sldNum" sz="quarter" idx="10"/>
          </p:nvPr>
        </p:nvSpPr>
        <p:spPr/>
        <p:txBody>
          <a:bodyPr/>
          <a:lstStyle/>
          <a:p>
            <a:fld id="{B233EF68-324D-46AB-8507-84CEF48E5D5C}" type="slidenum">
              <a:rPr lang="en-US" smtClean="0"/>
              <a:t>16</a:t>
            </a:fld>
            <a:endParaRPr lang="en-US"/>
          </a:p>
        </p:txBody>
      </p:sp>
    </p:spTree>
    <p:extLst>
      <p:ext uri="{BB962C8B-B14F-4D97-AF65-F5344CB8AC3E}">
        <p14:creationId xmlns:p14="http://schemas.microsoft.com/office/powerpoint/2010/main" val="398672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E03C3EB-20B9-479A-9F58-0E7D7025139F}" type="datetimeFigureOut">
              <a:rPr lang="en-US" smtClean="0"/>
              <a:t>5/7/2018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CF1BEF9-A09D-4814-83C7-3B1380E2F82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E03C3EB-20B9-479A-9F58-0E7D7025139F}"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E03C3EB-20B9-479A-9F58-0E7D7025139F}"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4E03C3EB-20B9-479A-9F58-0E7D7025139F}" type="datetimeFigureOut">
              <a:rPr lang="en-US" smtClean="0"/>
              <a:t>5/7/2018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E03C3EB-20B9-479A-9F58-0E7D7025139F}" type="datetimeFigureOut">
              <a:rPr lang="en-US" smtClean="0"/>
              <a:t>5/7/2018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F1BEF9-A09D-4814-83C7-3B1380E2F829}"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3C3EB-20B9-479A-9F58-0E7D7025139F}" type="datetimeFigureOut">
              <a:rPr lang="en-US" smtClean="0"/>
              <a:t>5/7/2018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4E03C3EB-20B9-479A-9F58-0E7D7025139F}"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E03C3EB-20B9-479A-9F58-0E7D7025139F}" type="datetimeFigureOut">
              <a:rPr lang="en-US" smtClean="0"/>
              <a:t>5/7/2018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CF1BEF9-A09D-4814-83C7-3B1380E2F829}"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E03C3EB-20B9-479A-9F58-0E7D7025139F}" type="datetimeFigureOut">
              <a:rPr lang="en-US" smtClean="0"/>
              <a:t>5/7/2018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CF1BEF9-A09D-4814-83C7-3B1380E2F82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5.emf"/><Relationship Id="rId4" Type="http://schemas.openxmlformats.org/officeDocument/2006/relationships/image" Target="../media/image4.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FRPA 101-E1</a:t>
            </a:r>
            <a:br>
              <a:rPr lang="en-US" dirty="0"/>
            </a:br>
            <a:r>
              <a:rPr lang="en-US" cap="small" dirty="0"/>
              <a:t>Riparian Management Standards </a:t>
            </a:r>
            <a:br>
              <a:rPr lang="en-US" cap="small" dirty="0"/>
            </a:br>
            <a:r>
              <a:rPr lang="en-US" cap="small" dirty="0"/>
              <a:t>Region 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0784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19859B"/>
                </a:solidFill>
              </a:rPr>
              <a:t>Region I water body </a:t>
            </a:r>
            <a:r>
              <a:rPr lang="en-US" sz="4000" dirty="0">
                <a:solidFill>
                  <a:srgbClr val="19859B"/>
                </a:solidFill>
              </a:rPr>
              <a:t>classes</a:t>
            </a:r>
            <a:r>
              <a:rPr lang="en-US" sz="3600" dirty="0">
                <a:solidFill>
                  <a:srgbClr val="19859B"/>
                </a:solidFill>
              </a:rPr>
              <a:t>:</a:t>
            </a:r>
            <a:br>
              <a:rPr lang="en-US" sz="3600" dirty="0">
                <a:solidFill>
                  <a:srgbClr val="19859B"/>
                </a:solidFill>
              </a:rPr>
            </a:br>
            <a:r>
              <a:rPr lang="en-US" sz="3600" dirty="0">
                <a:solidFill>
                  <a:srgbClr val="19859B"/>
                </a:solidFill>
              </a:rPr>
              <a:t>Private land – </a:t>
            </a:r>
            <a:r>
              <a:rPr lang="en-US" sz="3600" dirty="0">
                <a:solidFill>
                  <a:schemeClr val="bg2">
                    <a:lumMod val="50000"/>
                  </a:schemeClr>
                </a:solidFill>
              </a:rPr>
              <a:t>Anadromous waters</a:t>
            </a:r>
          </a:p>
        </p:txBody>
      </p:sp>
      <p:sp>
        <p:nvSpPr>
          <p:cNvPr id="3" name="Content Placeholder 2"/>
          <p:cNvSpPr>
            <a:spLocks noGrp="1"/>
          </p:cNvSpPr>
          <p:nvPr>
            <p:ph idx="1"/>
          </p:nvPr>
        </p:nvSpPr>
        <p:spPr>
          <a:xfrm>
            <a:off x="457200" y="1481329"/>
            <a:ext cx="8229600" cy="3547872"/>
          </a:xfrm>
        </p:spPr>
        <p:txBody>
          <a:bodyPr>
            <a:noAutofit/>
          </a:bodyPr>
          <a:lstStyle/>
          <a:p>
            <a:r>
              <a:rPr lang="en-US" sz="2800" dirty="0"/>
              <a:t>Type I-A:</a:t>
            </a:r>
          </a:p>
          <a:p>
            <a:pPr lvl="1">
              <a:buFont typeface="Wingdings" panose="05000000000000000000" pitchFamily="2" charset="2"/>
              <a:buChar char="§"/>
            </a:pPr>
            <a:r>
              <a:rPr lang="en-US" sz="2400" dirty="0"/>
              <a:t>stream or river with average gradient </a:t>
            </a:r>
            <a:r>
              <a:rPr lang="en-US" sz="2400" u="sng" dirty="0"/>
              <a:t>&lt;</a:t>
            </a:r>
            <a:r>
              <a:rPr lang="en-US" sz="2400" dirty="0"/>
              <a:t>8%, banks held in place by vegetation, channels not incised, and substrate composed of rubble, gravel, sand, or silt;</a:t>
            </a:r>
          </a:p>
          <a:p>
            <a:pPr lvl="1">
              <a:buFont typeface="Wingdings" panose="05000000000000000000" pitchFamily="2" charset="2"/>
              <a:buChar char="§"/>
            </a:pPr>
            <a:r>
              <a:rPr lang="en-US" sz="2400" dirty="0"/>
              <a:t>wetlands and lakes, including their outlets; </a:t>
            </a:r>
            <a:r>
              <a:rPr lang="en-US" sz="2400" u="sng" dirty="0"/>
              <a:t>or</a:t>
            </a:r>
          </a:p>
          <a:p>
            <a:pPr lvl="1">
              <a:buFont typeface="Wingdings" panose="05000000000000000000" pitchFamily="2" charset="2"/>
              <a:buChar char="§"/>
            </a:pPr>
            <a:r>
              <a:rPr lang="en-US" sz="2400" dirty="0"/>
              <a:t>estuarine area delimited by the presence  of salt‑tolerant vegetation;</a:t>
            </a:r>
            <a:endParaRPr lang="en-US" sz="1800" dirty="0">
              <a:solidFill>
                <a:schemeClr val="bg2">
                  <a:lumMod val="50000"/>
                </a:schemeClr>
              </a:solidFill>
            </a:endParaRPr>
          </a:p>
          <a:p>
            <a:pPr marL="109728" indent="0">
              <a:buNone/>
            </a:pPr>
            <a:r>
              <a:rPr lang="en-US" sz="1800" dirty="0">
                <a:solidFill>
                  <a:schemeClr val="bg2">
                    <a:lumMod val="50000"/>
                  </a:schemeClr>
                </a:solidFill>
              </a:rPr>
              <a:t>AS 41.17.950</a:t>
            </a:r>
          </a:p>
          <a:p>
            <a:pPr marL="109728" indent="0">
              <a:buNone/>
            </a:pPr>
            <a:r>
              <a:rPr lang="en-US" sz="1800" dirty="0">
                <a:solidFill>
                  <a:schemeClr val="bg2">
                    <a:lumMod val="50000"/>
                  </a:schemeClr>
                </a:solidFill>
              </a:rPr>
              <a:t>(30)-(33)</a:t>
            </a:r>
          </a:p>
        </p:txBody>
      </p:sp>
      <p:pic>
        <p:nvPicPr>
          <p:cNvPr id="4" name="Picture 2" descr="File0021">
            <a:extLst>
              <a:ext uri="{FF2B5EF4-FFF2-40B4-BE49-F238E27FC236}">
                <a16:creationId xmlns:a16="http://schemas.microsoft.com/office/drawing/2014/main" id="{B511C207-0AD9-484D-9D89-380B5866BA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715000" y="4343400"/>
            <a:ext cx="3216275" cy="2189162"/>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4" descr="P1010064">
            <a:extLst>
              <a:ext uri="{FF2B5EF4-FFF2-40B4-BE49-F238E27FC236}">
                <a16:creationId xmlns:a16="http://schemas.microsoft.com/office/drawing/2014/main" id="{BFAEB465-5841-4B11-8B96-DBA687DD1C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352800" y="4724400"/>
            <a:ext cx="2713251" cy="2035175"/>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80363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19859B"/>
                </a:solidFill>
              </a:rPr>
              <a:t>Region I water body </a:t>
            </a:r>
            <a:r>
              <a:rPr lang="en-US" sz="4000" dirty="0">
                <a:solidFill>
                  <a:srgbClr val="19859B"/>
                </a:solidFill>
              </a:rPr>
              <a:t>classes</a:t>
            </a:r>
            <a:r>
              <a:rPr lang="en-US" sz="3600" dirty="0">
                <a:solidFill>
                  <a:srgbClr val="19859B"/>
                </a:solidFill>
              </a:rPr>
              <a:t>:</a:t>
            </a:r>
            <a:br>
              <a:rPr lang="en-US" sz="3600" dirty="0">
                <a:solidFill>
                  <a:srgbClr val="19859B"/>
                </a:solidFill>
              </a:rPr>
            </a:br>
            <a:r>
              <a:rPr lang="en-US" sz="3600" dirty="0">
                <a:solidFill>
                  <a:srgbClr val="19859B"/>
                </a:solidFill>
              </a:rPr>
              <a:t>Private land – </a:t>
            </a:r>
            <a:r>
              <a:rPr lang="en-US" sz="3600" dirty="0">
                <a:solidFill>
                  <a:schemeClr val="bg2">
                    <a:lumMod val="50000"/>
                  </a:schemeClr>
                </a:solidFill>
              </a:rPr>
              <a:t>Anadromous waters</a:t>
            </a:r>
          </a:p>
        </p:txBody>
      </p:sp>
      <p:sp>
        <p:nvSpPr>
          <p:cNvPr id="3" name="Content Placeholder 2"/>
          <p:cNvSpPr>
            <a:spLocks noGrp="1"/>
          </p:cNvSpPr>
          <p:nvPr>
            <p:ph idx="1"/>
          </p:nvPr>
        </p:nvSpPr>
        <p:spPr/>
        <p:txBody>
          <a:bodyPr>
            <a:noAutofit/>
          </a:bodyPr>
          <a:lstStyle/>
          <a:p>
            <a:r>
              <a:rPr lang="en-US" sz="3200" dirty="0"/>
              <a:t>Type I-B: </a:t>
            </a:r>
          </a:p>
          <a:p>
            <a:pPr lvl="1">
              <a:buFont typeface="Wingdings" panose="05000000000000000000" pitchFamily="2" charset="2"/>
              <a:buChar char="§"/>
            </a:pPr>
            <a:r>
              <a:rPr lang="en-US" sz="2400" dirty="0"/>
              <a:t>All other anadromous streams or rivers</a:t>
            </a:r>
          </a:p>
          <a:p>
            <a:pPr marL="109728" indent="0">
              <a:buNone/>
            </a:pPr>
            <a:r>
              <a:rPr lang="en-US" sz="1800" dirty="0">
                <a:solidFill>
                  <a:schemeClr val="bg2">
                    <a:lumMod val="50000"/>
                  </a:schemeClr>
                </a:solidFill>
              </a:rPr>
              <a:t>			</a:t>
            </a:r>
          </a:p>
          <a:p>
            <a:pPr marL="109728" indent="0">
              <a:buNone/>
            </a:pPr>
            <a:r>
              <a:rPr lang="en-US" sz="2200" dirty="0">
                <a:solidFill>
                  <a:schemeClr val="bg2">
                    <a:lumMod val="50000"/>
                  </a:schemeClr>
                </a:solidFill>
              </a:rPr>
              <a:t>AS 41.17.950 </a:t>
            </a:r>
          </a:p>
          <a:p>
            <a:pPr marL="109728" indent="0">
              <a:buNone/>
            </a:pPr>
            <a:r>
              <a:rPr lang="en-US" sz="2200" dirty="0">
                <a:solidFill>
                  <a:schemeClr val="bg2">
                    <a:lumMod val="50000"/>
                  </a:schemeClr>
                </a:solidFill>
              </a:rPr>
              <a:t>(30)-(33)</a:t>
            </a:r>
          </a:p>
        </p:txBody>
      </p:sp>
      <p:pic>
        <p:nvPicPr>
          <p:cNvPr id="4" name="Picture 2" descr="P1010003">
            <a:extLst>
              <a:ext uri="{FF2B5EF4-FFF2-40B4-BE49-F238E27FC236}">
                <a16:creationId xmlns:a16="http://schemas.microsoft.com/office/drawing/2014/main" id="{5DD757CD-1E53-48BC-8E69-0F71360B1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581400" y="2627931"/>
            <a:ext cx="5106692" cy="3830019"/>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88900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19859B"/>
                </a:solidFill>
              </a:rPr>
              <a:t>Private land, cont.</a:t>
            </a:r>
            <a:br>
              <a:rPr lang="en-US" sz="3600" dirty="0">
                <a:solidFill>
                  <a:srgbClr val="19859B"/>
                </a:solidFill>
              </a:rPr>
            </a:br>
            <a:r>
              <a:rPr lang="en-US" sz="3600" dirty="0">
                <a:solidFill>
                  <a:schemeClr val="bg2">
                    <a:lumMod val="50000"/>
                  </a:schemeClr>
                </a:solidFill>
              </a:rPr>
              <a:t>Non-anadromous waters</a:t>
            </a:r>
          </a:p>
        </p:txBody>
      </p:sp>
      <p:sp>
        <p:nvSpPr>
          <p:cNvPr id="3" name="Content Placeholder 2"/>
          <p:cNvSpPr>
            <a:spLocks noGrp="1"/>
          </p:cNvSpPr>
          <p:nvPr>
            <p:ph idx="1"/>
          </p:nvPr>
        </p:nvSpPr>
        <p:spPr>
          <a:xfrm>
            <a:off x="477864" y="1828800"/>
            <a:ext cx="8285136" cy="4525963"/>
          </a:xfrm>
        </p:spPr>
        <p:txBody>
          <a:bodyPr>
            <a:noAutofit/>
          </a:bodyPr>
          <a:lstStyle/>
          <a:p>
            <a:pPr>
              <a:spcAft>
                <a:spcPts val="1200"/>
              </a:spcAft>
            </a:pPr>
            <a:r>
              <a:rPr lang="en-US" sz="2800" dirty="0"/>
              <a:t>Type I-C: tributary to a Type I-A or I-B water, with gradient of </a:t>
            </a:r>
            <a:r>
              <a:rPr lang="en-US" sz="2800" b="1" u="sng" dirty="0"/>
              <a:t>&lt;</a:t>
            </a:r>
            <a:r>
              <a:rPr lang="en-US" sz="2800" dirty="0"/>
              <a:t>12%</a:t>
            </a:r>
          </a:p>
          <a:p>
            <a:pPr marL="109728" indent="0">
              <a:spcAft>
                <a:spcPts val="1200"/>
              </a:spcAft>
              <a:buNone/>
            </a:pPr>
            <a:r>
              <a:rPr lang="en-US" sz="2200" dirty="0">
                <a:solidFill>
                  <a:schemeClr val="bg2">
                    <a:lumMod val="50000"/>
                  </a:schemeClr>
                </a:solidFill>
              </a:rPr>
              <a:t>AS 41.17.950 (31)-(34)</a:t>
            </a:r>
          </a:p>
        </p:txBody>
      </p:sp>
      <p:pic>
        <p:nvPicPr>
          <p:cNvPr id="4" name="Picture 6" descr="P1010023">
            <a:extLst>
              <a:ext uri="{FF2B5EF4-FFF2-40B4-BE49-F238E27FC236}">
                <a16:creationId xmlns:a16="http://schemas.microsoft.com/office/drawing/2014/main" id="{9B7AB2A4-B5F7-49B6-912C-C2E6B9A106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95800" y="2867026"/>
            <a:ext cx="4267200" cy="3200400"/>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4" descr="P1020079">
            <a:extLst>
              <a:ext uri="{FF2B5EF4-FFF2-40B4-BE49-F238E27FC236}">
                <a16:creationId xmlns:a16="http://schemas.microsoft.com/office/drawing/2014/main" id="{0AC0FDC3-477E-4AE3-BB22-E8C6CA2AE4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914400" y="3505200"/>
            <a:ext cx="4267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06985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19859B"/>
                </a:solidFill>
              </a:rPr>
              <a:t>Private land, cont.</a:t>
            </a:r>
            <a:br>
              <a:rPr lang="en-US" sz="3600" dirty="0">
                <a:solidFill>
                  <a:srgbClr val="19859B"/>
                </a:solidFill>
              </a:rPr>
            </a:br>
            <a:r>
              <a:rPr lang="en-US" sz="3600" dirty="0">
                <a:solidFill>
                  <a:schemeClr val="bg2">
                    <a:lumMod val="50000"/>
                  </a:schemeClr>
                </a:solidFill>
              </a:rPr>
              <a:t>Non-anadromous waters</a:t>
            </a:r>
          </a:p>
        </p:txBody>
      </p:sp>
      <p:sp>
        <p:nvSpPr>
          <p:cNvPr id="3" name="Content Placeholder 2"/>
          <p:cNvSpPr>
            <a:spLocks noGrp="1"/>
          </p:cNvSpPr>
          <p:nvPr>
            <p:ph idx="1"/>
          </p:nvPr>
        </p:nvSpPr>
        <p:spPr>
          <a:xfrm>
            <a:off x="457200" y="2181982"/>
            <a:ext cx="4800600" cy="4525963"/>
          </a:xfrm>
        </p:spPr>
        <p:txBody>
          <a:bodyPr>
            <a:noAutofit/>
          </a:bodyPr>
          <a:lstStyle/>
          <a:p>
            <a:pPr>
              <a:spcAft>
                <a:spcPts val="1200"/>
              </a:spcAft>
            </a:pPr>
            <a:r>
              <a:rPr lang="en-US" sz="2800" dirty="0"/>
              <a:t>Type I-D: tributary to a Type I-A or I-B water, with a gradient </a:t>
            </a:r>
            <a:r>
              <a:rPr lang="en-US" sz="2800" b="1" dirty="0"/>
              <a:t>&gt;</a:t>
            </a:r>
            <a:r>
              <a:rPr lang="en-US" sz="2800" dirty="0"/>
              <a:t>12 % </a:t>
            </a:r>
          </a:p>
          <a:p>
            <a:pPr>
              <a:spcAft>
                <a:spcPts val="1200"/>
              </a:spcAft>
            </a:pPr>
            <a:r>
              <a:rPr lang="en-US" sz="2800" dirty="0"/>
              <a:t>Surface waters that are not classified as Type I-A, I-B, I-C, or I-D are “other surface waters”</a:t>
            </a:r>
          </a:p>
          <a:p>
            <a:pPr marL="109728" indent="0">
              <a:spcAft>
                <a:spcPts val="1200"/>
              </a:spcAft>
              <a:buNone/>
            </a:pPr>
            <a:r>
              <a:rPr lang="en-US" sz="2200" dirty="0">
                <a:solidFill>
                  <a:schemeClr val="bg2">
                    <a:lumMod val="50000"/>
                  </a:schemeClr>
                </a:solidFill>
              </a:rPr>
              <a:t>AS 41.17.950 (31)-(34)</a:t>
            </a:r>
          </a:p>
        </p:txBody>
      </p:sp>
      <p:pic>
        <p:nvPicPr>
          <p:cNvPr id="4" name="Picture 5" descr="File0010">
            <a:extLst>
              <a:ext uri="{FF2B5EF4-FFF2-40B4-BE49-F238E27FC236}">
                <a16:creationId xmlns:a16="http://schemas.microsoft.com/office/drawing/2014/main" id="{CC7B5146-1DD6-4BAA-9A84-418DF6CEF3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199" y="1676401"/>
            <a:ext cx="3335921" cy="4802486"/>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CB17EB8-923B-456D-8BC0-B1C6810D484A}"/>
              </a:ext>
            </a:extLst>
          </p:cNvPr>
          <p:cNvSpPr txBox="1"/>
          <p:nvPr/>
        </p:nvSpPr>
        <p:spPr>
          <a:xfrm>
            <a:off x="7239000" y="1342523"/>
            <a:ext cx="1752600" cy="307777"/>
          </a:xfrm>
          <a:prstGeom prst="rect">
            <a:avLst/>
          </a:prstGeom>
          <a:noFill/>
        </p:spPr>
        <p:txBody>
          <a:bodyPr wrap="square" rtlCol="0">
            <a:spAutoFit/>
          </a:bodyPr>
          <a:lstStyle/>
          <a:p>
            <a:r>
              <a:rPr lang="en-US" sz="1400" dirty="0"/>
              <a:t>Type I-D stream</a:t>
            </a:r>
          </a:p>
        </p:txBody>
      </p:sp>
    </p:spTree>
    <p:extLst>
      <p:ext uri="{BB962C8B-B14F-4D97-AF65-F5344CB8AC3E}">
        <p14:creationId xmlns:p14="http://schemas.microsoft.com/office/powerpoint/2010/main" val="3507526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Autofit/>
          </a:bodyPr>
          <a:lstStyle/>
          <a:p>
            <a:r>
              <a:rPr lang="en-US" sz="3800" dirty="0">
                <a:solidFill>
                  <a:srgbClr val="19859B"/>
                </a:solidFill>
                <a:effectLst>
                  <a:outerShdw blurRad="38100" dist="38100" dir="2700000" algn="tl">
                    <a:srgbClr val="000000">
                      <a:alpha val="43137"/>
                    </a:srgbClr>
                  </a:outerShdw>
                </a:effectLst>
              </a:rPr>
              <a:t>Region I stream classes:</a:t>
            </a:r>
            <a:br>
              <a:rPr lang="en-US" sz="3800" dirty="0">
                <a:solidFill>
                  <a:srgbClr val="19859B"/>
                </a:solidFill>
                <a:effectLst>
                  <a:outerShdw blurRad="38100" dist="38100" dir="2700000" algn="tl">
                    <a:srgbClr val="000000">
                      <a:alpha val="43137"/>
                    </a:srgbClr>
                  </a:outerShdw>
                </a:effectLst>
              </a:rPr>
            </a:br>
            <a:r>
              <a:rPr lang="en-US" sz="3200" dirty="0">
                <a:solidFill>
                  <a:srgbClr val="19859B"/>
                </a:solidFill>
                <a:effectLst>
                  <a:outerShdw blurRad="38100" dist="38100" dir="2700000" algn="tl">
                    <a:srgbClr val="000000">
                      <a:alpha val="43137"/>
                    </a:srgbClr>
                  </a:outerShdw>
                </a:effectLst>
              </a:rPr>
              <a:t>State and other public land</a:t>
            </a:r>
          </a:p>
        </p:txBody>
      </p:sp>
      <p:sp>
        <p:nvSpPr>
          <p:cNvPr id="3" name="Content Placeholder 2"/>
          <p:cNvSpPr>
            <a:spLocks noGrp="1"/>
          </p:cNvSpPr>
          <p:nvPr>
            <p:ph idx="1"/>
          </p:nvPr>
        </p:nvSpPr>
        <p:spPr>
          <a:xfrm>
            <a:off x="463658" y="1862328"/>
            <a:ext cx="8229600" cy="4995672"/>
          </a:xfrm>
        </p:spPr>
        <p:txBody>
          <a:bodyPr>
            <a:normAutofit/>
          </a:bodyPr>
          <a:lstStyle/>
          <a:p>
            <a:pPr>
              <a:spcAft>
                <a:spcPts val="1200"/>
              </a:spcAft>
            </a:pPr>
            <a:r>
              <a:rPr lang="en-US" sz="3200" dirty="0"/>
              <a:t>Anadromous or high-value resident fish water bodies</a:t>
            </a:r>
          </a:p>
          <a:p>
            <a:pPr>
              <a:spcAft>
                <a:spcPts val="1200"/>
              </a:spcAft>
            </a:pPr>
            <a:r>
              <a:rPr lang="en-US" sz="3200" dirty="0"/>
              <a:t>Other surface waters</a:t>
            </a:r>
          </a:p>
          <a:p>
            <a:pPr marL="109728" indent="0">
              <a:buNone/>
            </a:pPr>
            <a:endParaRPr lang="en-US" dirty="0"/>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AS 41.17.118(a), .119(1)</a:t>
            </a:r>
          </a:p>
        </p:txBody>
      </p:sp>
    </p:spTree>
    <p:extLst>
      <p:ext uri="{BB962C8B-B14F-4D97-AF65-F5344CB8AC3E}">
        <p14:creationId xmlns:p14="http://schemas.microsoft.com/office/powerpoint/2010/main" val="2455397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Riparian standards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841681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81328"/>
            <a:ext cx="4419600" cy="4525963"/>
          </a:xfrm>
        </p:spPr>
        <p:txBody>
          <a:bodyPr>
            <a:normAutofit fontScale="92500"/>
          </a:bodyPr>
          <a:lstStyle/>
          <a:p>
            <a:r>
              <a:rPr lang="en-US" sz="3200" dirty="0"/>
              <a:t>DPO information</a:t>
            </a:r>
          </a:p>
          <a:p>
            <a:r>
              <a:rPr lang="en-US" sz="3200" dirty="0"/>
              <a:t>No-cut buffer</a:t>
            </a:r>
          </a:p>
          <a:p>
            <a:r>
              <a:rPr lang="en-US" sz="3200" dirty="0"/>
              <a:t>Partial retention areas</a:t>
            </a:r>
          </a:p>
          <a:p>
            <a:r>
              <a:rPr lang="en-US" sz="3200" dirty="0"/>
              <a:t>Special management zone (SMZ)</a:t>
            </a:r>
          </a:p>
          <a:p>
            <a:r>
              <a:rPr lang="en-US" sz="3200" dirty="0"/>
              <a:t>Slope stability standards (BMPs)</a:t>
            </a:r>
          </a:p>
          <a:p>
            <a:r>
              <a:rPr lang="en-US" sz="3200" dirty="0"/>
              <a:t>Other riparian BMPs</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Types of standards</a:t>
            </a:r>
          </a:p>
        </p:txBody>
      </p:sp>
      <p:pic>
        <p:nvPicPr>
          <p:cNvPr id="5" name="Picture 4">
            <a:extLst>
              <a:ext uri="{FF2B5EF4-FFF2-40B4-BE49-F238E27FC236}">
                <a16:creationId xmlns:a16="http://schemas.microsoft.com/office/drawing/2014/main" id="{1C6C6887-9185-41AB-83C5-4DEBF6237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1600200"/>
            <a:ext cx="4165600" cy="3124200"/>
          </a:xfrm>
          <a:prstGeom prst="rect">
            <a:avLst/>
          </a:prstGeom>
          <a:ln>
            <a:solidFill>
              <a:schemeClr val="accent1"/>
            </a:solidFill>
          </a:ln>
        </p:spPr>
      </p:pic>
      <p:sp>
        <p:nvSpPr>
          <p:cNvPr id="6" name="TextBox 5">
            <a:extLst>
              <a:ext uri="{FF2B5EF4-FFF2-40B4-BE49-F238E27FC236}">
                <a16:creationId xmlns:a16="http://schemas.microsoft.com/office/drawing/2014/main" id="{84FBD24D-3CAB-453A-88D5-A6476DD43D76}"/>
              </a:ext>
            </a:extLst>
          </p:cNvPr>
          <p:cNvSpPr txBox="1"/>
          <p:nvPr/>
        </p:nvSpPr>
        <p:spPr>
          <a:xfrm>
            <a:off x="4800600" y="4876800"/>
            <a:ext cx="4165600" cy="923330"/>
          </a:xfrm>
          <a:prstGeom prst="rect">
            <a:avLst/>
          </a:prstGeom>
          <a:noFill/>
        </p:spPr>
        <p:txBody>
          <a:bodyPr wrap="square" rtlCol="0">
            <a:spAutoFit/>
          </a:bodyPr>
          <a:lstStyle/>
          <a:p>
            <a:pPr algn="ctr"/>
            <a:r>
              <a:rPr lang="en-US" dirty="0"/>
              <a:t>Afognak Is. Harvest unit with riparian retention area (no-cut buffer) on right</a:t>
            </a:r>
          </a:p>
        </p:txBody>
      </p:sp>
    </p:spTree>
    <p:extLst>
      <p:ext uri="{BB962C8B-B14F-4D97-AF65-F5344CB8AC3E}">
        <p14:creationId xmlns:p14="http://schemas.microsoft.com/office/powerpoint/2010/main" val="96351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1CD6D5-FE58-4705-92C7-CED9EBCD337D}"/>
              </a:ext>
            </a:extLst>
          </p:cNvPr>
          <p:cNvPicPr>
            <a:picLocks noChangeAspect="1"/>
          </p:cNvPicPr>
          <p:nvPr/>
        </p:nvPicPr>
        <p:blipFill>
          <a:blip r:embed="rId3"/>
          <a:stretch>
            <a:fillRect/>
          </a:stretch>
        </p:blipFill>
        <p:spPr>
          <a:xfrm>
            <a:off x="0" y="31340"/>
            <a:ext cx="9144000" cy="6795319"/>
          </a:xfrm>
          <a:prstGeom prst="rect">
            <a:avLst/>
          </a:prstGeom>
        </p:spPr>
      </p:pic>
      <p:sp>
        <p:nvSpPr>
          <p:cNvPr id="3" name="TextBox 2">
            <a:extLst>
              <a:ext uri="{FF2B5EF4-FFF2-40B4-BE49-F238E27FC236}">
                <a16:creationId xmlns:a16="http://schemas.microsoft.com/office/drawing/2014/main" id="{2795A479-859D-432B-ACB6-150E59012621}"/>
              </a:ext>
            </a:extLst>
          </p:cNvPr>
          <p:cNvSpPr txBox="1"/>
          <p:nvPr/>
        </p:nvSpPr>
        <p:spPr>
          <a:xfrm>
            <a:off x="6934200" y="6463566"/>
            <a:ext cx="2438400" cy="338554"/>
          </a:xfrm>
          <a:prstGeom prst="rect">
            <a:avLst/>
          </a:prstGeom>
          <a:noFill/>
        </p:spPr>
        <p:txBody>
          <a:bodyPr wrap="square" rtlCol="0">
            <a:spAutoFit/>
          </a:bodyPr>
          <a:lstStyle/>
          <a:p>
            <a:r>
              <a:rPr lang="en-US" sz="1600" dirty="0"/>
              <a:t>Photo:  Doug Martin</a:t>
            </a:r>
          </a:p>
        </p:txBody>
      </p:sp>
    </p:spTree>
    <p:extLst>
      <p:ext uri="{BB962C8B-B14F-4D97-AF65-F5344CB8AC3E}">
        <p14:creationId xmlns:p14="http://schemas.microsoft.com/office/powerpoint/2010/main" val="1495266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305800" cy="5486400"/>
          </a:xfrm>
        </p:spPr>
        <p:txBody>
          <a:bodyPr>
            <a:normAutofit/>
          </a:bodyPr>
          <a:lstStyle/>
          <a:p>
            <a:pPr marL="109728" indent="0">
              <a:buNone/>
            </a:pPr>
            <a:r>
              <a:rPr lang="en-US" dirty="0"/>
              <a:t>DPOs must include:</a:t>
            </a:r>
          </a:p>
          <a:p>
            <a:r>
              <a:rPr lang="en-US" dirty="0"/>
              <a:t>The location and classification of known surface waters adjacent to or within harvest units</a:t>
            </a:r>
          </a:p>
          <a:p>
            <a:r>
              <a:rPr lang="en-US" dirty="0"/>
              <a:t>Any request for variation from riparian standards under </a:t>
            </a:r>
            <a:r>
              <a:rPr lang="en-US" sz="2400" dirty="0">
                <a:solidFill>
                  <a:schemeClr val="bg2">
                    <a:lumMod val="50000"/>
                  </a:schemeClr>
                </a:solidFill>
              </a:rPr>
              <a:t>11 AAC 95.235</a:t>
            </a:r>
          </a:p>
          <a:p>
            <a:r>
              <a:rPr lang="en-US" dirty="0"/>
              <a:t>Any small streamside zone variation requests under </a:t>
            </a:r>
            <a:r>
              <a:rPr lang="en-US" sz="2400" dirty="0">
                <a:solidFill>
                  <a:schemeClr val="bg2">
                    <a:lumMod val="50000"/>
                  </a:schemeClr>
                </a:solidFill>
              </a:rPr>
              <a:t>11 AAC 95.240</a:t>
            </a:r>
            <a:endParaRPr lang="en-US" sz="2400" dirty="0"/>
          </a:p>
          <a:p>
            <a:pPr marL="109728" indent="0">
              <a:buNone/>
            </a:pPr>
            <a:r>
              <a:rPr lang="en-US" dirty="0">
                <a:solidFill>
                  <a:schemeClr val="bg2">
                    <a:lumMod val="50000"/>
                  </a:schemeClr>
                </a:solidFill>
              </a:rPr>
              <a:t>	</a:t>
            </a:r>
          </a:p>
          <a:p>
            <a:pPr marL="393192" lvl="1" indent="0">
              <a:buNone/>
            </a:pPr>
            <a:r>
              <a:rPr lang="en-US" sz="2600" dirty="0">
                <a:solidFill>
                  <a:schemeClr val="bg2">
                    <a:lumMod val="50000"/>
                  </a:schemeClr>
                </a:solidFill>
              </a:rPr>
              <a:t>													</a:t>
            </a:r>
            <a:r>
              <a:rPr lang="en-US" sz="2400" dirty="0">
                <a:solidFill>
                  <a:schemeClr val="bg2">
                    <a:lumMod val="50000"/>
                  </a:schemeClr>
                </a:solidFill>
              </a:rPr>
              <a:t>11AAC95.220(5)(A),(14) </a:t>
            </a:r>
            <a:endParaRPr lang="en-US" sz="2400" dirty="0"/>
          </a:p>
          <a:p>
            <a:endParaRPr lang="en-US" dirty="0"/>
          </a:p>
        </p:txBody>
      </p:sp>
      <p:sp>
        <p:nvSpPr>
          <p:cNvPr id="3" name="Title 2"/>
          <p:cNvSpPr>
            <a:spLocks noGrp="1"/>
          </p:cNvSpPr>
          <p:nvPr>
            <p:ph type="title"/>
          </p:nvPr>
        </p:nvSpPr>
        <p:spPr>
          <a:xfrm>
            <a:off x="457200" y="76200"/>
            <a:ext cx="8229600" cy="1143000"/>
          </a:xfrm>
        </p:spPr>
        <p:txBody>
          <a:bodyPr/>
          <a:lstStyle/>
          <a:p>
            <a:r>
              <a:rPr lang="en-US" dirty="0">
                <a:solidFill>
                  <a:srgbClr val="19859B"/>
                </a:solidFill>
              </a:rPr>
              <a:t>DPOs </a:t>
            </a:r>
          </a:p>
        </p:txBody>
      </p:sp>
    </p:spTree>
    <p:extLst>
      <p:ext uri="{BB962C8B-B14F-4D97-AF65-F5344CB8AC3E}">
        <p14:creationId xmlns:p14="http://schemas.microsoft.com/office/powerpoint/2010/main" val="3658446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258" name="Object 4">
            <a:hlinkClick r:id="" action="ppaction://ole?verb=0"/>
            <a:extLst>
              <a:ext uri="{FF2B5EF4-FFF2-40B4-BE49-F238E27FC236}">
                <a16:creationId xmlns:a16="http://schemas.microsoft.com/office/drawing/2014/main" id="{F1EF7A6C-D670-42FD-A994-B55A06076DA0}"/>
              </a:ext>
            </a:extLst>
          </p:cNvPr>
          <p:cNvGraphicFramePr>
            <a:graphicFrameLocks noChangeAspect="1"/>
          </p:cNvGraphicFramePr>
          <p:nvPr/>
        </p:nvGraphicFramePr>
        <p:xfrm>
          <a:off x="-2184400" y="-19050"/>
          <a:ext cx="11318875" cy="6858000"/>
        </p:xfrm>
        <a:graphic>
          <a:graphicData uri="http://schemas.openxmlformats.org/presentationml/2006/ole">
            <mc:AlternateContent xmlns:mc="http://schemas.openxmlformats.org/markup-compatibility/2006">
              <mc:Choice xmlns:v="urn:schemas-microsoft-com:vml" Requires="v">
                <p:oleObj spid="_x0000_s1087" name="Presentation" r:id="rId4" imgW="6350000" imgH="3571875" progId="PowerPoint.Show.12">
                  <p:embed/>
                </p:oleObj>
              </mc:Choice>
              <mc:Fallback>
                <p:oleObj name="Presentation" r:id="rId4" imgW="6350000" imgH="3571875" progId="PowerPoint.Show.12">
                  <p:embed/>
                  <p:pic>
                    <p:nvPicPr>
                      <p:cNvPr id="96258" name="Object 4">
                        <a:hlinkClick r:id="" action="ppaction://ole?verb=0"/>
                        <a:extLst>
                          <a:ext uri="{FF2B5EF4-FFF2-40B4-BE49-F238E27FC236}">
                            <a16:creationId xmlns:a16="http://schemas.microsoft.com/office/drawing/2014/main" id="{F1EF7A6C-D670-42FD-A994-B55A06076D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4400" y="-19050"/>
                        <a:ext cx="1131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a:extLst>
              <a:ext uri="{FF2B5EF4-FFF2-40B4-BE49-F238E27FC236}">
                <a16:creationId xmlns:a16="http://schemas.microsoft.com/office/drawing/2014/main" id="{21B7ACBE-2B64-47D0-B7AB-45669FF32AA0}"/>
              </a:ext>
            </a:extLst>
          </p:cNvPr>
          <p:cNvSpPr/>
          <p:nvPr/>
        </p:nvSpPr>
        <p:spPr bwMode="auto">
          <a:xfrm>
            <a:off x="76200" y="76200"/>
            <a:ext cx="2133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914400" indent="-457200" algn="ctr" eaLnBrk="1" hangingPunct="1">
              <a:defRPr/>
            </a:pPr>
            <a:endParaRPr lang="en-US">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E7237FCF-E818-408D-ACDF-F8D67C58F984}"/>
              </a:ext>
            </a:extLst>
          </p:cNvPr>
          <p:cNvSpPr/>
          <p:nvPr/>
        </p:nvSpPr>
        <p:spPr bwMode="auto">
          <a:xfrm>
            <a:off x="98425" y="98425"/>
            <a:ext cx="2035175" cy="485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914400" indent="-457200" algn="ctr" eaLnBrk="1" hangingPunct="1">
              <a:defRPr/>
            </a:pPr>
            <a:endParaRPr lang="en-US">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6105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685800"/>
            <a:ext cx="7772400" cy="1150088"/>
          </a:xfrm>
        </p:spPr>
        <p:txBody>
          <a:bodyPr/>
          <a:lstStyle/>
          <a:p>
            <a:pPr algn="ctr"/>
            <a:r>
              <a:rPr lang="en-US" dirty="0">
                <a:solidFill>
                  <a:schemeClr val="tx2">
                    <a:lumMod val="90000"/>
                  </a:schemeClr>
                </a:solidFill>
              </a:rPr>
              <a:t>Agenda</a:t>
            </a:r>
          </a:p>
        </p:txBody>
      </p:sp>
      <p:sp>
        <p:nvSpPr>
          <p:cNvPr id="5" name="Text Placeholder 4"/>
          <p:cNvSpPr>
            <a:spLocks noGrp="1"/>
          </p:cNvSpPr>
          <p:nvPr>
            <p:ph type="body" idx="1"/>
          </p:nvPr>
        </p:nvSpPr>
        <p:spPr>
          <a:xfrm>
            <a:off x="914400" y="2133600"/>
            <a:ext cx="5446713" cy="3505200"/>
          </a:xfrm>
          <a:solidFill>
            <a:schemeClr val="bg2">
              <a:lumMod val="60000"/>
              <a:lumOff val="40000"/>
            </a:schemeClr>
          </a:solidFill>
        </p:spPr>
        <p:txBody>
          <a:bodyPr>
            <a:normAutofit/>
          </a:bodyPr>
          <a:lstStyle/>
          <a:p>
            <a:pPr marL="342900" indent="-342900">
              <a:buFont typeface="Arial" panose="020B0604020202020204" pitchFamily="34" charset="0"/>
              <a:buChar char="•"/>
            </a:pPr>
            <a:endParaRPr lang="en-US" dirty="0"/>
          </a:p>
          <a:p>
            <a:pPr marL="342900" indent="-342900">
              <a:buClr>
                <a:schemeClr val="tx2">
                  <a:lumMod val="75000"/>
                </a:schemeClr>
              </a:buClr>
              <a:buFont typeface="Wingdings" panose="05000000000000000000" pitchFamily="2" charset="2"/>
              <a:buChar char="§"/>
            </a:pPr>
            <a:r>
              <a:rPr lang="en-US" dirty="0"/>
              <a:t>Background, history, and intent</a:t>
            </a:r>
          </a:p>
          <a:p>
            <a:pPr marL="342900" indent="-342900">
              <a:buClr>
                <a:schemeClr val="tx2">
                  <a:lumMod val="75000"/>
                </a:schemeClr>
              </a:buClr>
              <a:buFont typeface="Wingdings" panose="05000000000000000000" pitchFamily="2" charset="2"/>
              <a:buChar char="§"/>
            </a:pPr>
            <a:r>
              <a:rPr lang="en-US" dirty="0"/>
              <a:t>Types of riparian standards</a:t>
            </a:r>
          </a:p>
          <a:p>
            <a:pPr marL="342900" indent="-342900">
              <a:buClr>
                <a:schemeClr val="tx2">
                  <a:lumMod val="75000"/>
                </a:schemeClr>
              </a:buClr>
              <a:buFont typeface="Wingdings" panose="05000000000000000000" pitchFamily="2" charset="2"/>
              <a:buChar char="§"/>
            </a:pPr>
            <a:r>
              <a:rPr lang="en-US" dirty="0"/>
              <a:t>Riparian areas by landowner</a:t>
            </a:r>
          </a:p>
          <a:p>
            <a:pPr marL="342900" indent="-342900">
              <a:buClr>
                <a:schemeClr val="tx2">
                  <a:lumMod val="75000"/>
                </a:schemeClr>
              </a:buClr>
              <a:buFont typeface="Wingdings" panose="05000000000000000000" pitchFamily="2" charset="2"/>
              <a:buChar char="§"/>
            </a:pPr>
            <a:r>
              <a:rPr lang="en-US" dirty="0"/>
              <a:t>Allowed uses in riparian areas</a:t>
            </a:r>
          </a:p>
          <a:p>
            <a:pPr marL="342900" indent="-342900">
              <a:buClr>
                <a:schemeClr val="tx2">
                  <a:lumMod val="75000"/>
                </a:schemeClr>
              </a:buClr>
              <a:buFont typeface="Wingdings" panose="05000000000000000000" pitchFamily="2" charset="2"/>
              <a:buChar char="§"/>
            </a:pPr>
            <a:r>
              <a:rPr lang="en-US" dirty="0"/>
              <a:t>Other riparian area BMPs</a:t>
            </a:r>
          </a:p>
          <a:p>
            <a:pPr marL="342900" indent="-342900">
              <a:buClr>
                <a:schemeClr val="tx2">
                  <a:lumMod val="75000"/>
                </a:schemeClr>
              </a:buClr>
              <a:buFont typeface="Wingdings" panose="05000000000000000000" pitchFamily="2" charset="2"/>
              <a:buChar char="§"/>
            </a:pPr>
            <a:r>
              <a:rPr lang="en-US" dirty="0"/>
              <a:t>Variations from riparian standards</a:t>
            </a:r>
          </a:p>
        </p:txBody>
      </p:sp>
    </p:spTree>
    <p:extLst>
      <p:ext uri="{BB962C8B-B14F-4D97-AF65-F5344CB8AC3E}">
        <p14:creationId xmlns:p14="http://schemas.microsoft.com/office/powerpoint/2010/main" val="4201181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4800600"/>
          </a:xfrm>
        </p:spPr>
        <p:txBody>
          <a:bodyPr>
            <a:normAutofit/>
          </a:bodyPr>
          <a:lstStyle/>
          <a:p>
            <a:r>
              <a:rPr lang="en-US" sz="3600" dirty="0"/>
              <a:t>In the operator's discretion, leave low-value timber where prudent.</a:t>
            </a:r>
            <a:endParaRPr lang="en-US" sz="2800" dirty="0"/>
          </a:p>
          <a:p>
            <a:pPr marL="109728" indent="0">
              <a:buNone/>
            </a:pPr>
            <a:endParaRPr lang="en-US" sz="2800" dirty="0"/>
          </a:p>
          <a:p>
            <a:pPr marL="109728" indent="0">
              <a:buNone/>
            </a:pPr>
            <a:endParaRPr lang="en-US" sz="2800" dirty="0"/>
          </a:p>
          <a:p>
            <a:pPr marL="109728" indent="0">
              <a:buNone/>
            </a:pPr>
            <a:endParaRPr lang="en-US" sz="2800" dirty="0"/>
          </a:p>
          <a:p>
            <a:pPr marL="109728" indent="0">
              <a:buNone/>
            </a:pPr>
            <a:r>
              <a:rPr lang="en-US" sz="2800" dirty="0"/>
              <a:t>				</a:t>
            </a:r>
            <a:r>
              <a:rPr lang="en-US" sz="2800" dirty="0">
                <a:solidFill>
                  <a:schemeClr val="bg2">
                    <a:lumMod val="50000"/>
                  </a:schemeClr>
                </a:solidFill>
              </a:rPr>
              <a:t>				</a:t>
            </a: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AS 41.17.116(a)(3)(B),(4)(B); 11 AAC 95.280(d)(2)</a:t>
            </a:r>
            <a:endParaRPr lang="en-US" sz="2800" dirty="0">
              <a:solidFill>
                <a:schemeClr val="bg2">
                  <a:lumMod val="50000"/>
                </a:schemeClr>
              </a:solidFill>
            </a:endParaRPr>
          </a:p>
        </p:txBody>
      </p:sp>
      <p:sp>
        <p:nvSpPr>
          <p:cNvPr id="3" name="Title 2"/>
          <p:cNvSpPr>
            <a:spLocks noGrp="1"/>
          </p:cNvSpPr>
          <p:nvPr>
            <p:ph type="title"/>
          </p:nvPr>
        </p:nvSpPr>
        <p:spPr>
          <a:xfrm>
            <a:off x="381000" y="304800"/>
            <a:ext cx="8229600" cy="1143000"/>
          </a:xfrm>
        </p:spPr>
        <p:txBody>
          <a:bodyPr>
            <a:normAutofit/>
          </a:bodyPr>
          <a:lstStyle/>
          <a:p>
            <a:r>
              <a:rPr lang="en-US" dirty="0">
                <a:solidFill>
                  <a:schemeClr val="accent1">
                    <a:lumMod val="75000"/>
                  </a:schemeClr>
                </a:solidFill>
              </a:rPr>
              <a:t>Partial retention areas</a:t>
            </a:r>
          </a:p>
        </p:txBody>
      </p:sp>
    </p:spTree>
    <p:extLst>
      <p:ext uri="{BB962C8B-B14F-4D97-AF65-F5344CB8AC3E}">
        <p14:creationId xmlns:p14="http://schemas.microsoft.com/office/powerpoint/2010/main" val="499729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4724400"/>
          </a:xfrm>
        </p:spPr>
        <p:txBody>
          <a:bodyPr>
            <a:normAutofit/>
          </a:bodyPr>
          <a:lstStyle/>
          <a:p>
            <a:pPr marL="109728" indent="0">
              <a:buNone/>
            </a:pPr>
            <a:r>
              <a:rPr lang="en-US" sz="3200" dirty="0"/>
              <a:t>Timber that the owner or operator determines, at the time of harvest, to be uneconomic to harvest and market.</a:t>
            </a:r>
          </a:p>
          <a:p>
            <a:pPr marL="109728" indent="0">
              <a:buNone/>
            </a:pPr>
            <a:endParaRPr lang="en-US" dirty="0"/>
          </a:p>
          <a:p>
            <a:pPr marL="109728" indent="0">
              <a:buNone/>
            </a:pPr>
            <a:endParaRPr lang="en-US" dirty="0"/>
          </a:p>
          <a:p>
            <a:pPr marL="109728" indent="0">
              <a:buNone/>
            </a:pPr>
            <a:endParaRPr lang="en-US" sz="3200" dirty="0"/>
          </a:p>
          <a:p>
            <a:pPr marL="109728" indent="0">
              <a:buNone/>
            </a:pPr>
            <a:endParaRPr lang="en-US" dirty="0"/>
          </a:p>
          <a:p>
            <a:pPr marL="109728" indent="0">
              <a:buNone/>
            </a:pPr>
            <a:endParaRPr lang="en-US" dirty="0"/>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AS 41.17.116 (d)(1)</a:t>
            </a:r>
            <a:endParaRPr lang="en-US" sz="2200" dirty="0"/>
          </a:p>
        </p:txBody>
      </p:sp>
      <p:sp>
        <p:nvSpPr>
          <p:cNvPr id="3" name="Title 2"/>
          <p:cNvSpPr>
            <a:spLocks noGrp="1"/>
          </p:cNvSpPr>
          <p:nvPr>
            <p:ph type="title"/>
          </p:nvPr>
        </p:nvSpPr>
        <p:spPr/>
        <p:txBody>
          <a:bodyPr/>
          <a:lstStyle/>
          <a:p>
            <a:r>
              <a:rPr lang="en-US" dirty="0">
                <a:solidFill>
                  <a:srgbClr val="19859B"/>
                </a:solidFill>
              </a:rPr>
              <a:t>Definition:  “Low value timber”</a:t>
            </a:r>
          </a:p>
        </p:txBody>
      </p:sp>
    </p:spTree>
    <p:extLst>
      <p:ext uri="{BB962C8B-B14F-4D97-AF65-F5344CB8AC3E}">
        <p14:creationId xmlns:p14="http://schemas.microsoft.com/office/powerpoint/2010/main" val="3813063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224272"/>
          </a:xfrm>
        </p:spPr>
        <p:txBody>
          <a:bodyPr>
            <a:noAutofit/>
          </a:bodyPr>
          <a:lstStyle/>
          <a:p>
            <a:r>
              <a:rPr lang="en-US" sz="2800" dirty="0"/>
              <a:t>The requirement can be met using reasonably available means or technology, </a:t>
            </a:r>
          </a:p>
          <a:p>
            <a:r>
              <a:rPr lang="en-US" sz="2800" dirty="0"/>
              <a:t>complying with the requirement is not likely to significantly impair the productivity of the land and water, and </a:t>
            </a:r>
          </a:p>
          <a:p>
            <a:r>
              <a:rPr lang="en-US" sz="2800" dirty="0"/>
              <a:t>the cost of achieving the requirement is not out of proportion to the benefits that can reasonably be expected to be achieved.</a:t>
            </a:r>
          </a:p>
          <a:p>
            <a:pPr marL="109728" indent="0">
              <a:buNone/>
            </a:pPr>
            <a:r>
              <a:rPr lang="en-US" sz="2800" dirty="0"/>
              <a:t> </a:t>
            </a:r>
          </a:p>
          <a:p>
            <a:pPr marL="109728" indent="0">
              <a:buNone/>
            </a:pPr>
            <a:r>
              <a:rPr lang="en-US" sz="2400" dirty="0"/>
              <a:t>					        </a:t>
            </a:r>
            <a:r>
              <a:rPr lang="en-US" sz="2200" dirty="0">
                <a:solidFill>
                  <a:schemeClr val="bg2">
                    <a:lumMod val="50000"/>
                  </a:schemeClr>
                </a:solidFill>
              </a:rPr>
              <a:t>AS 41.17.116 (d)(2)</a:t>
            </a:r>
            <a:endParaRPr lang="en-US" sz="2200" dirty="0"/>
          </a:p>
        </p:txBody>
      </p:sp>
      <p:sp>
        <p:nvSpPr>
          <p:cNvPr id="3" name="Title 2"/>
          <p:cNvSpPr>
            <a:spLocks noGrp="1"/>
          </p:cNvSpPr>
          <p:nvPr>
            <p:ph type="title"/>
          </p:nvPr>
        </p:nvSpPr>
        <p:spPr/>
        <p:txBody>
          <a:bodyPr/>
          <a:lstStyle/>
          <a:p>
            <a:r>
              <a:rPr lang="en-US" dirty="0">
                <a:solidFill>
                  <a:srgbClr val="19859B"/>
                </a:solidFill>
              </a:rPr>
              <a:t>Definition:  “Prudent”</a:t>
            </a:r>
          </a:p>
        </p:txBody>
      </p:sp>
    </p:spTree>
    <p:extLst>
      <p:ext uri="{BB962C8B-B14F-4D97-AF65-F5344CB8AC3E}">
        <p14:creationId xmlns:p14="http://schemas.microsoft.com/office/powerpoint/2010/main" val="534708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F32A9E-398D-46BE-89EC-8B4366D601A8}"/>
              </a:ext>
            </a:extLst>
          </p:cNvPr>
          <p:cNvSpPr>
            <a:spLocks noGrp="1"/>
          </p:cNvSpPr>
          <p:nvPr>
            <p:ph idx="1"/>
          </p:nvPr>
        </p:nvSpPr>
        <p:spPr>
          <a:xfrm>
            <a:off x="457200" y="2057400"/>
            <a:ext cx="8229600" cy="4525963"/>
          </a:xfrm>
        </p:spPr>
        <p:txBody>
          <a:bodyPr/>
          <a:lstStyle/>
          <a:p>
            <a:r>
              <a:rPr lang="en-US" sz="3200" dirty="0"/>
              <a:t>An area managed to maintain important fish and wildlife habitat</a:t>
            </a:r>
          </a:p>
          <a:p>
            <a:endParaRPr lang="en-US" sz="2800" dirty="0"/>
          </a:p>
          <a:p>
            <a:endParaRPr lang="en-US" sz="2800" dirty="0"/>
          </a:p>
          <a:p>
            <a:endParaRPr lang="en-US" sz="2800" dirty="0"/>
          </a:p>
          <a:p>
            <a:pPr marL="109728" indent="0">
              <a:buNone/>
            </a:pPr>
            <a:endParaRPr lang="en-US" sz="2800" dirty="0"/>
          </a:p>
          <a:p>
            <a:pPr marL="109728" indent="0">
              <a:buNone/>
            </a:pPr>
            <a:endParaRPr lang="en-US" sz="2800" dirty="0"/>
          </a:p>
          <a:p>
            <a:pPr marL="109728" indent="0" algn="r">
              <a:buNone/>
            </a:pPr>
            <a:r>
              <a:rPr lang="en-US" sz="2200" dirty="0">
                <a:solidFill>
                  <a:schemeClr val="bg2">
                    <a:lumMod val="50000"/>
                  </a:schemeClr>
                </a:solidFill>
              </a:rPr>
              <a:t>AS 41.17.118 (a)(1)</a:t>
            </a:r>
            <a:endParaRPr lang="en-US" sz="2200" dirty="0"/>
          </a:p>
          <a:p>
            <a:endParaRPr lang="en-US" dirty="0"/>
          </a:p>
        </p:txBody>
      </p:sp>
      <p:sp>
        <p:nvSpPr>
          <p:cNvPr id="3" name="Title 2">
            <a:extLst>
              <a:ext uri="{FF2B5EF4-FFF2-40B4-BE49-F238E27FC236}">
                <a16:creationId xmlns:a16="http://schemas.microsoft.com/office/drawing/2014/main" id="{6F5F43D3-2357-4DD5-8F2D-BEC008F02B6C}"/>
              </a:ext>
            </a:extLst>
          </p:cNvPr>
          <p:cNvSpPr>
            <a:spLocks noGrp="1"/>
          </p:cNvSpPr>
          <p:nvPr>
            <p:ph type="title"/>
          </p:nvPr>
        </p:nvSpPr>
        <p:spPr>
          <a:xfrm>
            <a:off x="457200" y="274638"/>
            <a:ext cx="8229600" cy="1143000"/>
          </a:xfrm>
        </p:spPr>
        <p:txBody>
          <a:bodyPr>
            <a:normAutofit/>
          </a:bodyPr>
          <a:lstStyle/>
          <a:p>
            <a:r>
              <a:rPr lang="en-US" sz="4400" dirty="0">
                <a:solidFill>
                  <a:srgbClr val="19859B"/>
                </a:solidFill>
              </a:rPr>
              <a:t>Special management zone</a:t>
            </a:r>
            <a:endParaRPr lang="en-US" dirty="0">
              <a:solidFill>
                <a:srgbClr val="19859B"/>
              </a:solidFill>
            </a:endParaRPr>
          </a:p>
        </p:txBody>
      </p:sp>
    </p:spTree>
    <p:extLst>
      <p:ext uri="{BB962C8B-B14F-4D97-AF65-F5344CB8AC3E}">
        <p14:creationId xmlns:p14="http://schemas.microsoft.com/office/powerpoint/2010/main" val="2337822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534400" cy="5715000"/>
          </a:xfrm>
        </p:spPr>
        <p:txBody>
          <a:bodyPr>
            <a:noAutofit/>
          </a:bodyPr>
          <a:lstStyle/>
          <a:p>
            <a:r>
              <a:rPr lang="en-US" sz="2800" dirty="0"/>
              <a:t>Don’t construct a road that will under­cut the toe of a slope that has a high risk of slope failure.</a:t>
            </a:r>
          </a:p>
          <a:p>
            <a:r>
              <a:rPr lang="en-US" sz="2800" dirty="0"/>
              <a:t>Use full or partial suspension in yarding operations.</a:t>
            </a:r>
          </a:p>
          <a:p>
            <a:r>
              <a:rPr lang="en-US" sz="2800" dirty="0"/>
              <a:t>Fall timber away from streams in V-notches</a:t>
            </a:r>
          </a:p>
          <a:p>
            <a:r>
              <a:rPr lang="en-US" sz="2800" dirty="0"/>
              <a:t>Avoid side-casting displaced soil from road construction to the maximum extent feasible</a:t>
            </a:r>
          </a:p>
          <a:p>
            <a:pPr marL="109728" indent="0">
              <a:buNone/>
            </a:pPr>
            <a:r>
              <a:rPr lang="en-US" sz="2800" dirty="0">
                <a:solidFill>
                  <a:schemeClr val="bg2">
                    <a:lumMod val="50000"/>
                  </a:schemeClr>
                </a:solidFill>
              </a:rPr>
              <a:t>				     </a:t>
            </a:r>
          </a:p>
          <a:p>
            <a:pPr marL="109728" indent="0">
              <a:buNone/>
            </a:pPr>
            <a:r>
              <a:rPr lang="en-US" sz="2800" dirty="0">
                <a:solidFill>
                  <a:schemeClr val="bg2">
                    <a:lumMod val="50000"/>
                  </a:schemeClr>
                </a:solidFill>
              </a:rPr>
              <a:t>  </a:t>
            </a:r>
          </a:p>
          <a:p>
            <a:pPr marL="109728" indent="0" algn="r">
              <a:buNone/>
            </a:pPr>
            <a:r>
              <a:rPr lang="en-US" sz="2200" dirty="0">
                <a:solidFill>
                  <a:schemeClr val="bg2">
                    <a:lumMod val="50000"/>
                  </a:schemeClr>
                </a:solidFill>
              </a:rPr>
              <a:t>11 AAC 95.280(d)(1),(3)-(5)</a:t>
            </a:r>
          </a:p>
          <a:p>
            <a:pPr marL="109728" indent="0">
              <a:buNone/>
            </a:pPr>
            <a:endParaRPr lang="en-US" sz="2800" dirty="0">
              <a:solidFill>
                <a:schemeClr val="bg2">
                  <a:lumMod val="50000"/>
                </a:schemeClr>
              </a:solidFill>
            </a:endParaRPr>
          </a:p>
        </p:txBody>
      </p:sp>
      <p:sp>
        <p:nvSpPr>
          <p:cNvPr id="3" name="Title 2"/>
          <p:cNvSpPr>
            <a:spLocks noGrp="1"/>
          </p:cNvSpPr>
          <p:nvPr>
            <p:ph type="title"/>
          </p:nvPr>
        </p:nvSpPr>
        <p:spPr>
          <a:xfrm>
            <a:off x="457200" y="274638"/>
            <a:ext cx="8229600" cy="868362"/>
          </a:xfrm>
        </p:spPr>
        <p:txBody>
          <a:bodyPr/>
          <a:lstStyle/>
          <a:p>
            <a:r>
              <a:rPr lang="en-US" dirty="0">
                <a:solidFill>
                  <a:schemeClr val="accent1">
                    <a:lumMod val="75000"/>
                  </a:schemeClr>
                </a:solidFill>
              </a:rPr>
              <a:t>Slope stability standards</a:t>
            </a:r>
          </a:p>
        </p:txBody>
      </p:sp>
    </p:spTree>
    <p:extLst>
      <p:ext uri="{BB962C8B-B14F-4D97-AF65-F5344CB8AC3E}">
        <p14:creationId xmlns:p14="http://schemas.microsoft.com/office/powerpoint/2010/main" val="3969085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534400" cy="5715000"/>
          </a:xfrm>
        </p:spPr>
        <p:txBody>
          <a:bodyPr>
            <a:noAutofit/>
          </a:bodyPr>
          <a:lstStyle/>
          <a:p>
            <a:r>
              <a:rPr lang="en-US" sz="3200" dirty="0"/>
              <a:t>In the operator’s discretion, leave low-value timber where prudent within the portion of a riparian area not covered by other retention requirements.</a:t>
            </a:r>
          </a:p>
          <a:p>
            <a:pPr marL="109728" indent="0">
              <a:buNone/>
            </a:pPr>
            <a:r>
              <a:rPr lang="en-US" sz="2800" dirty="0">
                <a:solidFill>
                  <a:schemeClr val="bg2">
                    <a:lumMod val="50000"/>
                  </a:schemeClr>
                </a:solidFill>
              </a:rPr>
              <a:t>				     </a:t>
            </a:r>
          </a:p>
          <a:p>
            <a:pPr marL="109728" indent="0">
              <a:buNone/>
            </a:pPr>
            <a:r>
              <a:rPr lang="en-US" sz="2800" dirty="0">
                <a:solidFill>
                  <a:schemeClr val="bg2">
                    <a:lumMod val="50000"/>
                  </a:schemeClr>
                </a:solidFill>
              </a:rPr>
              <a:t>  </a:t>
            </a:r>
          </a:p>
          <a:p>
            <a:pPr marL="109728" indent="0">
              <a:buNone/>
            </a:pPr>
            <a:endParaRPr lang="en-US" sz="2800" dirty="0">
              <a:solidFill>
                <a:schemeClr val="bg2">
                  <a:lumMod val="50000"/>
                </a:schemeClr>
              </a:solidFill>
            </a:endParaRPr>
          </a:p>
          <a:p>
            <a:pPr marL="109728" indent="0">
              <a:buNone/>
            </a:pPr>
            <a:endParaRPr lang="en-US" sz="2800" dirty="0">
              <a:solidFill>
                <a:schemeClr val="bg2">
                  <a:lumMod val="50000"/>
                </a:schemeClr>
              </a:solidFill>
            </a:endParaRPr>
          </a:p>
          <a:p>
            <a:pPr marL="109728" indent="0">
              <a:buNone/>
            </a:pPr>
            <a:endParaRPr lang="en-US" sz="2800" dirty="0">
              <a:solidFill>
                <a:schemeClr val="bg2">
                  <a:lumMod val="50000"/>
                </a:schemeClr>
              </a:solidFill>
            </a:endParaRPr>
          </a:p>
          <a:p>
            <a:pPr marL="109728" indent="0" algn="r">
              <a:buNone/>
            </a:pPr>
            <a:r>
              <a:rPr lang="en-US" sz="2200" dirty="0">
                <a:solidFill>
                  <a:schemeClr val="bg2">
                    <a:lumMod val="50000"/>
                  </a:schemeClr>
                </a:solidFill>
              </a:rPr>
              <a:t>11 AAC 95.280(d)(1),(3)-(5)</a:t>
            </a:r>
          </a:p>
          <a:p>
            <a:pPr marL="109728" indent="0">
              <a:buNone/>
            </a:pPr>
            <a:endParaRPr lang="en-US" sz="2800" dirty="0">
              <a:solidFill>
                <a:schemeClr val="bg2">
                  <a:lumMod val="50000"/>
                </a:schemeClr>
              </a:solidFill>
            </a:endParaRPr>
          </a:p>
        </p:txBody>
      </p:sp>
      <p:sp>
        <p:nvSpPr>
          <p:cNvPr id="3" name="Title 2"/>
          <p:cNvSpPr>
            <a:spLocks noGrp="1"/>
          </p:cNvSpPr>
          <p:nvPr>
            <p:ph type="title"/>
          </p:nvPr>
        </p:nvSpPr>
        <p:spPr>
          <a:xfrm>
            <a:off x="457200" y="274638"/>
            <a:ext cx="8229600" cy="868362"/>
          </a:xfrm>
        </p:spPr>
        <p:txBody>
          <a:bodyPr/>
          <a:lstStyle/>
          <a:p>
            <a:r>
              <a:rPr lang="en-US" dirty="0">
                <a:solidFill>
                  <a:schemeClr val="accent1">
                    <a:lumMod val="75000"/>
                  </a:schemeClr>
                </a:solidFill>
              </a:rPr>
              <a:t>Slope stability standards</a:t>
            </a:r>
          </a:p>
        </p:txBody>
      </p:sp>
    </p:spTree>
    <p:extLst>
      <p:ext uri="{BB962C8B-B14F-4D97-AF65-F5344CB8AC3E}">
        <p14:creationId xmlns:p14="http://schemas.microsoft.com/office/powerpoint/2010/main" val="1792957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a:t>Riparian standards by landowner</a:t>
            </a:r>
          </a:p>
        </p:txBody>
      </p:sp>
      <p:sp>
        <p:nvSpPr>
          <p:cNvPr id="2" name="Text Placeholder 1"/>
          <p:cNvSpPr>
            <a:spLocks noGrp="1"/>
          </p:cNvSpPr>
          <p:nvPr>
            <p:ph type="body" idx="1"/>
          </p:nvPr>
        </p:nvSpPr>
        <p:spPr/>
        <p:txBody>
          <a:bodyPr>
            <a:normAutofit/>
          </a:bodyPr>
          <a:lstStyle/>
          <a:p>
            <a:r>
              <a:rPr lang="en-US" sz="3600" b="1" dirty="0">
                <a:solidFill>
                  <a:srgbClr val="E1FFE1"/>
                </a:solidFill>
                <a:effectLst>
                  <a:outerShdw blurRad="38100" dist="38100" dir="2700000" algn="tl">
                    <a:srgbClr val="000000">
                      <a:alpha val="43137"/>
                    </a:srgbClr>
                  </a:outerShdw>
                </a:effectLst>
              </a:rPr>
              <a:t>PRIVATE LAND</a:t>
            </a:r>
          </a:p>
        </p:txBody>
      </p:sp>
    </p:spTree>
    <p:extLst>
      <p:ext uri="{BB962C8B-B14F-4D97-AF65-F5344CB8AC3E}">
        <p14:creationId xmlns:p14="http://schemas.microsoft.com/office/powerpoint/2010/main" val="3988725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19859B"/>
                </a:solidFill>
              </a:rPr>
              <a:t>Type I-A</a:t>
            </a:r>
          </a:p>
        </p:txBody>
      </p:sp>
      <p:sp>
        <p:nvSpPr>
          <p:cNvPr id="4" name="Content Placeholder 3"/>
          <p:cNvSpPr>
            <a:spLocks noGrp="1"/>
          </p:cNvSpPr>
          <p:nvPr>
            <p:ph idx="1"/>
          </p:nvPr>
        </p:nvSpPr>
        <p:spPr>
          <a:xfrm>
            <a:off x="457200" y="1481328"/>
            <a:ext cx="8229600" cy="5071872"/>
          </a:xfrm>
        </p:spPr>
        <p:txBody>
          <a:bodyPr>
            <a:normAutofit/>
          </a:bodyPr>
          <a:lstStyle/>
          <a:p>
            <a:pPr marL="109728" indent="0">
              <a:buNone/>
            </a:pPr>
            <a:r>
              <a:rPr lang="en-US" sz="2800" b="1" dirty="0"/>
              <a:t>Type I-A</a:t>
            </a:r>
          </a:p>
          <a:p>
            <a:r>
              <a:rPr lang="en-US" dirty="0"/>
              <a:t>Riparian area:  100’ or to the </a:t>
            </a:r>
            <a:r>
              <a:rPr lang="en-US" dirty="0">
                <a:solidFill>
                  <a:schemeClr val="accent1"/>
                </a:solidFill>
              </a:rPr>
              <a:t>break of the slope</a:t>
            </a:r>
            <a:r>
              <a:rPr lang="en-US" dirty="0"/>
              <a:t>, whichever is smaller</a:t>
            </a:r>
          </a:p>
          <a:p>
            <a:r>
              <a:rPr lang="en-US" dirty="0"/>
              <a:t>No-cut buffer: 66’ from the waterbody</a:t>
            </a:r>
          </a:p>
          <a:p>
            <a:r>
              <a:rPr lang="en-US" dirty="0"/>
              <a:t>Slope stability standards: within the riparian area</a:t>
            </a:r>
          </a:p>
          <a:p>
            <a:pPr marL="109728" indent="0">
              <a:buNone/>
            </a:pPr>
            <a:endParaRPr lang="en-US" dirty="0"/>
          </a:p>
          <a:p>
            <a:pPr marL="109728" indent="0" algn="r">
              <a:buNone/>
            </a:pPr>
            <a:r>
              <a:rPr lang="en-US" sz="2400" dirty="0">
                <a:solidFill>
                  <a:schemeClr val="bg2">
                    <a:lumMod val="50000"/>
                  </a:schemeClr>
                </a:solidFill>
              </a:rPr>
              <a:t>AS 41.17.116 (a)(1)-(2), .950 (23)</a:t>
            </a:r>
          </a:p>
        </p:txBody>
      </p:sp>
    </p:spTree>
    <p:extLst>
      <p:ext uri="{BB962C8B-B14F-4D97-AF65-F5344CB8AC3E}">
        <p14:creationId xmlns:p14="http://schemas.microsoft.com/office/powerpoint/2010/main" val="1233893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descr="Fir tree">
            <a:extLst>
              <a:ext uri="{FF2B5EF4-FFF2-40B4-BE49-F238E27FC236}">
                <a16:creationId xmlns:a16="http://schemas.microsoft.com/office/drawing/2014/main" id="{E2A81BB8-6B46-4954-9EBF-1A204104789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78371" y="5465706"/>
            <a:ext cx="381000" cy="381000"/>
          </a:xfrm>
          <a:prstGeom prst="rect">
            <a:avLst/>
          </a:prstGeom>
        </p:spPr>
      </p:pic>
      <p:sp>
        <p:nvSpPr>
          <p:cNvPr id="2" name="Content Placeholder 1"/>
          <p:cNvSpPr>
            <a:spLocks noGrp="1"/>
          </p:cNvSpPr>
          <p:nvPr>
            <p:ph idx="1"/>
          </p:nvPr>
        </p:nvSpPr>
        <p:spPr>
          <a:xfrm>
            <a:off x="457200" y="1481328"/>
            <a:ext cx="8229600" cy="5071872"/>
          </a:xfrm>
        </p:spPr>
        <p:txBody>
          <a:bodyPr/>
          <a:lstStyle/>
          <a:p>
            <a:pPr marL="109728" indent="0">
              <a:buNone/>
            </a:pPr>
            <a:r>
              <a:rPr lang="en-US" dirty="0"/>
              <a:t>The point where the slope extending up from the top of the stream bank changes to the lower angle slope of the adjacent upland.  For purposes of measurement, the break of a slope is where the degree of slope is reduced by 20% or more when measured away from the stream.</a:t>
            </a:r>
            <a:r>
              <a:rPr lang="en-US" sz="2000" dirty="0">
                <a:solidFill>
                  <a:schemeClr val="bg2">
                    <a:lumMod val="50000"/>
                  </a:schemeClr>
                </a:solidFill>
              </a:rPr>
              <a:t> </a:t>
            </a:r>
            <a:r>
              <a:rPr lang="en-US" sz="2200" dirty="0">
                <a:solidFill>
                  <a:schemeClr val="bg2">
                    <a:lumMod val="50000"/>
                  </a:schemeClr>
                </a:solidFill>
              </a:rPr>
              <a:t>11 AAC 95.280 (c)</a:t>
            </a:r>
          </a:p>
        </p:txBody>
      </p:sp>
      <p:sp>
        <p:nvSpPr>
          <p:cNvPr id="3" name="Title 2"/>
          <p:cNvSpPr>
            <a:spLocks noGrp="1"/>
          </p:cNvSpPr>
          <p:nvPr>
            <p:ph type="title"/>
          </p:nvPr>
        </p:nvSpPr>
        <p:spPr/>
        <p:txBody>
          <a:bodyPr/>
          <a:lstStyle/>
          <a:p>
            <a:r>
              <a:rPr lang="en-US" dirty="0">
                <a:solidFill>
                  <a:srgbClr val="19859B"/>
                </a:solidFill>
              </a:rPr>
              <a:t>Definition:  “Break of a slope”</a:t>
            </a:r>
          </a:p>
        </p:txBody>
      </p:sp>
      <p:sp>
        <p:nvSpPr>
          <p:cNvPr id="4" name="Rectangle 3">
            <a:extLst>
              <a:ext uri="{FF2B5EF4-FFF2-40B4-BE49-F238E27FC236}">
                <a16:creationId xmlns:a16="http://schemas.microsoft.com/office/drawing/2014/main" id="{CAB7BF69-A9C6-40CE-BCDF-9816E6C06A0F}"/>
              </a:ext>
            </a:extLst>
          </p:cNvPr>
          <p:cNvSpPr/>
          <p:nvPr/>
        </p:nvSpPr>
        <p:spPr>
          <a:xfrm>
            <a:off x="3581400" y="4191000"/>
            <a:ext cx="5257800" cy="2286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Fir tree">
            <a:extLst>
              <a:ext uri="{FF2B5EF4-FFF2-40B4-BE49-F238E27FC236}">
                <a16:creationId xmlns:a16="http://schemas.microsoft.com/office/drawing/2014/main" id="{32FFFD5A-4CBB-49E1-919F-64D7AF88C0D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5425" y="5206833"/>
            <a:ext cx="403553" cy="403553"/>
          </a:xfrm>
          <a:prstGeom prst="rect">
            <a:avLst/>
          </a:prstGeom>
        </p:spPr>
      </p:pic>
      <p:sp>
        <p:nvSpPr>
          <p:cNvPr id="8" name="Freeform: Shape 7">
            <a:extLst>
              <a:ext uri="{FF2B5EF4-FFF2-40B4-BE49-F238E27FC236}">
                <a16:creationId xmlns:a16="http://schemas.microsoft.com/office/drawing/2014/main" id="{4961A83A-1A5E-44DF-82BF-FC463C95A6DD}"/>
              </a:ext>
            </a:extLst>
          </p:cNvPr>
          <p:cNvSpPr/>
          <p:nvPr/>
        </p:nvSpPr>
        <p:spPr>
          <a:xfrm>
            <a:off x="3688597" y="5028284"/>
            <a:ext cx="5021450" cy="1049240"/>
          </a:xfrm>
          <a:custGeom>
            <a:avLst/>
            <a:gdLst>
              <a:gd name="connsiteX0" fmla="*/ 0 w 5021450"/>
              <a:gd name="connsiteY0" fmla="*/ 132652 h 1049240"/>
              <a:gd name="connsiteX1" fmla="*/ 85240 w 5021450"/>
              <a:gd name="connsiteY1" fmla="*/ 163648 h 1049240"/>
              <a:gd name="connsiteX2" fmla="*/ 116237 w 5021450"/>
              <a:gd name="connsiteY2" fmla="*/ 171397 h 1049240"/>
              <a:gd name="connsiteX3" fmla="*/ 154983 w 5021450"/>
              <a:gd name="connsiteY3" fmla="*/ 179147 h 1049240"/>
              <a:gd name="connsiteX4" fmla="*/ 178230 w 5021450"/>
              <a:gd name="connsiteY4" fmla="*/ 186896 h 1049240"/>
              <a:gd name="connsiteX5" fmla="*/ 240223 w 5021450"/>
              <a:gd name="connsiteY5" fmla="*/ 194645 h 1049240"/>
              <a:gd name="connsiteX6" fmla="*/ 271220 w 5021450"/>
              <a:gd name="connsiteY6" fmla="*/ 202394 h 1049240"/>
              <a:gd name="connsiteX7" fmla="*/ 340962 w 5021450"/>
              <a:gd name="connsiteY7" fmla="*/ 225641 h 1049240"/>
              <a:gd name="connsiteX8" fmla="*/ 364210 w 5021450"/>
              <a:gd name="connsiteY8" fmla="*/ 233391 h 1049240"/>
              <a:gd name="connsiteX9" fmla="*/ 488196 w 5021450"/>
              <a:gd name="connsiteY9" fmla="*/ 248889 h 1049240"/>
              <a:gd name="connsiteX10" fmla="*/ 581186 w 5021450"/>
              <a:gd name="connsiteY10" fmla="*/ 264387 h 1049240"/>
              <a:gd name="connsiteX11" fmla="*/ 767166 w 5021450"/>
              <a:gd name="connsiteY11" fmla="*/ 272136 h 1049240"/>
              <a:gd name="connsiteX12" fmla="*/ 860156 w 5021450"/>
              <a:gd name="connsiteY12" fmla="*/ 287635 h 1049240"/>
              <a:gd name="connsiteX13" fmla="*/ 945396 w 5021450"/>
              <a:gd name="connsiteY13" fmla="*/ 295384 h 1049240"/>
              <a:gd name="connsiteX14" fmla="*/ 1069383 w 5021450"/>
              <a:gd name="connsiteY14" fmla="*/ 318631 h 1049240"/>
              <a:gd name="connsiteX15" fmla="*/ 1146874 w 5021450"/>
              <a:gd name="connsiteY15" fmla="*/ 326380 h 1049240"/>
              <a:gd name="connsiteX16" fmla="*/ 1239864 w 5021450"/>
              <a:gd name="connsiteY16" fmla="*/ 357377 h 1049240"/>
              <a:gd name="connsiteX17" fmla="*/ 1263111 w 5021450"/>
              <a:gd name="connsiteY17" fmla="*/ 365126 h 1049240"/>
              <a:gd name="connsiteX18" fmla="*/ 1286359 w 5021450"/>
              <a:gd name="connsiteY18" fmla="*/ 380624 h 1049240"/>
              <a:gd name="connsiteX19" fmla="*/ 1332854 w 5021450"/>
              <a:gd name="connsiteY19" fmla="*/ 396123 h 1049240"/>
              <a:gd name="connsiteX20" fmla="*/ 1402596 w 5021450"/>
              <a:gd name="connsiteY20" fmla="*/ 442618 h 1049240"/>
              <a:gd name="connsiteX21" fmla="*/ 1425844 w 5021450"/>
              <a:gd name="connsiteY21" fmla="*/ 458116 h 1049240"/>
              <a:gd name="connsiteX22" fmla="*/ 1449091 w 5021450"/>
              <a:gd name="connsiteY22" fmla="*/ 473614 h 1049240"/>
              <a:gd name="connsiteX23" fmla="*/ 1456840 w 5021450"/>
              <a:gd name="connsiteY23" fmla="*/ 496862 h 1049240"/>
              <a:gd name="connsiteX24" fmla="*/ 1472339 w 5021450"/>
              <a:gd name="connsiteY24" fmla="*/ 512360 h 1049240"/>
              <a:gd name="connsiteX25" fmla="*/ 1487837 w 5021450"/>
              <a:gd name="connsiteY25" fmla="*/ 558855 h 1049240"/>
              <a:gd name="connsiteX26" fmla="*/ 1518834 w 5021450"/>
              <a:gd name="connsiteY26" fmla="*/ 597601 h 1049240"/>
              <a:gd name="connsiteX27" fmla="*/ 1534332 w 5021450"/>
              <a:gd name="connsiteY27" fmla="*/ 644096 h 1049240"/>
              <a:gd name="connsiteX28" fmla="*/ 1565328 w 5021450"/>
              <a:gd name="connsiteY28" fmla="*/ 690591 h 1049240"/>
              <a:gd name="connsiteX29" fmla="*/ 1596325 w 5021450"/>
              <a:gd name="connsiteY29" fmla="*/ 737085 h 1049240"/>
              <a:gd name="connsiteX30" fmla="*/ 1627322 w 5021450"/>
              <a:gd name="connsiteY30" fmla="*/ 768082 h 1049240"/>
              <a:gd name="connsiteX31" fmla="*/ 1635071 w 5021450"/>
              <a:gd name="connsiteY31" fmla="*/ 791330 h 1049240"/>
              <a:gd name="connsiteX32" fmla="*/ 1658318 w 5021450"/>
              <a:gd name="connsiteY32" fmla="*/ 806828 h 1049240"/>
              <a:gd name="connsiteX33" fmla="*/ 1666067 w 5021450"/>
              <a:gd name="connsiteY33" fmla="*/ 830075 h 1049240"/>
              <a:gd name="connsiteX34" fmla="*/ 1689315 w 5021450"/>
              <a:gd name="connsiteY34" fmla="*/ 837824 h 1049240"/>
              <a:gd name="connsiteX35" fmla="*/ 1712562 w 5021450"/>
              <a:gd name="connsiteY35" fmla="*/ 853323 h 1049240"/>
              <a:gd name="connsiteX36" fmla="*/ 1759057 w 5021450"/>
              <a:gd name="connsiteY36" fmla="*/ 868821 h 1049240"/>
              <a:gd name="connsiteX37" fmla="*/ 1813301 w 5021450"/>
              <a:gd name="connsiteY37" fmla="*/ 892069 h 1049240"/>
              <a:gd name="connsiteX38" fmla="*/ 1890793 w 5021450"/>
              <a:gd name="connsiteY38" fmla="*/ 915316 h 1049240"/>
              <a:gd name="connsiteX39" fmla="*/ 1952786 w 5021450"/>
              <a:gd name="connsiteY39" fmla="*/ 923065 h 1049240"/>
              <a:gd name="connsiteX40" fmla="*/ 1983783 w 5021450"/>
              <a:gd name="connsiteY40" fmla="*/ 930814 h 1049240"/>
              <a:gd name="connsiteX41" fmla="*/ 2076772 w 5021450"/>
              <a:gd name="connsiteY41" fmla="*/ 938563 h 1049240"/>
              <a:gd name="connsiteX42" fmla="*/ 2107769 w 5021450"/>
              <a:gd name="connsiteY42" fmla="*/ 969560 h 1049240"/>
              <a:gd name="connsiteX43" fmla="*/ 2131017 w 5021450"/>
              <a:gd name="connsiteY43" fmla="*/ 985058 h 1049240"/>
              <a:gd name="connsiteX44" fmla="*/ 2169762 w 5021450"/>
              <a:gd name="connsiteY44" fmla="*/ 1016055 h 1049240"/>
              <a:gd name="connsiteX45" fmla="*/ 2200759 w 5021450"/>
              <a:gd name="connsiteY45" fmla="*/ 1023804 h 1049240"/>
              <a:gd name="connsiteX46" fmla="*/ 2394488 w 5021450"/>
              <a:gd name="connsiteY46" fmla="*/ 1047052 h 1049240"/>
              <a:gd name="connsiteX47" fmla="*/ 2510725 w 5021450"/>
              <a:gd name="connsiteY47" fmla="*/ 1016055 h 1049240"/>
              <a:gd name="connsiteX48" fmla="*/ 2526223 w 5021450"/>
              <a:gd name="connsiteY48" fmla="*/ 992808 h 1049240"/>
              <a:gd name="connsiteX49" fmla="*/ 2533972 w 5021450"/>
              <a:gd name="connsiteY49" fmla="*/ 969560 h 1049240"/>
              <a:gd name="connsiteX50" fmla="*/ 2549471 w 5021450"/>
              <a:gd name="connsiteY50" fmla="*/ 954062 h 1049240"/>
              <a:gd name="connsiteX51" fmla="*/ 2657959 w 5021450"/>
              <a:gd name="connsiteY51" fmla="*/ 923065 h 1049240"/>
              <a:gd name="connsiteX52" fmla="*/ 2688956 w 5021450"/>
              <a:gd name="connsiteY52" fmla="*/ 915316 h 1049240"/>
              <a:gd name="connsiteX53" fmla="*/ 2719952 w 5021450"/>
              <a:gd name="connsiteY53" fmla="*/ 907567 h 1049240"/>
              <a:gd name="connsiteX54" fmla="*/ 2743200 w 5021450"/>
              <a:gd name="connsiteY54" fmla="*/ 892069 h 1049240"/>
              <a:gd name="connsiteX55" fmla="*/ 2750949 w 5021450"/>
              <a:gd name="connsiteY55" fmla="*/ 868821 h 1049240"/>
              <a:gd name="connsiteX56" fmla="*/ 2781945 w 5021450"/>
              <a:gd name="connsiteY56" fmla="*/ 830075 h 1049240"/>
              <a:gd name="connsiteX57" fmla="*/ 2828440 w 5021450"/>
              <a:gd name="connsiteY57" fmla="*/ 814577 h 1049240"/>
              <a:gd name="connsiteX58" fmla="*/ 2867186 w 5021450"/>
              <a:gd name="connsiteY58" fmla="*/ 791330 h 1049240"/>
              <a:gd name="connsiteX59" fmla="*/ 2913681 w 5021450"/>
              <a:gd name="connsiteY59" fmla="*/ 768082 h 1049240"/>
              <a:gd name="connsiteX60" fmla="*/ 2929179 w 5021450"/>
              <a:gd name="connsiteY60" fmla="*/ 721587 h 1049240"/>
              <a:gd name="connsiteX61" fmla="*/ 2936928 w 5021450"/>
              <a:gd name="connsiteY61" fmla="*/ 675092 h 1049240"/>
              <a:gd name="connsiteX62" fmla="*/ 2952427 w 5021450"/>
              <a:gd name="connsiteY62" fmla="*/ 620848 h 1049240"/>
              <a:gd name="connsiteX63" fmla="*/ 2975674 w 5021450"/>
              <a:gd name="connsiteY63" fmla="*/ 543357 h 1049240"/>
              <a:gd name="connsiteX64" fmla="*/ 2991172 w 5021450"/>
              <a:gd name="connsiteY64" fmla="*/ 527858 h 1049240"/>
              <a:gd name="connsiteX65" fmla="*/ 3006671 w 5021450"/>
              <a:gd name="connsiteY65" fmla="*/ 504611 h 1049240"/>
              <a:gd name="connsiteX66" fmla="*/ 3045417 w 5021450"/>
              <a:gd name="connsiteY66" fmla="*/ 473614 h 1049240"/>
              <a:gd name="connsiteX67" fmla="*/ 3060915 w 5021450"/>
              <a:gd name="connsiteY67" fmla="*/ 450367 h 1049240"/>
              <a:gd name="connsiteX68" fmla="*/ 3107410 w 5021450"/>
              <a:gd name="connsiteY68" fmla="*/ 411621 h 1049240"/>
              <a:gd name="connsiteX69" fmla="*/ 3138406 w 5021450"/>
              <a:gd name="connsiteY69" fmla="*/ 403872 h 1049240"/>
              <a:gd name="connsiteX70" fmla="*/ 3177152 w 5021450"/>
              <a:gd name="connsiteY70" fmla="*/ 372875 h 1049240"/>
              <a:gd name="connsiteX71" fmla="*/ 3192650 w 5021450"/>
              <a:gd name="connsiteY71" fmla="*/ 349628 h 1049240"/>
              <a:gd name="connsiteX72" fmla="*/ 3246895 w 5021450"/>
              <a:gd name="connsiteY72" fmla="*/ 303133 h 1049240"/>
              <a:gd name="connsiteX73" fmla="*/ 3254644 w 5021450"/>
              <a:gd name="connsiteY73" fmla="*/ 279885 h 1049240"/>
              <a:gd name="connsiteX74" fmla="*/ 3301139 w 5021450"/>
              <a:gd name="connsiteY74" fmla="*/ 241140 h 1049240"/>
              <a:gd name="connsiteX75" fmla="*/ 3316637 w 5021450"/>
              <a:gd name="connsiteY75" fmla="*/ 225641 h 1049240"/>
              <a:gd name="connsiteX76" fmla="*/ 3370881 w 5021450"/>
              <a:gd name="connsiteY76" fmla="*/ 186896 h 1049240"/>
              <a:gd name="connsiteX77" fmla="*/ 3394128 w 5021450"/>
              <a:gd name="connsiteY77" fmla="*/ 179147 h 1049240"/>
              <a:gd name="connsiteX78" fmla="*/ 3471620 w 5021450"/>
              <a:gd name="connsiteY78" fmla="*/ 155899 h 1049240"/>
              <a:gd name="connsiteX79" fmla="*/ 3502617 w 5021450"/>
              <a:gd name="connsiteY79" fmla="*/ 148150 h 1049240"/>
              <a:gd name="connsiteX80" fmla="*/ 3572359 w 5021450"/>
              <a:gd name="connsiteY80" fmla="*/ 140401 h 1049240"/>
              <a:gd name="connsiteX81" fmla="*/ 3680847 w 5021450"/>
              <a:gd name="connsiteY81" fmla="*/ 109404 h 1049240"/>
              <a:gd name="connsiteX82" fmla="*/ 4037308 w 5021450"/>
              <a:gd name="connsiteY82" fmla="*/ 101655 h 1049240"/>
              <a:gd name="connsiteX83" fmla="*/ 4316278 w 5021450"/>
              <a:gd name="connsiteY83" fmla="*/ 93906 h 1049240"/>
              <a:gd name="connsiteX84" fmla="*/ 4386020 w 5021450"/>
              <a:gd name="connsiteY84" fmla="*/ 78408 h 1049240"/>
              <a:gd name="connsiteX85" fmla="*/ 4417017 w 5021450"/>
              <a:gd name="connsiteY85" fmla="*/ 70658 h 1049240"/>
              <a:gd name="connsiteX86" fmla="*/ 4455762 w 5021450"/>
              <a:gd name="connsiteY86" fmla="*/ 62909 h 1049240"/>
              <a:gd name="connsiteX87" fmla="*/ 4479010 w 5021450"/>
              <a:gd name="connsiteY87" fmla="*/ 55160 h 1049240"/>
              <a:gd name="connsiteX88" fmla="*/ 4533254 w 5021450"/>
              <a:gd name="connsiteY88" fmla="*/ 47411 h 1049240"/>
              <a:gd name="connsiteX89" fmla="*/ 4827722 w 5021450"/>
              <a:gd name="connsiteY89" fmla="*/ 24163 h 1049240"/>
              <a:gd name="connsiteX90" fmla="*/ 4905213 w 5021450"/>
              <a:gd name="connsiteY90" fmla="*/ 8665 h 1049240"/>
              <a:gd name="connsiteX91" fmla="*/ 4928461 w 5021450"/>
              <a:gd name="connsiteY91" fmla="*/ 916 h 1049240"/>
              <a:gd name="connsiteX92" fmla="*/ 5021450 w 5021450"/>
              <a:gd name="connsiteY92" fmla="*/ 916 h 104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021450" h="1049240">
                <a:moveTo>
                  <a:pt x="0" y="132652"/>
                </a:moveTo>
                <a:cubicBezTo>
                  <a:pt x="25679" y="142924"/>
                  <a:pt x="58709" y="157016"/>
                  <a:pt x="85240" y="163648"/>
                </a:cubicBezTo>
                <a:cubicBezTo>
                  <a:pt x="95572" y="166231"/>
                  <a:pt x="105840" y="169087"/>
                  <a:pt x="116237" y="171397"/>
                </a:cubicBezTo>
                <a:cubicBezTo>
                  <a:pt x="129094" y="174254"/>
                  <a:pt x="142205" y="175952"/>
                  <a:pt x="154983" y="179147"/>
                </a:cubicBezTo>
                <a:cubicBezTo>
                  <a:pt x="162907" y="181128"/>
                  <a:pt x="170194" y="185435"/>
                  <a:pt x="178230" y="186896"/>
                </a:cubicBezTo>
                <a:cubicBezTo>
                  <a:pt x="198719" y="190621"/>
                  <a:pt x="219681" y="191221"/>
                  <a:pt x="240223" y="194645"/>
                </a:cubicBezTo>
                <a:cubicBezTo>
                  <a:pt x="250728" y="196396"/>
                  <a:pt x="261019" y="199334"/>
                  <a:pt x="271220" y="202394"/>
                </a:cubicBezTo>
                <a:cubicBezTo>
                  <a:pt x="271222" y="202394"/>
                  <a:pt x="329337" y="221766"/>
                  <a:pt x="340962" y="225641"/>
                </a:cubicBezTo>
                <a:cubicBezTo>
                  <a:pt x="348711" y="228224"/>
                  <a:pt x="356200" y="231789"/>
                  <a:pt x="364210" y="233391"/>
                </a:cubicBezTo>
                <a:cubicBezTo>
                  <a:pt x="430932" y="246735"/>
                  <a:pt x="389839" y="239948"/>
                  <a:pt x="488196" y="248889"/>
                </a:cubicBezTo>
                <a:cubicBezTo>
                  <a:pt x="528599" y="262356"/>
                  <a:pt x="517745" y="260542"/>
                  <a:pt x="581186" y="264387"/>
                </a:cubicBezTo>
                <a:cubicBezTo>
                  <a:pt x="643119" y="268140"/>
                  <a:pt x="705173" y="269553"/>
                  <a:pt x="767166" y="272136"/>
                </a:cubicBezTo>
                <a:cubicBezTo>
                  <a:pt x="811308" y="286850"/>
                  <a:pt x="786005" y="280220"/>
                  <a:pt x="860156" y="287635"/>
                </a:cubicBezTo>
                <a:lnTo>
                  <a:pt x="945396" y="295384"/>
                </a:lnTo>
                <a:cubicBezTo>
                  <a:pt x="970787" y="300462"/>
                  <a:pt x="1037170" y="314604"/>
                  <a:pt x="1069383" y="318631"/>
                </a:cubicBezTo>
                <a:cubicBezTo>
                  <a:pt x="1095142" y="321851"/>
                  <a:pt x="1121044" y="323797"/>
                  <a:pt x="1146874" y="326380"/>
                </a:cubicBezTo>
                <a:lnTo>
                  <a:pt x="1239864" y="357377"/>
                </a:lnTo>
                <a:cubicBezTo>
                  <a:pt x="1247613" y="359960"/>
                  <a:pt x="1256315" y="360595"/>
                  <a:pt x="1263111" y="365126"/>
                </a:cubicBezTo>
                <a:cubicBezTo>
                  <a:pt x="1270860" y="370292"/>
                  <a:pt x="1277848" y="376841"/>
                  <a:pt x="1286359" y="380624"/>
                </a:cubicBezTo>
                <a:cubicBezTo>
                  <a:pt x="1301288" y="387259"/>
                  <a:pt x="1332854" y="396123"/>
                  <a:pt x="1332854" y="396123"/>
                </a:cubicBezTo>
                <a:lnTo>
                  <a:pt x="1402596" y="442618"/>
                </a:lnTo>
                <a:lnTo>
                  <a:pt x="1425844" y="458116"/>
                </a:lnTo>
                <a:lnTo>
                  <a:pt x="1449091" y="473614"/>
                </a:lnTo>
                <a:cubicBezTo>
                  <a:pt x="1451674" y="481363"/>
                  <a:pt x="1452637" y="489858"/>
                  <a:pt x="1456840" y="496862"/>
                </a:cubicBezTo>
                <a:cubicBezTo>
                  <a:pt x="1460599" y="503127"/>
                  <a:pt x="1469072" y="505825"/>
                  <a:pt x="1472339" y="512360"/>
                </a:cubicBezTo>
                <a:cubicBezTo>
                  <a:pt x="1479645" y="526972"/>
                  <a:pt x="1478775" y="545262"/>
                  <a:pt x="1487837" y="558855"/>
                </a:cubicBezTo>
                <a:cubicBezTo>
                  <a:pt x="1507388" y="588181"/>
                  <a:pt x="1496750" y="575517"/>
                  <a:pt x="1518834" y="597601"/>
                </a:cubicBezTo>
                <a:cubicBezTo>
                  <a:pt x="1524000" y="613099"/>
                  <a:pt x="1525270" y="630503"/>
                  <a:pt x="1534332" y="644096"/>
                </a:cubicBezTo>
                <a:cubicBezTo>
                  <a:pt x="1544664" y="659594"/>
                  <a:pt x="1559437" y="672921"/>
                  <a:pt x="1565328" y="690591"/>
                </a:cubicBezTo>
                <a:cubicBezTo>
                  <a:pt x="1576544" y="724234"/>
                  <a:pt x="1567302" y="708062"/>
                  <a:pt x="1596325" y="737085"/>
                </a:cubicBezTo>
                <a:cubicBezTo>
                  <a:pt x="1616989" y="799080"/>
                  <a:pt x="1585993" y="726753"/>
                  <a:pt x="1627322" y="768082"/>
                </a:cubicBezTo>
                <a:cubicBezTo>
                  <a:pt x="1633098" y="773858"/>
                  <a:pt x="1629968" y="784951"/>
                  <a:pt x="1635071" y="791330"/>
                </a:cubicBezTo>
                <a:cubicBezTo>
                  <a:pt x="1640889" y="798602"/>
                  <a:pt x="1650569" y="801662"/>
                  <a:pt x="1658318" y="806828"/>
                </a:cubicBezTo>
                <a:cubicBezTo>
                  <a:pt x="1660901" y="814577"/>
                  <a:pt x="1660291" y="824299"/>
                  <a:pt x="1666067" y="830075"/>
                </a:cubicBezTo>
                <a:cubicBezTo>
                  <a:pt x="1671843" y="835851"/>
                  <a:pt x="1682009" y="834171"/>
                  <a:pt x="1689315" y="837824"/>
                </a:cubicBezTo>
                <a:cubicBezTo>
                  <a:pt x="1697645" y="841989"/>
                  <a:pt x="1704051" y="849540"/>
                  <a:pt x="1712562" y="853323"/>
                </a:cubicBezTo>
                <a:cubicBezTo>
                  <a:pt x="1727491" y="859958"/>
                  <a:pt x="1759057" y="868821"/>
                  <a:pt x="1759057" y="868821"/>
                </a:cubicBezTo>
                <a:cubicBezTo>
                  <a:pt x="1786416" y="896178"/>
                  <a:pt x="1762802" y="878296"/>
                  <a:pt x="1813301" y="892069"/>
                </a:cubicBezTo>
                <a:cubicBezTo>
                  <a:pt x="1845780" y="900927"/>
                  <a:pt x="1859672" y="910129"/>
                  <a:pt x="1890793" y="915316"/>
                </a:cubicBezTo>
                <a:cubicBezTo>
                  <a:pt x="1911335" y="918740"/>
                  <a:pt x="1932244" y="919641"/>
                  <a:pt x="1952786" y="923065"/>
                </a:cubicBezTo>
                <a:cubicBezTo>
                  <a:pt x="1963291" y="924816"/>
                  <a:pt x="1973215" y="929493"/>
                  <a:pt x="1983783" y="930814"/>
                </a:cubicBezTo>
                <a:cubicBezTo>
                  <a:pt x="2014647" y="934672"/>
                  <a:pt x="2045776" y="935980"/>
                  <a:pt x="2076772" y="938563"/>
                </a:cubicBezTo>
                <a:cubicBezTo>
                  <a:pt x="2127497" y="955473"/>
                  <a:pt x="2077710" y="931987"/>
                  <a:pt x="2107769" y="969560"/>
                </a:cubicBezTo>
                <a:cubicBezTo>
                  <a:pt x="2113587" y="976832"/>
                  <a:pt x="2123744" y="979240"/>
                  <a:pt x="2131017" y="985058"/>
                </a:cubicBezTo>
                <a:cubicBezTo>
                  <a:pt x="2150247" y="1000442"/>
                  <a:pt x="2144073" y="1005046"/>
                  <a:pt x="2169762" y="1016055"/>
                </a:cubicBezTo>
                <a:cubicBezTo>
                  <a:pt x="2179551" y="1020250"/>
                  <a:pt x="2190558" y="1020744"/>
                  <a:pt x="2200759" y="1023804"/>
                </a:cubicBezTo>
                <a:cubicBezTo>
                  <a:pt x="2306427" y="1055504"/>
                  <a:pt x="2193189" y="1036456"/>
                  <a:pt x="2394488" y="1047052"/>
                </a:cubicBezTo>
                <a:cubicBezTo>
                  <a:pt x="2555344" y="1035561"/>
                  <a:pt x="2481548" y="1074408"/>
                  <a:pt x="2510725" y="1016055"/>
                </a:cubicBezTo>
                <a:cubicBezTo>
                  <a:pt x="2514890" y="1007725"/>
                  <a:pt x="2521057" y="1000557"/>
                  <a:pt x="2526223" y="992808"/>
                </a:cubicBezTo>
                <a:cubicBezTo>
                  <a:pt x="2528806" y="985059"/>
                  <a:pt x="2529769" y="976564"/>
                  <a:pt x="2533972" y="969560"/>
                </a:cubicBezTo>
                <a:cubicBezTo>
                  <a:pt x="2537731" y="963295"/>
                  <a:pt x="2542936" y="957329"/>
                  <a:pt x="2549471" y="954062"/>
                </a:cubicBezTo>
                <a:cubicBezTo>
                  <a:pt x="2571710" y="942943"/>
                  <a:pt x="2638090" y="928032"/>
                  <a:pt x="2657959" y="923065"/>
                </a:cubicBezTo>
                <a:lnTo>
                  <a:pt x="2688956" y="915316"/>
                </a:lnTo>
                <a:lnTo>
                  <a:pt x="2719952" y="907567"/>
                </a:lnTo>
                <a:cubicBezTo>
                  <a:pt x="2727701" y="902401"/>
                  <a:pt x="2737382" y="899342"/>
                  <a:pt x="2743200" y="892069"/>
                </a:cubicBezTo>
                <a:cubicBezTo>
                  <a:pt x="2748303" y="885691"/>
                  <a:pt x="2747296" y="876127"/>
                  <a:pt x="2750949" y="868821"/>
                </a:cubicBezTo>
                <a:cubicBezTo>
                  <a:pt x="2754598" y="861522"/>
                  <a:pt x="2772336" y="834879"/>
                  <a:pt x="2781945" y="830075"/>
                </a:cubicBezTo>
                <a:cubicBezTo>
                  <a:pt x="2796557" y="822769"/>
                  <a:pt x="2828440" y="814577"/>
                  <a:pt x="2828440" y="814577"/>
                </a:cubicBezTo>
                <a:cubicBezTo>
                  <a:pt x="2858715" y="784304"/>
                  <a:pt x="2826946" y="811450"/>
                  <a:pt x="2867186" y="791330"/>
                </a:cubicBezTo>
                <a:cubicBezTo>
                  <a:pt x="2927273" y="761286"/>
                  <a:pt x="2855250" y="787559"/>
                  <a:pt x="2913681" y="768082"/>
                </a:cubicBezTo>
                <a:cubicBezTo>
                  <a:pt x="2918847" y="752584"/>
                  <a:pt x="2926493" y="737701"/>
                  <a:pt x="2929179" y="721587"/>
                </a:cubicBezTo>
                <a:cubicBezTo>
                  <a:pt x="2931762" y="706089"/>
                  <a:pt x="2933846" y="690499"/>
                  <a:pt x="2936928" y="675092"/>
                </a:cubicBezTo>
                <a:cubicBezTo>
                  <a:pt x="2945000" y="634732"/>
                  <a:pt x="2942583" y="655304"/>
                  <a:pt x="2952427" y="620848"/>
                </a:cubicBezTo>
                <a:cubicBezTo>
                  <a:pt x="2956641" y="606098"/>
                  <a:pt x="2968308" y="550723"/>
                  <a:pt x="2975674" y="543357"/>
                </a:cubicBezTo>
                <a:cubicBezTo>
                  <a:pt x="2980840" y="538191"/>
                  <a:pt x="2986608" y="533563"/>
                  <a:pt x="2991172" y="527858"/>
                </a:cubicBezTo>
                <a:cubicBezTo>
                  <a:pt x="2996990" y="520586"/>
                  <a:pt x="3000085" y="511196"/>
                  <a:pt x="3006671" y="504611"/>
                </a:cubicBezTo>
                <a:cubicBezTo>
                  <a:pt x="3046946" y="464337"/>
                  <a:pt x="3014743" y="511956"/>
                  <a:pt x="3045417" y="473614"/>
                </a:cubicBezTo>
                <a:cubicBezTo>
                  <a:pt x="3051235" y="466342"/>
                  <a:pt x="3054953" y="457522"/>
                  <a:pt x="3060915" y="450367"/>
                </a:cubicBezTo>
                <a:cubicBezTo>
                  <a:pt x="3071261" y="437952"/>
                  <a:pt x="3091604" y="418395"/>
                  <a:pt x="3107410" y="411621"/>
                </a:cubicBezTo>
                <a:cubicBezTo>
                  <a:pt x="3117199" y="407426"/>
                  <a:pt x="3128074" y="406455"/>
                  <a:pt x="3138406" y="403872"/>
                </a:cubicBezTo>
                <a:cubicBezTo>
                  <a:pt x="3155671" y="392362"/>
                  <a:pt x="3164531" y="388652"/>
                  <a:pt x="3177152" y="372875"/>
                </a:cubicBezTo>
                <a:cubicBezTo>
                  <a:pt x="3182970" y="365603"/>
                  <a:pt x="3186589" y="356699"/>
                  <a:pt x="3192650" y="349628"/>
                </a:cubicBezTo>
                <a:cubicBezTo>
                  <a:pt x="3217706" y="320396"/>
                  <a:pt x="3219473" y="321414"/>
                  <a:pt x="3246895" y="303133"/>
                </a:cubicBezTo>
                <a:cubicBezTo>
                  <a:pt x="3249478" y="295384"/>
                  <a:pt x="3250113" y="286682"/>
                  <a:pt x="3254644" y="279885"/>
                </a:cubicBezTo>
                <a:cubicBezTo>
                  <a:pt x="3270423" y="256216"/>
                  <a:pt x="3280716" y="257478"/>
                  <a:pt x="3301139" y="241140"/>
                </a:cubicBezTo>
                <a:cubicBezTo>
                  <a:pt x="3306844" y="236576"/>
                  <a:pt x="3311471" y="230807"/>
                  <a:pt x="3316637" y="225641"/>
                </a:cubicBezTo>
                <a:cubicBezTo>
                  <a:pt x="3329552" y="186896"/>
                  <a:pt x="3316637" y="204977"/>
                  <a:pt x="3370881" y="186896"/>
                </a:cubicBezTo>
                <a:lnTo>
                  <a:pt x="3394128" y="179147"/>
                </a:lnTo>
                <a:cubicBezTo>
                  <a:pt x="3425567" y="147708"/>
                  <a:pt x="3398915" y="168016"/>
                  <a:pt x="3471620" y="155899"/>
                </a:cubicBezTo>
                <a:cubicBezTo>
                  <a:pt x="3482125" y="154148"/>
                  <a:pt x="3492091" y="149769"/>
                  <a:pt x="3502617" y="148150"/>
                </a:cubicBezTo>
                <a:cubicBezTo>
                  <a:pt x="3525735" y="144593"/>
                  <a:pt x="3549112" y="142984"/>
                  <a:pt x="3572359" y="140401"/>
                </a:cubicBezTo>
                <a:cubicBezTo>
                  <a:pt x="3595328" y="132744"/>
                  <a:pt x="3660025" y="109857"/>
                  <a:pt x="3680847" y="109404"/>
                </a:cubicBezTo>
                <a:lnTo>
                  <a:pt x="4037308" y="101655"/>
                </a:lnTo>
                <a:lnTo>
                  <a:pt x="4316278" y="93906"/>
                </a:lnTo>
                <a:cubicBezTo>
                  <a:pt x="4361524" y="78824"/>
                  <a:pt x="4317825" y="92048"/>
                  <a:pt x="4386020" y="78408"/>
                </a:cubicBezTo>
                <a:cubicBezTo>
                  <a:pt x="4396464" y="76319"/>
                  <a:pt x="4406620" y="72969"/>
                  <a:pt x="4417017" y="70658"/>
                </a:cubicBezTo>
                <a:cubicBezTo>
                  <a:pt x="4429874" y="67801"/>
                  <a:pt x="4442984" y="66103"/>
                  <a:pt x="4455762" y="62909"/>
                </a:cubicBezTo>
                <a:cubicBezTo>
                  <a:pt x="4463687" y="60928"/>
                  <a:pt x="4471000" y="56762"/>
                  <a:pt x="4479010" y="55160"/>
                </a:cubicBezTo>
                <a:cubicBezTo>
                  <a:pt x="4496920" y="51578"/>
                  <a:pt x="4515173" y="49994"/>
                  <a:pt x="4533254" y="47411"/>
                </a:cubicBezTo>
                <a:cubicBezTo>
                  <a:pt x="4658203" y="5762"/>
                  <a:pt x="4563420" y="32423"/>
                  <a:pt x="4827722" y="24163"/>
                </a:cubicBezTo>
                <a:cubicBezTo>
                  <a:pt x="4880242" y="6656"/>
                  <a:pt x="4816172" y="26473"/>
                  <a:pt x="4905213" y="8665"/>
                </a:cubicBezTo>
                <a:cubicBezTo>
                  <a:pt x="4913223" y="7063"/>
                  <a:pt x="4920311" y="1459"/>
                  <a:pt x="4928461" y="916"/>
                </a:cubicBezTo>
                <a:cubicBezTo>
                  <a:pt x="4959389" y="-1146"/>
                  <a:pt x="4990454" y="916"/>
                  <a:pt x="5021450" y="916"/>
                </a:cubicBezTo>
              </a:path>
            </a:pathLst>
          </a:custGeom>
          <a:noFill/>
          <a:ln w="38100" cmpd="sng">
            <a:solidFill>
              <a:srgbClr val="9966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445342F6-C721-4AAF-B5D5-EEF58B5CDEFA}"/>
              </a:ext>
            </a:extLst>
          </p:cNvPr>
          <p:cNvSpPr/>
          <p:nvPr/>
        </p:nvSpPr>
        <p:spPr>
          <a:xfrm>
            <a:off x="5625885" y="5943600"/>
            <a:ext cx="743918" cy="123986"/>
          </a:xfrm>
          <a:custGeom>
            <a:avLst/>
            <a:gdLst>
              <a:gd name="connsiteX0" fmla="*/ 0 w 743918"/>
              <a:gd name="connsiteY0" fmla="*/ 0 h 123986"/>
              <a:gd name="connsiteX1" fmla="*/ 0 w 743918"/>
              <a:gd name="connsiteY1" fmla="*/ 0 h 123986"/>
              <a:gd name="connsiteX2" fmla="*/ 743918 w 743918"/>
              <a:gd name="connsiteY2" fmla="*/ 7749 h 123986"/>
              <a:gd name="connsiteX3" fmla="*/ 743918 w 743918"/>
              <a:gd name="connsiteY3" fmla="*/ 7749 h 123986"/>
              <a:gd name="connsiteX4" fmla="*/ 650929 w 743918"/>
              <a:gd name="connsiteY4" fmla="*/ 23247 h 123986"/>
              <a:gd name="connsiteX5" fmla="*/ 635430 w 743918"/>
              <a:gd name="connsiteY5" fmla="*/ 38746 h 123986"/>
              <a:gd name="connsiteX6" fmla="*/ 612183 w 743918"/>
              <a:gd name="connsiteY6" fmla="*/ 54244 h 123986"/>
              <a:gd name="connsiteX7" fmla="*/ 604434 w 743918"/>
              <a:gd name="connsiteY7" fmla="*/ 77492 h 123986"/>
              <a:gd name="connsiteX8" fmla="*/ 588935 w 743918"/>
              <a:gd name="connsiteY8" fmla="*/ 92990 h 123986"/>
              <a:gd name="connsiteX9" fmla="*/ 573437 w 743918"/>
              <a:gd name="connsiteY9" fmla="*/ 116237 h 123986"/>
              <a:gd name="connsiteX10" fmla="*/ 511444 w 743918"/>
              <a:gd name="connsiteY10" fmla="*/ 108488 h 123986"/>
              <a:gd name="connsiteX11" fmla="*/ 317715 w 743918"/>
              <a:gd name="connsiteY11" fmla="*/ 123986 h 123986"/>
              <a:gd name="connsiteX12" fmla="*/ 201478 w 743918"/>
              <a:gd name="connsiteY12" fmla="*/ 100739 h 123986"/>
              <a:gd name="connsiteX13" fmla="*/ 147234 w 743918"/>
              <a:gd name="connsiteY13" fmla="*/ 46495 h 123986"/>
              <a:gd name="connsiteX14" fmla="*/ 131735 w 743918"/>
              <a:gd name="connsiteY14" fmla="*/ 30997 h 123986"/>
              <a:gd name="connsiteX15" fmla="*/ 61993 w 743918"/>
              <a:gd name="connsiteY15" fmla="*/ 7749 h 123986"/>
              <a:gd name="connsiteX16" fmla="*/ 0 w 743918"/>
              <a:gd name="connsiteY16" fmla="*/ 0 h 12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3918" h="123986">
                <a:moveTo>
                  <a:pt x="0" y="0"/>
                </a:moveTo>
                <a:lnTo>
                  <a:pt x="0" y="0"/>
                </a:lnTo>
                <a:lnTo>
                  <a:pt x="743918" y="7749"/>
                </a:lnTo>
                <a:lnTo>
                  <a:pt x="743918" y="7749"/>
                </a:lnTo>
                <a:cubicBezTo>
                  <a:pt x="737030" y="8514"/>
                  <a:pt x="671582" y="10855"/>
                  <a:pt x="650929" y="23247"/>
                </a:cubicBezTo>
                <a:cubicBezTo>
                  <a:pt x="644664" y="27006"/>
                  <a:pt x="641135" y="34182"/>
                  <a:pt x="635430" y="38746"/>
                </a:cubicBezTo>
                <a:cubicBezTo>
                  <a:pt x="628158" y="44564"/>
                  <a:pt x="619932" y="49078"/>
                  <a:pt x="612183" y="54244"/>
                </a:cubicBezTo>
                <a:cubicBezTo>
                  <a:pt x="609600" y="61993"/>
                  <a:pt x="608637" y="70488"/>
                  <a:pt x="604434" y="77492"/>
                </a:cubicBezTo>
                <a:cubicBezTo>
                  <a:pt x="600675" y="83757"/>
                  <a:pt x="593499" y="87285"/>
                  <a:pt x="588935" y="92990"/>
                </a:cubicBezTo>
                <a:cubicBezTo>
                  <a:pt x="583117" y="100262"/>
                  <a:pt x="578603" y="108488"/>
                  <a:pt x="573437" y="116237"/>
                </a:cubicBezTo>
                <a:cubicBezTo>
                  <a:pt x="552773" y="113654"/>
                  <a:pt x="532269" y="108488"/>
                  <a:pt x="511444" y="108488"/>
                </a:cubicBezTo>
                <a:cubicBezTo>
                  <a:pt x="446986" y="108488"/>
                  <a:pt x="381802" y="116865"/>
                  <a:pt x="317715" y="123986"/>
                </a:cubicBezTo>
                <a:cubicBezTo>
                  <a:pt x="273916" y="120004"/>
                  <a:pt x="236556" y="127048"/>
                  <a:pt x="201478" y="100739"/>
                </a:cubicBezTo>
                <a:cubicBezTo>
                  <a:pt x="201477" y="100739"/>
                  <a:pt x="151755" y="51016"/>
                  <a:pt x="147234" y="46495"/>
                </a:cubicBezTo>
                <a:cubicBezTo>
                  <a:pt x="142068" y="41329"/>
                  <a:pt x="138666" y="33307"/>
                  <a:pt x="131735" y="30997"/>
                </a:cubicBezTo>
                <a:lnTo>
                  <a:pt x="61993" y="7749"/>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EC4F4AA-344F-411E-BD27-33233045C9AA}"/>
              </a:ext>
            </a:extLst>
          </p:cNvPr>
          <p:cNvSpPr txBox="1"/>
          <p:nvPr/>
        </p:nvSpPr>
        <p:spPr>
          <a:xfrm>
            <a:off x="3631877" y="4456350"/>
            <a:ext cx="657387" cy="276999"/>
          </a:xfrm>
          <a:prstGeom prst="rect">
            <a:avLst/>
          </a:prstGeom>
          <a:noFill/>
        </p:spPr>
        <p:txBody>
          <a:bodyPr wrap="square" rtlCol="0">
            <a:spAutoFit/>
          </a:bodyPr>
          <a:lstStyle/>
          <a:p>
            <a:r>
              <a:rPr lang="en-US" sz="1200" b="1" u="sng" dirty="0">
                <a:solidFill>
                  <a:schemeClr val="accent2">
                    <a:lumMod val="75000"/>
                  </a:schemeClr>
                </a:solidFill>
              </a:rPr>
              <a:t>&gt;</a:t>
            </a:r>
            <a:r>
              <a:rPr lang="en-US" sz="1200" b="1" dirty="0">
                <a:solidFill>
                  <a:schemeClr val="accent2">
                    <a:lumMod val="75000"/>
                  </a:schemeClr>
                </a:solidFill>
              </a:rPr>
              <a:t>20%</a:t>
            </a:r>
          </a:p>
        </p:txBody>
      </p:sp>
      <p:pic>
        <p:nvPicPr>
          <p:cNvPr id="26" name="Graphic 25" descr="Fish">
            <a:extLst>
              <a:ext uri="{FF2B5EF4-FFF2-40B4-BE49-F238E27FC236}">
                <a16:creationId xmlns:a16="http://schemas.microsoft.com/office/drawing/2014/main" id="{C9A78F9F-B646-423D-8426-09DE7EFF9CA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43600" y="5911298"/>
            <a:ext cx="189084" cy="189084"/>
          </a:xfrm>
          <a:prstGeom prst="rect">
            <a:avLst/>
          </a:prstGeom>
        </p:spPr>
      </p:pic>
      <p:pic>
        <p:nvPicPr>
          <p:cNvPr id="28" name="Graphic 27" descr="Fir tree">
            <a:extLst>
              <a:ext uri="{FF2B5EF4-FFF2-40B4-BE49-F238E27FC236}">
                <a16:creationId xmlns:a16="http://schemas.microsoft.com/office/drawing/2014/main" id="{65D40CF1-9A99-453F-80D5-BD5A223D4AF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97298" y="4684619"/>
            <a:ext cx="381000" cy="381000"/>
          </a:xfrm>
          <a:prstGeom prst="rect">
            <a:avLst/>
          </a:prstGeom>
        </p:spPr>
      </p:pic>
      <p:pic>
        <p:nvPicPr>
          <p:cNvPr id="29" name="Graphic 28" descr="Fir tree">
            <a:extLst>
              <a:ext uri="{FF2B5EF4-FFF2-40B4-BE49-F238E27FC236}">
                <a16:creationId xmlns:a16="http://schemas.microsoft.com/office/drawing/2014/main" id="{5B4C555D-6C48-4919-8894-5760E4EDACC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30598" y="4752424"/>
            <a:ext cx="381000" cy="381000"/>
          </a:xfrm>
          <a:prstGeom prst="rect">
            <a:avLst/>
          </a:prstGeom>
        </p:spPr>
      </p:pic>
      <p:pic>
        <p:nvPicPr>
          <p:cNvPr id="30" name="Graphic 29" descr="Fir tree">
            <a:extLst>
              <a:ext uri="{FF2B5EF4-FFF2-40B4-BE49-F238E27FC236}">
                <a16:creationId xmlns:a16="http://schemas.microsoft.com/office/drawing/2014/main" id="{82575CD7-CBEF-478D-AB47-D5F11A44408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49934" y="4755007"/>
            <a:ext cx="381000" cy="381000"/>
          </a:xfrm>
          <a:prstGeom prst="rect">
            <a:avLst/>
          </a:prstGeom>
        </p:spPr>
      </p:pic>
      <p:pic>
        <p:nvPicPr>
          <p:cNvPr id="31" name="Graphic 30" descr="Fir tree">
            <a:extLst>
              <a:ext uri="{FF2B5EF4-FFF2-40B4-BE49-F238E27FC236}">
                <a16:creationId xmlns:a16="http://schemas.microsoft.com/office/drawing/2014/main" id="{9A2BCE38-0942-439D-AF3D-77F5000E954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255951" y="4768139"/>
            <a:ext cx="381000" cy="381000"/>
          </a:xfrm>
          <a:prstGeom prst="rect">
            <a:avLst/>
          </a:prstGeom>
        </p:spPr>
      </p:pic>
      <p:pic>
        <p:nvPicPr>
          <p:cNvPr id="32" name="Graphic 31" descr="Fir tree">
            <a:extLst>
              <a:ext uri="{FF2B5EF4-FFF2-40B4-BE49-F238E27FC236}">
                <a16:creationId xmlns:a16="http://schemas.microsoft.com/office/drawing/2014/main" id="{345DAD7A-BECE-47AD-B2D2-49E9AD2F868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3914" y="4814926"/>
            <a:ext cx="381000" cy="381000"/>
          </a:xfrm>
          <a:prstGeom prst="rect">
            <a:avLst/>
          </a:prstGeom>
        </p:spPr>
      </p:pic>
      <p:pic>
        <p:nvPicPr>
          <p:cNvPr id="33" name="Graphic 32" descr="Fir tree">
            <a:extLst>
              <a:ext uri="{FF2B5EF4-FFF2-40B4-BE49-F238E27FC236}">
                <a16:creationId xmlns:a16="http://schemas.microsoft.com/office/drawing/2014/main" id="{AB7E63F0-23E3-4F77-B1A1-E8A7AF8C0A5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85904" y="5019784"/>
            <a:ext cx="381000" cy="381000"/>
          </a:xfrm>
          <a:prstGeom prst="rect">
            <a:avLst/>
          </a:prstGeom>
        </p:spPr>
      </p:pic>
      <p:pic>
        <p:nvPicPr>
          <p:cNvPr id="34" name="Graphic 33" descr="Fir tree">
            <a:extLst>
              <a:ext uri="{FF2B5EF4-FFF2-40B4-BE49-F238E27FC236}">
                <a16:creationId xmlns:a16="http://schemas.microsoft.com/office/drawing/2014/main" id="{B8255190-79A0-42AE-A917-1DE792271D9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76248" y="5199741"/>
            <a:ext cx="381000" cy="381000"/>
          </a:xfrm>
          <a:prstGeom prst="rect">
            <a:avLst/>
          </a:prstGeom>
        </p:spPr>
      </p:pic>
      <p:pic>
        <p:nvPicPr>
          <p:cNvPr id="35" name="Graphic 34" descr="Fir tree">
            <a:extLst>
              <a:ext uri="{FF2B5EF4-FFF2-40B4-BE49-F238E27FC236}">
                <a16:creationId xmlns:a16="http://schemas.microsoft.com/office/drawing/2014/main" id="{978BE2A6-5D0D-4BF4-928A-9E1DAB7D873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17728" y="5005426"/>
            <a:ext cx="381000" cy="381000"/>
          </a:xfrm>
          <a:prstGeom prst="rect">
            <a:avLst/>
          </a:prstGeom>
        </p:spPr>
      </p:pic>
      <p:pic>
        <p:nvPicPr>
          <p:cNvPr id="36" name="Graphic 35" descr="Fir tree">
            <a:extLst>
              <a:ext uri="{FF2B5EF4-FFF2-40B4-BE49-F238E27FC236}">
                <a16:creationId xmlns:a16="http://schemas.microsoft.com/office/drawing/2014/main" id="{1E3E3639-6683-449D-88F7-40BFD2447D7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82239" y="4954133"/>
            <a:ext cx="381000" cy="381000"/>
          </a:xfrm>
          <a:prstGeom prst="rect">
            <a:avLst/>
          </a:prstGeom>
        </p:spPr>
      </p:pic>
      <p:pic>
        <p:nvPicPr>
          <p:cNvPr id="37" name="Graphic 36" descr="Fir tree">
            <a:extLst>
              <a:ext uri="{FF2B5EF4-FFF2-40B4-BE49-F238E27FC236}">
                <a16:creationId xmlns:a16="http://schemas.microsoft.com/office/drawing/2014/main" id="{DA9E48D4-F2D1-488C-A346-6439E8CF771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82268" y="4923865"/>
            <a:ext cx="381000" cy="381000"/>
          </a:xfrm>
          <a:prstGeom prst="rect">
            <a:avLst/>
          </a:prstGeom>
        </p:spPr>
      </p:pic>
      <p:pic>
        <p:nvPicPr>
          <p:cNvPr id="38" name="Graphic 37" descr="Fir tree">
            <a:extLst>
              <a:ext uri="{FF2B5EF4-FFF2-40B4-BE49-F238E27FC236}">
                <a16:creationId xmlns:a16="http://schemas.microsoft.com/office/drawing/2014/main" id="{0877D742-5D6A-4531-BE65-F06C974CFC7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33435" y="4899279"/>
            <a:ext cx="381000" cy="381000"/>
          </a:xfrm>
          <a:prstGeom prst="rect">
            <a:avLst/>
          </a:prstGeom>
        </p:spPr>
      </p:pic>
      <p:pic>
        <p:nvPicPr>
          <p:cNvPr id="39" name="Graphic 38" descr="Fir tree">
            <a:extLst>
              <a:ext uri="{FF2B5EF4-FFF2-40B4-BE49-F238E27FC236}">
                <a16:creationId xmlns:a16="http://schemas.microsoft.com/office/drawing/2014/main" id="{067AAEC7-20D0-4234-9BB4-EAA14B86DD8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76189" y="4833534"/>
            <a:ext cx="381000" cy="381000"/>
          </a:xfrm>
          <a:prstGeom prst="rect">
            <a:avLst/>
          </a:prstGeom>
        </p:spPr>
      </p:pic>
      <p:pic>
        <p:nvPicPr>
          <p:cNvPr id="40" name="Graphic 39" descr="Fir tree">
            <a:extLst>
              <a:ext uri="{FF2B5EF4-FFF2-40B4-BE49-F238E27FC236}">
                <a16:creationId xmlns:a16="http://schemas.microsoft.com/office/drawing/2014/main" id="{6A4775E0-1CA9-4B56-838B-9D39A024EA6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75120" y="4670592"/>
            <a:ext cx="381000" cy="381000"/>
          </a:xfrm>
          <a:prstGeom prst="rect">
            <a:avLst/>
          </a:prstGeom>
        </p:spPr>
      </p:pic>
      <p:cxnSp>
        <p:nvCxnSpPr>
          <p:cNvPr id="13" name="Straight Arrow Connector 12">
            <a:extLst>
              <a:ext uri="{FF2B5EF4-FFF2-40B4-BE49-F238E27FC236}">
                <a16:creationId xmlns:a16="http://schemas.microsoft.com/office/drawing/2014/main" id="{3AE4BAD9-62EC-4A98-8262-B53ACD09BB55}"/>
              </a:ext>
            </a:extLst>
          </p:cNvPr>
          <p:cNvCxnSpPr>
            <a:cxnSpLocks/>
          </p:cNvCxnSpPr>
          <p:nvPr/>
        </p:nvCxnSpPr>
        <p:spPr>
          <a:xfrm flipH="1" flipV="1">
            <a:off x="4535837" y="4417837"/>
            <a:ext cx="1019336" cy="1733838"/>
          </a:xfrm>
          <a:prstGeom prst="straightConnector1">
            <a:avLst/>
          </a:prstGeom>
          <a:ln w="317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2C539DD-9460-46DF-AA07-C7FD5FF6C590}"/>
              </a:ext>
            </a:extLst>
          </p:cNvPr>
          <p:cNvCxnSpPr>
            <a:cxnSpLocks/>
          </p:cNvCxnSpPr>
          <p:nvPr/>
        </p:nvCxnSpPr>
        <p:spPr>
          <a:xfrm flipH="1" flipV="1">
            <a:off x="3656309" y="5109590"/>
            <a:ext cx="2087911" cy="365089"/>
          </a:xfrm>
          <a:prstGeom prst="straightConnector1">
            <a:avLst/>
          </a:prstGeom>
          <a:ln w="31750">
            <a:solidFill>
              <a:schemeClr val="accent2">
                <a:lumMod val="75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22" name="Arrow: Curved Right 21">
            <a:extLst>
              <a:ext uri="{FF2B5EF4-FFF2-40B4-BE49-F238E27FC236}">
                <a16:creationId xmlns:a16="http://schemas.microsoft.com/office/drawing/2014/main" id="{2D4E88A6-6B47-4984-ACF3-8D9B2742888C}"/>
              </a:ext>
            </a:extLst>
          </p:cNvPr>
          <p:cNvSpPr/>
          <p:nvPr/>
        </p:nvSpPr>
        <p:spPr>
          <a:xfrm rot="3107007">
            <a:off x="4135552" y="4383300"/>
            <a:ext cx="150422" cy="824396"/>
          </a:xfrm>
          <a:prstGeom prst="curvedRightArrow">
            <a:avLst/>
          </a:prstGeom>
          <a:solidFill>
            <a:schemeClr val="accent2">
              <a:lumMod val="40000"/>
              <a:lumOff val="6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72563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829545-F1E1-45CC-B817-465E6F0C90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86994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18984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19859B"/>
                </a:solidFill>
              </a:rPr>
              <a:t>Type I-B</a:t>
            </a:r>
          </a:p>
        </p:txBody>
      </p:sp>
      <p:sp>
        <p:nvSpPr>
          <p:cNvPr id="4" name="Content Placeholder 3"/>
          <p:cNvSpPr>
            <a:spLocks noGrp="1"/>
          </p:cNvSpPr>
          <p:nvPr>
            <p:ph idx="1"/>
          </p:nvPr>
        </p:nvSpPr>
        <p:spPr>
          <a:xfrm>
            <a:off x="457200" y="1481328"/>
            <a:ext cx="8229600" cy="5071872"/>
          </a:xfrm>
        </p:spPr>
        <p:txBody>
          <a:bodyPr>
            <a:normAutofit/>
          </a:bodyPr>
          <a:lstStyle/>
          <a:p>
            <a:pPr marL="109728" indent="0">
              <a:buNone/>
            </a:pPr>
            <a:r>
              <a:rPr lang="en-US" sz="2800" b="1" dirty="0"/>
              <a:t>Type I-B  </a:t>
            </a:r>
          </a:p>
          <a:p>
            <a:r>
              <a:rPr lang="en-US" dirty="0"/>
              <a:t>Riparian area:  100’ or to the break of the slope whichever is smaller</a:t>
            </a:r>
          </a:p>
          <a:p>
            <a:r>
              <a:rPr lang="en-US" dirty="0"/>
              <a:t>No-cut buffer: within 66’ of the water body or to the break of the slope, whichever area is smaller </a:t>
            </a:r>
          </a:p>
          <a:p>
            <a:r>
              <a:rPr lang="en-US" dirty="0"/>
              <a:t>Slope stability standards: within the riparian area</a:t>
            </a:r>
          </a:p>
          <a:p>
            <a:pPr marL="109728" indent="0">
              <a:buNone/>
            </a:pPr>
            <a:endParaRPr lang="en-US" dirty="0"/>
          </a:p>
          <a:p>
            <a:pPr marL="109728" indent="0" algn="r">
              <a:buNone/>
            </a:pPr>
            <a:r>
              <a:rPr lang="en-US" sz="2400" dirty="0">
                <a:solidFill>
                  <a:schemeClr val="bg2">
                    <a:lumMod val="50000"/>
                  </a:schemeClr>
                </a:solidFill>
              </a:rPr>
              <a:t>		AS 41.17.116 (a)(1)-(2), .950 (23)</a:t>
            </a:r>
          </a:p>
        </p:txBody>
      </p:sp>
    </p:spTree>
    <p:extLst>
      <p:ext uri="{BB962C8B-B14F-4D97-AF65-F5344CB8AC3E}">
        <p14:creationId xmlns:p14="http://schemas.microsoft.com/office/powerpoint/2010/main" val="2338849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19859B"/>
                </a:solidFill>
              </a:rPr>
              <a:t>Type I-C</a:t>
            </a:r>
          </a:p>
        </p:txBody>
      </p:sp>
      <p:sp>
        <p:nvSpPr>
          <p:cNvPr id="4" name="Content Placeholder 3"/>
          <p:cNvSpPr>
            <a:spLocks noGrp="1"/>
          </p:cNvSpPr>
          <p:nvPr>
            <p:ph idx="1"/>
          </p:nvPr>
        </p:nvSpPr>
        <p:spPr>
          <a:xfrm>
            <a:off x="457200" y="1417638"/>
            <a:ext cx="8229600" cy="5224272"/>
          </a:xfrm>
        </p:spPr>
        <p:txBody>
          <a:bodyPr>
            <a:normAutofit lnSpcReduction="10000"/>
          </a:bodyPr>
          <a:lstStyle/>
          <a:p>
            <a:pPr>
              <a:spcBef>
                <a:spcPts val="0"/>
              </a:spcBef>
              <a:spcAft>
                <a:spcPts val="1200"/>
              </a:spcAft>
            </a:pPr>
            <a:r>
              <a:rPr lang="en-US" dirty="0"/>
              <a:t>Riparian area:  100’ or to the break of the slope, whichever is smaller</a:t>
            </a:r>
          </a:p>
          <a:p>
            <a:pPr>
              <a:spcBef>
                <a:spcPts val="0"/>
              </a:spcBef>
              <a:spcAft>
                <a:spcPts val="1200"/>
              </a:spcAft>
            </a:pPr>
            <a:r>
              <a:rPr lang="en-US" dirty="0"/>
              <a:t>Slope stability standards apply to the riparian area</a:t>
            </a:r>
          </a:p>
          <a:p>
            <a:pPr lvl="1">
              <a:spcBef>
                <a:spcPts val="0"/>
              </a:spcBef>
              <a:spcAft>
                <a:spcPts val="1200"/>
              </a:spcAft>
            </a:pPr>
            <a:r>
              <a:rPr lang="en-US" dirty="0"/>
              <a:t>Partial retention area</a:t>
            </a:r>
          </a:p>
          <a:p>
            <a:pPr lvl="1">
              <a:spcBef>
                <a:spcPts val="0"/>
              </a:spcBef>
              <a:spcAft>
                <a:spcPts val="1200"/>
              </a:spcAft>
            </a:pPr>
            <a:r>
              <a:rPr lang="en-US" dirty="0"/>
              <a:t>Avoid undercutting a toe slope with high risk of failure</a:t>
            </a:r>
          </a:p>
          <a:p>
            <a:pPr lvl="1">
              <a:spcBef>
                <a:spcPts val="0"/>
              </a:spcBef>
              <a:spcAft>
                <a:spcPts val="1200"/>
              </a:spcAft>
            </a:pPr>
            <a:r>
              <a:rPr lang="en-US" dirty="0"/>
              <a:t>Yard with full or partial suspension</a:t>
            </a:r>
          </a:p>
          <a:p>
            <a:pPr lvl="1">
              <a:spcBef>
                <a:spcPts val="0"/>
              </a:spcBef>
              <a:spcAft>
                <a:spcPts val="1200"/>
              </a:spcAft>
            </a:pPr>
            <a:r>
              <a:rPr lang="en-US" dirty="0"/>
              <a:t>Fall timber away from V-notches</a:t>
            </a:r>
          </a:p>
          <a:p>
            <a:pPr lvl="1">
              <a:spcBef>
                <a:spcPts val="0"/>
              </a:spcBef>
              <a:spcAft>
                <a:spcPts val="1200"/>
              </a:spcAft>
            </a:pPr>
            <a:r>
              <a:rPr lang="en-US" dirty="0"/>
              <a:t>Avoid </a:t>
            </a:r>
            <a:r>
              <a:rPr lang="en-US" dirty="0" err="1"/>
              <a:t>sidecasting</a:t>
            </a:r>
            <a:endParaRPr lang="en-US" dirty="0"/>
          </a:p>
          <a:p>
            <a:pPr marL="109728" indent="0">
              <a:buNone/>
            </a:pPr>
            <a:r>
              <a:rPr lang="en-US" sz="2400" dirty="0">
                <a:solidFill>
                  <a:schemeClr val="bg2">
                    <a:lumMod val="50000"/>
                  </a:schemeClr>
                </a:solidFill>
              </a:rPr>
              <a:t>				AS 41.17.116 (a)(3), .950(23)</a:t>
            </a:r>
          </a:p>
          <a:p>
            <a:endParaRPr lang="en-US" dirty="0"/>
          </a:p>
        </p:txBody>
      </p:sp>
    </p:spTree>
    <p:extLst>
      <p:ext uri="{BB962C8B-B14F-4D97-AF65-F5344CB8AC3E}">
        <p14:creationId xmlns:p14="http://schemas.microsoft.com/office/powerpoint/2010/main" val="2172774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410200"/>
          </a:xfrm>
        </p:spPr>
        <p:txBody>
          <a:bodyPr>
            <a:normAutofit lnSpcReduction="10000"/>
          </a:bodyPr>
          <a:lstStyle/>
          <a:p>
            <a:pPr marL="109728" indent="0">
              <a:buNone/>
            </a:pPr>
            <a:endParaRPr lang="en-US" sz="3100" dirty="0"/>
          </a:p>
          <a:p>
            <a:pPr marL="566928" indent="-457200">
              <a:spcBef>
                <a:spcPts val="0"/>
              </a:spcBef>
              <a:spcAft>
                <a:spcPts val="600"/>
              </a:spcAft>
            </a:pPr>
            <a:r>
              <a:rPr lang="en-US" sz="3000" dirty="0">
                <a:solidFill>
                  <a:schemeClr val="bg2">
                    <a:lumMod val="50000"/>
                  </a:schemeClr>
                </a:solidFill>
              </a:rPr>
              <a:t>In the operator’s discretion</a:t>
            </a:r>
            <a:r>
              <a:rPr lang="en-US" sz="3000" dirty="0"/>
              <a:t>, leave low-value timber </a:t>
            </a:r>
            <a:r>
              <a:rPr lang="en-US" sz="3000" dirty="0">
                <a:solidFill>
                  <a:schemeClr val="bg2">
                    <a:lumMod val="50000"/>
                  </a:schemeClr>
                </a:solidFill>
              </a:rPr>
              <a:t>where </a:t>
            </a:r>
            <a:r>
              <a:rPr lang="en-US" sz="3000" dirty="0">
                <a:solidFill>
                  <a:schemeClr val="accent1"/>
                </a:solidFill>
              </a:rPr>
              <a:t>prudent</a:t>
            </a:r>
            <a:r>
              <a:rPr lang="en-US" sz="3000" dirty="0"/>
              <a:t> within the riparian area (slope stability standard).</a:t>
            </a:r>
          </a:p>
          <a:p>
            <a:pPr marL="566928" indent="-457200">
              <a:spcAft>
                <a:spcPts val="600"/>
              </a:spcAft>
            </a:pPr>
            <a:r>
              <a:rPr lang="en-US" sz="3000" dirty="0"/>
              <a:t>On wide streams, leave low value timber </a:t>
            </a:r>
            <a:r>
              <a:rPr lang="en-US" sz="3000" dirty="0">
                <a:solidFill>
                  <a:schemeClr val="bg2">
                    <a:lumMod val="50000"/>
                  </a:schemeClr>
                </a:solidFill>
              </a:rPr>
              <a:t>where prudent </a:t>
            </a:r>
            <a:r>
              <a:rPr lang="en-US" sz="3000" dirty="0"/>
              <a:t>within 25’, even if the slope break is narrower.</a:t>
            </a:r>
          </a:p>
          <a:p>
            <a:pPr marL="109728" indent="0">
              <a:buNone/>
            </a:pPr>
            <a:endParaRPr lang="en-US" sz="2800" dirty="0"/>
          </a:p>
          <a:p>
            <a:pPr marL="393192" lvl="1" indent="0">
              <a:spcAft>
                <a:spcPts val="600"/>
              </a:spcAft>
              <a:buNone/>
            </a:pPr>
            <a:r>
              <a:rPr lang="en-US" sz="2400" dirty="0"/>
              <a:t>	</a:t>
            </a:r>
            <a:r>
              <a:rPr lang="en-US" sz="2400" dirty="0">
                <a:solidFill>
                  <a:schemeClr val="bg2">
                    <a:lumMod val="50000"/>
                  </a:schemeClr>
                </a:solidFill>
              </a:rPr>
              <a:t>				</a:t>
            </a:r>
          </a:p>
          <a:p>
            <a:pPr marL="109728" indent="0" algn="r">
              <a:buNone/>
            </a:pPr>
            <a:r>
              <a:rPr lang="en-US" sz="2800" dirty="0">
                <a:solidFill>
                  <a:schemeClr val="bg2">
                    <a:lumMod val="50000"/>
                  </a:schemeClr>
                </a:solidFill>
              </a:rPr>
              <a:t>				</a:t>
            </a:r>
            <a:r>
              <a:rPr lang="en-US" sz="2200" dirty="0">
                <a:solidFill>
                  <a:schemeClr val="accent1"/>
                </a:solidFill>
              </a:rPr>
              <a:t>AS 41.17.116(a)(3)(B)</a:t>
            </a:r>
          </a:p>
          <a:p>
            <a:pPr marL="109728" indent="0" algn="r">
              <a:buNone/>
            </a:pPr>
            <a:r>
              <a:rPr lang="en-US" sz="2800" dirty="0">
                <a:solidFill>
                  <a:schemeClr val="accent1"/>
                </a:solidFill>
              </a:rPr>
              <a:t>				</a:t>
            </a:r>
            <a:r>
              <a:rPr lang="en-US" sz="2200" dirty="0">
                <a:solidFill>
                  <a:schemeClr val="accent1"/>
                </a:solidFill>
              </a:rPr>
              <a:t>11 AAC 95.280(d)(2)</a:t>
            </a:r>
            <a:endParaRPr lang="en-US" sz="2800" dirty="0">
              <a:solidFill>
                <a:schemeClr val="accent1"/>
              </a:solidFill>
            </a:endParaRPr>
          </a:p>
        </p:txBody>
      </p:sp>
      <p:sp>
        <p:nvSpPr>
          <p:cNvPr id="3" name="Title 2"/>
          <p:cNvSpPr>
            <a:spLocks noGrp="1"/>
          </p:cNvSpPr>
          <p:nvPr>
            <p:ph type="title"/>
          </p:nvPr>
        </p:nvSpPr>
        <p:spPr>
          <a:xfrm>
            <a:off x="304800" y="457200"/>
            <a:ext cx="8229600" cy="1181100"/>
          </a:xfrm>
        </p:spPr>
        <p:txBody>
          <a:bodyPr>
            <a:normAutofit/>
          </a:bodyPr>
          <a:lstStyle/>
          <a:p>
            <a:r>
              <a:rPr lang="en-US" dirty="0">
                <a:solidFill>
                  <a:srgbClr val="19859B"/>
                </a:solidFill>
              </a:rPr>
              <a:t>Type I-C:  Partial retention area</a:t>
            </a:r>
          </a:p>
        </p:txBody>
      </p:sp>
    </p:spTree>
    <p:extLst>
      <p:ext uri="{BB962C8B-B14F-4D97-AF65-F5344CB8AC3E}">
        <p14:creationId xmlns:p14="http://schemas.microsoft.com/office/powerpoint/2010/main" val="3964876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33428-29C6-4BD6-BF48-CF93F01047A6}"/>
              </a:ext>
            </a:extLst>
          </p:cNvPr>
          <p:cNvSpPr>
            <a:spLocks noGrp="1"/>
          </p:cNvSpPr>
          <p:nvPr>
            <p:ph type="title"/>
          </p:nvPr>
        </p:nvSpPr>
        <p:spPr/>
        <p:txBody>
          <a:bodyPr/>
          <a:lstStyle/>
          <a:p>
            <a:r>
              <a:rPr lang="en-US" dirty="0">
                <a:solidFill>
                  <a:srgbClr val="19859B"/>
                </a:solidFill>
              </a:rPr>
              <a:t>Wide streams</a:t>
            </a:r>
          </a:p>
        </p:txBody>
      </p:sp>
      <p:sp>
        <p:nvSpPr>
          <p:cNvPr id="3" name="Content Placeholder 2">
            <a:extLst>
              <a:ext uri="{FF2B5EF4-FFF2-40B4-BE49-F238E27FC236}">
                <a16:creationId xmlns:a16="http://schemas.microsoft.com/office/drawing/2014/main" id="{1CD23EFF-2C29-4AEA-BD01-83D8AA8E253E}"/>
              </a:ext>
            </a:extLst>
          </p:cNvPr>
          <p:cNvSpPr>
            <a:spLocks noGrp="1"/>
          </p:cNvSpPr>
          <p:nvPr>
            <p:ph idx="1"/>
          </p:nvPr>
        </p:nvSpPr>
        <p:spPr>
          <a:xfrm>
            <a:off x="457200" y="1481328"/>
            <a:ext cx="7924800" cy="4525963"/>
          </a:xfrm>
        </p:spPr>
        <p:txBody>
          <a:bodyPr/>
          <a:lstStyle/>
          <a:p>
            <a:pPr marL="393192" lvl="1" indent="0">
              <a:buNone/>
            </a:pPr>
            <a:r>
              <a:rPr lang="en-US" sz="3200" dirty="0"/>
              <a:t>Wide streams are</a:t>
            </a:r>
          </a:p>
          <a:p>
            <a:pPr lvl="1"/>
            <a:r>
              <a:rPr lang="en-US" sz="3000" dirty="0"/>
              <a:t>&gt;13’ at OHWM; or </a:t>
            </a:r>
          </a:p>
          <a:p>
            <a:pPr lvl="1"/>
            <a:r>
              <a:rPr lang="en-US" sz="3000" dirty="0"/>
              <a:t>&gt;8’ at OHWM if the channel is incised; </a:t>
            </a:r>
          </a:p>
          <a:p>
            <a:pPr marL="109728" indent="0">
              <a:buNone/>
            </a:pPr>
            <a:endParaRPr lang="en-US" dirty="0"/>
          </a:p>
        </p:txBody>
      </p:sp>
    </p:spTree>
    <p:extLst>
      <p:ext uri="{BB962C8B-B14F-4D97-AF65-F5344CB8AC3E}">
        <p14:creationId xmlns:p14="http://schemas.microsoft.com/office/powerpoint/2010/main" val="3243915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19859B"/>
                </a:solidFill>
              </a:rPr>
              <a:t>Type I-D</a:t>
            </a:r>
          </a:p>
        </p:txBody>
      </p:sp>
      <p:sp>
        <p:nvSpPr>
          <p:cNvPr id="4" name="Content Placeholder 3"/>
          <p:cNvSpPr>
            <a:spLocks noGrp="1"/>
          </p:cNvSpPr>
          <p:nvPr>
            <p:ph idx="1"/>
          </p:nvPr>
        </p:nvSpPr>
        <p:spPr>
          <a:xfrm>
            <a:off x="457200" y="1417638"/>
            <a:ext cx="8229600" cy="5224272"/>
          </a:xfrm>
        </p:spPr>
        <p:txBody>
          <a:bodyPr>
            <a:normAutofit lnSpcReduction="10000"/>
          </a:bodyPr>
          <a:lstStyle/>
          <a:p>
            <a:pPr>
              <a:spcBef>
                <a:spcPts val="0"/>
              </a:spcBef>
              <a:spcAft>
                <a:spcPts val="1200"/>
              </a:spcAft>
            </a:pPr>
            <a:r>
              <a:rPr lang="en-US" dirty="0"/>
              <a:t>Riparian area:  50’ or to the break of the slope, whichever is smaller</a:t>
            </a:r>
          </a:p>
          <a:p>
            <a:pPr>
              <a:spcBef>
                <a:spcPts val="0"/>
              </a:spcBef>
              <a:spcAft>
                <a:spcPts val="1200"/>
              </a:spcAft>
            </a:pPr>
            <a:r>
              <a:rPr lang="en-US" dirty="0"/>
              <a:t>Slope stability standards apply to the riparian area</a:t>
            </a:r>
          </a:p>
          <a:p>
            <a:pPr lvl="1">
              <a:spcBef>
                <a:spcPts val="0"/>
              </a:spcBef>
              <a:spcAft>
                <a:spcPts val="1200"/>
              </a:spcAft>
            </a:pPr>
            <a:r>
              <a:rPr lang="en-US" dirty="0"/>
              <a:t>Partial retention area</a:t>
            </a:r>
          </a:p>
          <a:p>
            <a:pPr lvl="1">
              <a:spcBef>
                <a:spcPts val="0"/>
              </a:spcBef>
              <a:spcAft>
                <a:spcPts val="1200"/>
              </a:spcAft>
            </a:pPr>
            <a:r>
              <a:rPr lang="en-US" dirty="0"/>
              <a:t>Avoid undercutting a toe slope with high risk of failure</a:t>
            </a:r>
          </a:p>
          <a:p>
            <a:pPr lvl="1">
              <a:spcBef>
                <a:spcPts val="0"/>
              </a:spcBef>
              <a:spcAft>
                <a:spcPts val="1200"/>
              </a:spcAft>
            </a:pPr>
            <a:r>
              <a:rPr lang="en-US" dirty="0"/>
              <a:t>Yard with full or partial suspension</a:t>
            </a:r>
          </a:p>
          <a:p>
            <a:pPr lvl="1">
              <a:spcBef>
                <a:spcPts val="0"/>
              </a:spcBef>
              <a:spcAft>
                <a:spcPts val="1200"/>
              </a:spcAft>
            </a:pPr>
            <a:r>
              <a:rPr lang="en-US" dirty="0"/>
              <a:t>Fall timber away from V-notches</a:t>
            </a:r>
          </a:p>
          <a:p>
            <a:pPr lvl="1">
              <a:spcBef>
                <a:spcPts val="0"/>
              </a:spcBef>
              <a:spcAft>
                <a:spcPts val="1200"/>
              </a:spcAft>
            </a:pPr>
            <a:r>
              <a:rPr lang="en-US" dirty="0"/>
              <a:t>Avoid </a:t>
            </a:r>
            <a:r>
              <a:rPr lang="en-US" dirty="0" err="1"/>
              <a:t>sidecasting</a:t>
            </a:r>
            <a:endParaRPr lang="en-US" dirty="0"/>
          </a:p>
          <a:p>
            <a:pPr marL="109728" indent="0">
              <a:buNone/>
            </a:pPr>
            <a:r>
              <a:rPr lang="en-US" sz="2400" dirty="0">
                <a:solidFill>
                  <a:schemeClr val="bg2">
                    <a:lumMod val="50000"/>
                  </a:schemeClr>
                </a:solidFill>
              </a:rPr>
              <a:t>				AS 41.17.116 (a)(3), .950(23)</a:t>
            </a:r>
          </a:p>
          <a:p>
            <a:endParaRPr lang="en-US" dirty="0"/>
          </a:p>
        </p:txBody>
      </p:sp>
    </p:spTree>
    <p:extLst>
      <p:ext uri="{BB962C8B-B14F-4D97-AF65-F5344CB8AC3E}">
        <p14:creationId xmlns:p14="http://schemas.microsoft.com/office/powerpoint/2010/main" val="8688088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410200"/>
          </a:xfrm>
        </p:spPr>
        <p:txBody>
          <a:bodyPr>
            <a:normAutofit lnSpcReduction="10000"/>
          </a:bodyPr>
          <a:lstStyle/>
          <a:p>
            <a:pPr marL="109728" indent="0">
              <a:buNone/>
            </a:pPr>
            <a:endParaRPr lang="en-US" sz="3100" dirty="0"/>
          </a:p>
          <a:p>
            <a:pPr marL="566928" indent="-457200">
              <a:spcBef>
                <a:spcPts val="0"/>
              </a:spcBef>
              <a:spcAft>
                <a:spcPts val="600"/>
              </a:spcAft>
            </a:pPr>
            <a:r>
              <a:rPr lang="en-US" sz="3000" dirty="0">
                <a:solidFill>
                  <a:schemeClr val="bg2">
                    <a:lumMod val="50000"/>
                  </a:schemeClr>
                </a:solidFill>
              </a:rPr>
              <a:t>In the operator’s discretion</a:t>
            </a:r>
            <a:r>
              <a:rPr lang="en-US" sz="3000" dirty="0"/>
              <a:t>, leave low-value timber </a:t>
            </a:r>
            <a:r>
              <a:rPr lang="en-US" sz="3000" dirty="0">
                <a:solidFill>
                  <a:schemeClr val="bg2">
                    <a:lumMod val="50000"/>
                  </a:schemeClr>
                </a:solidFill>
              </a:rPr>
              <a:t>where </a:t>
            </a:r>
            <a:r>
              <a:rPr lang="en-US" sz="3000" dirty="0">
                <a:solidFill>
                  <a:schemeClr val="accent1"/>
                </a:solidFill>
              </a:rPr>
              <a:t>prudent</a:t>
            </a:r>
            <a:r>
              <a:rPr lang="en-US" sz="3000" dirty="0"/>
              <a:t> within the riparian area (slope stability standard).</a:t>
            </a:r>
          </a:p>
          <a:p>
            <a:pPr marL="566928" indent="-457200">
              <a:spcAft>
                <a:spcPts val="600"/>
              </a:spcAft>
            </a:pPr>
            <a:r>
              <a:rPr lang="en-US" sz="3000" dirty="0"/>
              <a:t>On wide streams, leave low value timber </a:t>
            </a:r>
            <a:r>
              <a:rPr lang="en-US" sz="3000" dirty="0">
                <a:solidFill>
                  <a:schemeClr val="bg2">
                    <a:lumMod val="50000"/>
                  </a:schemeClr>
                </a:solidFill>
              </a:rPr>
              <a:t>where prudent </a:t>
            </a:r>
            <a:r>
              <a:rPr lang="en-US" sz="3000" dirty="0"/>
              <a:t>within 25’, even if the slope break is narrower.</a:t>
            </a:r>
          </a:p>
          <a:p>
            <a:pPr marL="109728" indent="0">
              <a:buNone/>
            </a:pPr>
            <a:endParaRPr lang="en-US" sz="2800" dirty="0"/>
          </a:p>
          <a:p>
            <a:pPr marL="393192" lvl="1" indent="0">
              <a:spcAft>
                <a:spcPts val="600"/>
              </a:spcAft>
              <a:buNone/>
            </a:pPr>
            <a:r>
              <a:rPr lang="en-US" sz="2400" dirty="0"/>
              <a:t>	</a:t>
            </a:r>
            <a:r>
              <a:rPr lang="en-US" sz="2400" dirty="0">
                <a:solidFill>
                  <a:schemeClr val="bg2">
                    <a:lumMod val="50000"/>
                  </a:schemeClr>
                </a:solidFill>
              </a:rPr>
              <a:t>				</a:t>
            </a:r>
          </a:p>
          <a:p>
            <a:pPr marL="109728" indent="0" algn="r">
              <a:buNone/>
            </a:pPr>
            <a:r>
              <a:rPr lang="en-US" sz="2800" dirty="0">
                <a:solidFill>
                  <a:schemeClr val="bg2">
                    <a:lumMod val="50000"/>
                  </a:schemeClr>
                </a:solidFill>
              </a:rPr>
              <a:t>				</a:t>
            </a:r>
            <a:r>
              <a:rPr lang="en-US" sz="2200" dirty="0">
                <a:solidFill>
                  <a:schemeClr val="accent1"/>
                </a:solidFill>
              </a:rPr>
              <a:t>AS 41.17.116(a)(3)(B)</a:t>
            </a:r>
          </a:p>
          <a:p>
            <a:pPr marL="109728" indent="0" algn="r">
              <a:buNone/>
            </a:pPr>
            <a:r>
              <a:rPr lang="en-US" sz="2800" dirty="0">
                <a:solidFill>
                  <a:schemeClr val="accent1"/>
                </a:solidFill>
              </a:rPr>
              <a:t>				</a:t>
            </a:r>
            <a:r>
              <a:rPr lang="en-US" sz="2200" dirty="0">
                <a:solidFill>
                  <a:schemeClr val="accent1"/>
                </a:solidFill>
              </a:rPr>
              <a:t>11 AAC 95.280(d)(2)</a:t>
            </a:r>
            <a:endParaRPr lang="en-US" sz="2800" dirty="0">
              <a:solidFill>
                <a:schemeClr val="accent1"/>
              </a:solidFill>
            </a:endParaRPr>
          </a:p>
        </p:txBody>
      </p:sp>
      <p:sp>
        <p:nvSpPr>
          <p:cNvPr id="3" name="Title 2"/>
          <p:cNvSpPr>
            <a:spLocks noGrp="1"/>
          </p:cNvSpPr>
          <p:nvPr>
            <p:ph type="title"/>
          </p:nvPr>
        </p:nvSpPr>
        <p:spPr>
          <a:xfrm>
            <a:off x="304800" y="457200"/>
            <a:ext cx="8229600" cy="1181100"/>
          </a:xfrm>
        </p:spPr>
        <p:txBody>
          <a:bodyPr>
            <a:normAutofit/>
          </a:bodyPr>
          <a:lstStyle/>
          <a:p>
            <a:r>
              <a:rPr lang="en-US" dirty="0">
                <a:solidFill>
                  <a:srgbClr val="19859B"/>
                </a:solidFill>
              </a:rPr>
              <a:t>Type I-D:  Partial retention area</a:t>
            </a:r>
          </a:p>
        </p:txBody>
      </p:sp>
    </p:spTree>
    <p:extLst>
      <p:ext uri="{BB962C8B-B14F-4D97-AF65-F5344CB8AC3E}">
        <p14:creationId xmlns:p14="http://schemas.microsoft.com/office/powerpoint/2010/main" val="2662130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B3B03342-1513-4772-AE7E-D8835B2D8034}"/>
              </a:ext>
            </a:extLst>
          </p:cNvPr>
          <p:cNvSpPr/>
          <p:nvPr/>
        </p:nvSpPr>
        <p:spPr>
          <a:xfrm>
            <a:off x="1010630" y="268528"/>
            <a:ext cx="7677971" cy="3128390"/>
          </a:xfrm>
          <a:prstGeom prst="rect">
            <a:avLst/>
          </a:prstGeom>
          <a:solidFill>
            <a:schemeClr val="bg1"/>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7B5C9D4-8EBD-458B-963E-ECCB458A036A}"/>
              </a:ext>
            </a:extLst>
          </p:cNvPr>
          <p:cNvSpPr/>
          <p:nvPr/>
        </p:nvSpPr>
        <p:spPr>
          <a:xfrm>
            <a:off x="1047254" y="3632043"/>
            <a:ext cx="7651025" cy="30228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Freeform: Shape 5">
            <a:extLst>
              <a:ext uri="{FF2B5EF4-FFF2-40B4-BE49-F238E27FC236}">
                <a16:creationId xmlns:a16="http://schemas.microsoft.com/office/drawing/2014/main" id="{CF5AFFBC-4A15-471C-9EFB-1ED46074D15A}"/>
              </a:ext>
            </a:extLst>
          </p:cNvPr>
          <p:cNvSpPr/>
          <p:nvPr/>
        </p:nvSpPr>
        <p:spPr>
          <a:xfrm>
            <a:off x="1816757" y="4643653"/>
            <a:ext cx="5650134" cy="1441606"/>
          </a:xfrm>
          <a:custGeom>
            <a:avLst/>
            <a:gdLst>
              <a:gd name="connsiteX0" fmla="*/ 0 w 5690440"/>
              <a:gd name="connsiteY0" fmla="*/ 959766 h 1382960"/>
              <a:gd name="connsiteX1" fmla="*/ 68014 w 5690440"/>
              <a:gd name="connsiteY1" fmla="*/ 967323 h 1382960"/>
              <a:gd name="connsiteX2" fmla="*/ 136027 w 5690440"/>
              <a:gd name="connsiteY2" fmla="*/ 982437 h 1382960"/>
              <a:gd name="connsiteX3" fmla="*/ 181369 w 5690440"/>
              <a:gd name="connsiteY3" fmla="*/ 989994 h 1382960"/>
              <a:gd name="connsiteX4" fmla="*/ 272053 w 5690440"/>
              <a:gd name="connsiteY4" fmla="*/ 982437 h 1382960"/>
              <a:gd name="connsiteX5" fmla="*/ 309838 w 5690440"/>
              <a:gd name="connsiteY5" fmla="*/ 974880 h 1382960"/>
              <a:gd name="connsiteX6" fmla="*/ 362738 w 5690440"/>
              <a:gd name="connsiteY6" fmla="*/ 959766 h 1382960"/>
              <a:gd name="connsiteX7" fmla="*/ 438308 w 5690440"/>
              <a:gd name="connsiteY7" fmla="*/ 952209 h 1382960"/>
              <a:gd name="connsiteX8" fmla="*/ 619676 w 5690440"/>
              <a:gd name="connsiteY8" fmla="*/ 959766 h 1382960"/>
              <a:gd name="connsiteX9" fmla="*/ 649905 w 5690440"/>
              <a:gd name="connsiteY9" fmla="*/ 967323 h 1382960"/>
              <a:gd name="connsiteX10" fmla="*/ 748146 w 5690440"/>
              <a:gd name="connsiteY10" fmla="*/ 982437 h 1382960"/>
              <a:gd name="connsiteX11" fmla="*/ 808602 w 5690440"/>
              <a:gd name="connsiteY11" fmla="*/ 989994 h 1382960"/>
              <a:gd name="connsiteX12" fmla="*/ 959743 w 5690440"/>
              <a:gd name="connsiteY12" fmla="*/ 997551 h 1382960"/>
              <a:gd name="connsiteX13" fmla="*/ 1057984 w 5690440"/>
              <a:gd name="connsiteY13" fmla="*/ 1005108 h 1382960"/>
              <a:gd name="connsiteX14" fmla="*/ 1095769 w 5690440"/>
              <a:gd name="connsiteY14" fmla="*/ 1035337 h 1382960"/>
              <a:gd name="connsiteX15" fmla="*/ 1118440 w 5690440"/>
              <a:gd name="connsiteY15" fmla="*/ 1050451 h 1382960"/>
              <a:gd name="connsiteX16" fmla="*/ 1133554 w 5690440"/>
              <a:gd name="connsiteY16" fmla="*/ 1080679 h 1382960"/>
              <a:gd name="connsiteX17" fmla="*/ 1163782 w 5690440"/>
              <a:gd name="connsiteY17" fmla="*/ 1126021 h 1382960"/>
              <a:gd name="connsiteX18" fmla="*/ 1171339 w 5690440"/>
              <a:gd name="connsiteY18" fmla="*/ 1148692 h 1382960"/>
              <a:gd name="connsiteX19" fmla="*/ 1194010 w 5690440"/>
              <a:gd name="connsiteY19" fmla="*/ 1163806 h 1382960"/>
              <a:gd name="connsiteX20" fmla="*/ 1231795 w 5690440"/>
              <a:gd name="connsiteY20" fmla="*/ 1231819 h 1382960"/>
              <a:gd name="connsiteX21" fmla="*/ 1262024 w 5690440"/>
              <a:gd name="connsiteY21" fmla="*/ 1269604 h 1382960"/>
              <a:gd name="connsiteX22" fmla="*/ 1269581 w 5690440"/>
              <a:gd name="connsiteY22" fmla="*/ 1292275 h 1382960"/>
              <a:gd name="connsiteX23" fmla="*/ 1292252 w 5690440"/>
              <a:gd name="connsiteY23" fmla="*/ 1299832 h 1382960"/>
              <a:gd name="connsiteX24" fmla="*/ 1337594 w 5690440"/>
              <a:gd name="connsiteY24" fmla="*/ 1330060 h 1382960"/>
              <a:gd name="connsiteX25" fmla="*/ 1367822 w 5690440"/>
              <a:gd name="connsiteY25" fmla="*/ 1337618 h 1382960"/>
              <a:gd name="connsiteX26" fmla="*/ 1398050 w 5690440"/>
              <a:gd name="connsiteY26" fmla="*/ 1352732 h 1382960"/>
              <a:gd name="connsiteX27" fmla="*/ 1420721 w 5690440"/>
              <a:gd name="connsiteY27" fmla="*/ 1360289 h 1382960"/>
              <a:gd name="connsiteX28" fmla="*/ 1443392 w 5690440"/>
              <a:gd name="connsiteY28" fmla="*/ 1375403 h 1382960"/>
              <a:gd name="connsiteX29" fmla="*/ 1496291 w 5690440"/>
              <a:gd name="connsiteY29" fmla="*/ 1382960 h 1382960"/>
              <a:gd name="connsiteX30" fmla="*/ 1806129 w 5690440"/>
              <a:gd name="connsiteY30" fmla="*/ 1375403 h 1382960"/>
              <a:gd name="connsiteX31" fmla="*/ 1843914 w 5690440"/>
              <a:gd name="connsiteY31" fmla="*/ 1367846 h 1382960"/>
              <a:gd name="connsiteX32" fmla="*/ 1919485 w 5690440"/>
              <a:gd name="connsiteY32" fmla="*/ 1345175 h 1382960"/>
              <a:gd name="connsiteX33" fmla="*/ 1942156 w 5690440"/>
              <a:gd name="connsiteY33" fmla="*/ 1337618 h 1382960"/>
              <a:gd name="connsiteX34" fmla="*/ 1964827 w 5690440"/>
              <a:gd name="connsiteY34" fmla="*/ 1330060 h 1382960"/>
              <a:gd name="connsiteX35" fmla="*/ 2131081 w 5690440"/>
              <a:gd name="connsiteY35" fmla="*/ 1322503 h 1382960"/>
              <a:gd name="connsiteX36" fmla="*/ 2221766 w 5690440"/>
              <a:gd name="connsiteY36" fmla="*/ 1292275 h 1382960"/>
              <a:gd name="connsiteX37" fmla="*/ 2244437 w 5690440"/>
              <a:gd name="connsiteY37" fmla="*/ 1284718 h 1382960"/>
              <a:gd name="connsiteX38" fmla="*/ 2267108 w 5690440"/>
              <a:gd name="connsiteY38" fmla="*/ 1269604 h 1382960"/>
              <a:gd name="connsiteX39" fmla="*/ 2289779 w 5690440"/>
              <a:gd name="connsiteY39" fmla="*/ 1224262 h 1382960"/>
              <a:gd name="connsiteX40" fmla="*/ 2304893 w 5690440"/>
              <a:gd name="connsiteY40" fmla="*/ 1178920 h 1382960"/>
              <a:gd name="connsiteX41" fmla="*/ 2327564 w 5690440"/>
              <a:gd name="connsiteY41" fmla="*/ 1133578 h 1382960"/>
              <a:gd name="connsiteX42" fmla="*/ 2342678 w 5690440"/>
              <a:gd name="connsiteY42" fmla="*/ 1110907 h 1382960"/>
              <a:gd name="connsiteX43" fmla="*/ 2357792 w 5690440"/>
              <a:gd name="connsiteY43" fmla="*/ 1065565 h 1382960"/>
              <a:gd name="connsiteX44" fmla="*/ 2365349 w 5690440"/>
              <a:gd name="connsiteY44" fmla="*/ 1042894 h 1382960"/>
              <a:gd name="connsiteX45" fmla="*/ 2380463 w 5690440"/>
              <a:gd name="connsiteY45" fmla="*/ 1020222 h 1382960"/>
              <a:gd name="connsiteX46" fmla="*/ 2388020 w 5690440"/>
              <a:gd name="connsiteY46" fmla="*/ 997551 h 1382960"/>
              <a:gd name="connsiteX47" fmla="*/ 2433362 w 5690440"/>
              <a:gd name="connsiteY47" fmla="*/ 967323 h 1382960"/>
              <a:gd name="connsiteX48" fmla="*/ 2456033 w 5690440"/>
              <a:gd name="connsiteY48" fmla="*/ 952209 h 1382960"/>
              <a:gd name="connsiteX49" fmla="*/ 2501376 w 5690440"/>
              <a:gd name="connsiteY49" fmla="*/ 937095 h 1382960"/>
              <a:gd name="connsiteX50" fmla="*/ 2561832 w 5690440"/>
              <a:gd name="connsiteY50" fmla="*/ 921981 h 1382960"/>
              <a:gd name="connsiteX51" fmla="*/ 2682744 w 5690440"/>
              <a:gd name="connsiteY51" fmla="*/ 914424 h 1382960"/>
              <a:gd name="connsiteX52" fmla="*/ 2750757 w 5690440"/>
              <a:gd name="connsiteY52" fmla="*/ 899310 h 1382960"/>
              <a:gd name="connsiteX53" fmla="*/ 2803657 w 5690440"/>
              <a:gd name="connsiteY53" fmla="*/ 884196 h 1382960"/>
              <a:gd name="connsiteX54" fmla="*/ 2992582 w 5690440"/>
              <a:gd name="connsiteY54" fmla="*/ 876639 h 1382960"/>
              <a:gd name="connsiteX55" fmla="*/ 3143723 w 5690440"/>
              <a:gd name="connsiteY55" fmla="*/ 869082 h 1382960"/>
              <a:gd name="connsiteX56" fmla="*/ 3166394 w 5690440"/>
              <a:gd name="connsiteY56" fmla="*/ 853968 h 1382960"/>
              <a:gd name="connsiteX57" fmla="*/ 3241964 w 5690440"/>
              <a:gd name="connsiteY57" fmla="*/ 831297 h 1382960"/>
              <a:gd name="connsiteX58" fmla="*/ 3279749 w 5690440"/>
              <a:gd name="connsiteY58" fmla="*/ 801069 h 1382960"/>
              <a:gd name="connsiteX59" fmla="*/ 3325091 w 5690440"/>
              <a:gd name="connsiteY59" fmla="*/ 770841 h 1382960"/>
              <a:gd name="connsiteX60" fmla="*/ 3347762 w 5690440"/>
              <a:gd name="connsiteY60" fmla="*/ 755727 h 1382960"/>
              <a:gd name="connsiteX61" fmla="*/ 3370433 w 5690440"/>
              <a:gd name="connsiteY61" fmla="*/ 740613 h 1382960"/>
              <a:gd name="connsiteX62" fmla="*/ 3385548 w 5690440"/>
              <a:gd name="connsiteY62" fmla="*/ 725498 h 1382960"/>
              <a:gd name="connsiteX63" fmla="*/ 3430890 w 5690440"/>
              <a:gd name="connsiteY63" fmla="*/ 710384 h 1382960"/>
              <a:gd name="connsiteX64" fmla="*/ 3453561 w 5690440"/>
              <a:gd name="connsiteY64" fmla="*/ 695270 h 1382960"/>
              <a:gd name="connsiteX65" fmla="*/ 3483789 w 5690440"/>
              <a:gd name="connsiteY65" fmla="*/ 672599 h 1382960"/>
              <a:gd name="connsiteX66" fmla="*/ 3506460 w 5690440"/>
              <a:gd name="connsiteY66" fmla="*/ 665042 h 1382960"/>
              <a:gd name="connsiteX67" fmla="*/ 3529131 w 5690440"/>
              <a:gd name="connsiteY67" fmla="*/ 649928 h 1382960"/>
              <a:gd name="connsiteX68" fmla="*/ 3551802 w 5690440"/>
              <a:gd name="connsiteY68" fmla="*/ 642371 h 1382960"/>
              <a:gd name="connsiteX69" fmla="*/ 3597144 w 5690440"/>
              <a:gd name="connsiteY69" fmla="*/ 612143 h 1382960"/>
              <a:gd name="connsiteX70" fmla="*/ 3619815 w 5690440"/>
              <a:gd name="connsiteY70" fmla="*/ 604586 h 1382960"/>
              <a:gd name="connsiteX71" fmla="*/ 3665157 w 5690440"/>
              <a:gd name="connsiteY71" fmla="*/ 581915 h 1382960"/>
              <a:gd name="connsiteX72" fmla="*/ 3710500 w 5690440"/>
              <a:gd name="connsiteY72" fmla="*/ 551687 h 1382960"/>
              <a:gd name="connsiteX73" fmla="*/ 3763399 w 5690440"/>
              <a:gd name="connsiteY73" fmla="*/ 521459 h 1382960"/>
              <a:gd name="connsiteX74" fmla="*/ 3808741 w 5690440"/>
              <a:gd name="connsiteY74" fmla="*/ 491231 h 1382960"/>
              <a:gd name="connsiteX75" fmla="*/ 3831412 w 5690440"/>
              <a:gd name="connsiteY75" fmla="*/ 476117 h 1382960"/>
              <a:gd name="connsiteX76" fmla="*/ 3891868 w 5690440"/>
              <a:gd name="connsiteY76" fmla="*/ 423218 h 1382960"/>
              <a:gd name="connsiteX77" fmla="*/ 3906982 w 5690440"/>
              <a:gd name="connsiteY77" fmla="*/ 408103 h 1382960"/>
              <a:gd name="connsiteX78" fmla="*/ 3952324 w 5690440"/>
              <a:gd name="connsiteY78" fmla="*/ 377875 h 1382960"/>
              <a:gd name="connsiteX79" fmla="*/ 3974995 w 5690440"/>
              <a:gd name="connsiteY79" fmla="*/ 362761 h 1382960"/>
              <a:gd name="connsiteX80" fmla="*/ 3997667 w 5690440"/>
              <a:gd name="connsiteY80" fmla="*/ 347647 h 1382960"/>
              <a:gd name="connsiteX81" fmla="*/ 4020338 w 5690440"/>
              <a:gd name="connsiteY81" fmla="*/ 324976 h 1382960"/>
              <a:gd name="connsiteX82" fmla="*/ 4043009 w 5690440"/>
              <a:gd name="connsiteY82" fmla="*/ 309862 h 1382960"/>
              <a:gd name="connsiteX83" fmla="*/ 4088351 w 5690440"/>
              <a:gd name="connsiteY83" fmla="*/ 264520 h 1382960"/>
              <a:gd name="connsiteX84" fmla="*/ 4133693 w 5690440"/>
              <a:gd name="connsiteY84" fmla="*/ 234292 h 1382960"/>
              <a:gd name="connsiteX85" fmla="*/ 4148807 w 5690440"/>
              <a:gd name="connsiteY85" fmla="*/ 211621 h 1382960"/>
              <a:gd name="connsiteX86" fmla="*/ 4179035 w 5690440"/>
              <a:gd name="connsiteY86" fmla="*/ 196507 h 1382960"/>
              <a:gd name="connsiteX87" fmla="*/ 4224377 w 5690440"/>
              <a:gd name="connsiteY87" fmla="*/ 173836 h 1382960"/>
              <a:gd name="connsiteX88" fmla="*/ 4284833 w 5690440"/>
              <a:gd name="connsiteY88" fmla="*/ 120937 h 1382960"/>
              <a:gd name="connsiteX89" fmla="*/ 4345290 w 5690440"/>
              <a:gd name="connsiteY89" fmla="*/ 90708 h 1382960"/>
              <a:gd name="connsiteX90" fmla="*/ 4367961 w 5690440"/>
              <a:gd name="connsiteY90" fmla="*/ 68037 h 1382960"/>
              <a:gd name="connsiteX91" fmla="*/ 4466202 w 5690440"/>
              <a:gd name="connsiteY91" fmla="*/ 37809 h 1382960"/>
              <a:gd name="connsiteX92" fmla="*/ 4496430 w 5690440"/>
              <a:gd name="connsiteY92" fmla="*/ 22695 h 1382960"/>
              <a:gd name="connsiteX93" fmla="*/ 4738255 w 5690440"/>
              <a:gd name="connsiteY93" fmla="*/ 24 h 1382960"/>
              <a:gd name="connsiteX94" fmla="*/ 5561971 w 5690440"/>
              <a:gd name="connsiteY94" fmla="*/ 7581 h 1382960"/>
              <a:gd name="connsiteX95" fmla="*/ 5599756 w 5690440"/>
              <a:gd name="connsiteY95" fmla="*/ 15138 h 1382960"/>
              <a:gd name="connsiteX96" fmla="*/ 5690440 w 5690440"/>
              <a:gd name="connsiteY96" fmla="*/ 22695 h 138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690440" h="1382960">
                <a:moveTo>
                  <a:pt x="0" y="959766"/>
                </a:moveTo>
                <a:cubicBezTo>
                  <a:pt x="22671" y="962285"/>
                  <a:pt x="45432" y="964097"/>
                  <a:pt x="68014" y="967323"/>
                </a:cubicBezTo>
                <a:cubicBezTo>
                  <a:pt x="114207" y="973922"/>
                  <a:pt x="94775" y="974187"/>
                  <a:pt x="136027" y="982437"/>
                </a:cubicBezTo>
                <a:cubicBezTo>
                  <a:pt x="151052" y="985442"/>
                  <a:pt x="166255" y="987475"/>
                  <a:pt x="181369" y="989994"/>
                </a:cubicBezTo>
                <a:cubicBezTo>
                  <a:pt x="211597" y="987475"/>
                  <a:pt x="241928" y="985981"/>
                  <a:pt x="272053" y="982437"/>
                </a:cubicBezTo>
                <a:cubicBezTo>
                  <a:pt x="284809" y="980936"/>
                  <a:pt x="297377" y="977995"/>
                  <a:pt x="309838" y="974880"/>
                </a:cubicBezTo>
                <a:cubicBezTo>
                  <a:pt x="338545" y="967703"/>
                  <a:pt x="329760" y="964477"/>
                  <a:pt x="362738" y="959766"/>
                </a:cubicBezTo>
                <a:cubicBezTo>
                  <a:pt x="387799" y="956186"/>
                  <a:pt x="413118" y="954728"/>
                  <a:pt x="438308" y="952209"/>
                </a:cubicBezTo>
                <a:cubicBezTo>
                  <a:pt x="498764" y="954728"/>
                  <a:pt x="559321" y="955455"/>
                  <a:pt x="619676" y="959766"/>
                </a:cubicBezTo>
                <a:cubicBezTo>
                  <a:pt x="630036" y="960506"/>
                  <a:pt x="639720" y="965286"/>
                  <a:pt x="649905" y="967323"/>
                </a:cubicBezTo>
                <a:cubicBezTo>
                  <a:pt x="672997" y="971941"/>
                  <a:pt x="726368" y="979533"/>
                  <a:pt x="748146" y="982437"/>
                </a:cubicBezTo>
                <a:cubicBezTo>
                  <a:pt x="768277" y="985121"/>
                  <a:pt x="788345" y="988547"/>
                  <a:pt x="808602" y="989994"/>
                </a:cubicBezTo>
                <a:cubicBezTo>
                  <a:pt x="858917" y="993588"/>
                  <a:pt x="909392" y="994499"/>
                  <a:pt x="959743" y="997551"/>
                </a:cubicBezTo>
                <a:cubicBezTo>
                  <a:pt x="992527" y="999538"/>
                  <a:pt x="1025237" y="1002589"/>
                  <a:pt x="1057984" y="1005108"/>
                </a:cubicBezTo>
                <a:cubicBezTo>
                  <a:pt x="1127762" y="1051626"/>
                  <a:pt x="1041929" y="992264"/>
                  <a:pt x="1095769" y="1035337"/>
                </a:cubicBezTo>
                <a:cubicBezTo>
                  <a:pt x="1102861" y="1041011"/>
                  <a:pt x="1110883" y="1045413"/>
                  <a:pt x="1118440" y="1050451"/>
                </a:cubicBezTo>
                <a:cubicBezTo>
                  <a:pt x="1123478" y="1060527"/>
                  <a:pt x="1127758" y="1071019"/>
                  <a:pt x="1133554" y="1080679"/>
                </a:cubicBezTo>
                <a:cubicBezTo>
                  <a:pt x="1142900" y="1096255"/>
                  <a:pt x="1158038" y="1108788"/>
                  <a:pt x="1163782" y="1126021"/>
                </a:cubicBezTo>
                <a:cubicBezTo>
                  <a:pt x="1166301" y="1133578"/>
                  <a:pt x="1166363" y="1142472"/>
                  <a:pt x="1171339" y="1148692"/>
                </a:cubicBezTo>
                <a:cubicBezTo>
                  <a:pt x="1177013" y="1155784"/>
                  <a:pt x="1186453" y="1158768"/>
                  <a:pt x="1194010" y="1163806"/>
                </a:cubicBezTo>
                <a:cubicBezTo>
                  <a:pt x="1212504" y="1219287"/>
                  <a:pt x="1197859" y="1197883"/>
                  <a:pt x="1231795" y="1231819"/>
                </a:cubicBezTo>
                <a:cubicBezTo>
                  <a:pt x="1250789" y="1288802"/>
                  <a:pt x="1222958" y="1220773"/>
                  <a:pt x="1262024" y="1269604"/>
                </a:cubicBezTo>
                <a:cubicBezTo>
                  <a:pt x="1267000" y="1275824"/>
                  <a:pt x="1263948" y="1286642"/>
                  <a:pt x="1269581" y="1292275"/>
                </a:cubicBezTo>
                <a:cubicBezTo>
                  <a:pt x="1275214" y="1297908"/>
                  <a:pt x="1285289" y="1295963"/>
                  <a:pt x="1292252" y="1299832"/>
                </a:cubicBezTo>
                <a:cubicBezTo>
                  <a:pt x="1308131" y="1308654"/>
                  <a:pt x="1319972" y="1325654"/>
                  <a:pt x="1337594" y="1330060"/>
                </a:cubicBezTo>
                <a:cubicBezTo>
                  <a:pt x="1347670" y="1332579"/>
                  <a:pt x="1358097" y="1333971"/>
                  <a:pt x="1367822" y="1337618"/>
                </a:cubicBezTo>
                <a:cubicBezTo>
                  <a:pt x="1378370" y="1341574"/>
                  <a:pt x="1387696" y="1348294"/>
                  <a:pt x="1398050" y="1352732"/>
                </a:cubicBezTo>
                <a:cubicBezTo>
                  <a:pt x="1405372" y="1355870"/>
                  <a:pt x="1413596" y="1356727"/>
                  <a:pt x="1420721" y="1360289"/>
                </a:cubicBezTo>
                <a:cubicBezTo>
                  <a:pt x="1428845" y="1364351"/>
                  <a:pt x="1434693" y="1372793"/>
                  <a:pt x="1443392" y="1375403"/>
                </a:cubicBezTo>
                <a:cubicBezTo>
                  <a:pt x="1460453" y="1380521"/>
                  <a:pt x="1478658" y="1380441"/>
                  <a:pt x="1496291" y="1382960"/>
                </a:cubicBezTo>
                <a:lnTo>
                  <a:pt x="1806129" y="1375403"/>
                </a:lnTo>
                <a:cubicBezTo>
                  <a:pt x="1818961" y="1374845"/>
                  <a:pt x="1831375" y="1370632"/>
                  <a:pt x="1843914" y="1367846"/>
                </a:cubicBezTo>
                <a:cubicBezTo>
                  <a:pt x="1878180" y="1360231"/>
                  <a:pt x="1881805" y="1357735"/>
                  <a:pt x="1919485" y="1345175"/>
                </a:cubicBezTo>
                <a:lnTo>
                  <a:pt x="1942156" y="1337618"/>
                </a:lnTo>
                <a:cubicBezTo>
                  <a:pt x="1949713" y="1335099"/>
                  <a:pt x="1956869" y="1330422"/>
                  <a:pt x="1964827" y="1330060"/>
                </a:cubicBezTo>
                <a:lnTo>
                  <a:pt x="2131081" y="1322503"/>
                </a:lnTo>
                <a:lnTo>
                  <a:pt x="2221766" y="1292275"/>
                </a:lnTo>
                <a:cubicBezTo>
                  <a:pt x="2229323" y="1289756"/>
                  <a:pt x="2237809" y="1289137"/>
                  <a:pt x="2244437" y="1284718"/>
                </a:cubicBezTo>
                <a:lnTo>
                  <a:pt x="2267108" y="1269604"/>
                </a:lnTo>
                <a:cubicBezTo>
                  <a:pt x="2294668" y="1186923"/>
                  <a:pt x="2250714" y="1312159"/>
                  <a:pt x="2289779" y="1224262"/>
                </a:cubicBezTo>
                <a:cubicBezTo>
                  <a:pt x="2296249" y="1209704"/>
                  <a:pt x="2296056" y="1192176"/>
                  <a:pt x="2304893" y="1178920"/>
                </a:cubicBezTo>
                <a:cubicBezTo>
                  <a:pt x="2348208" y="1113948"/>
                  <a:pt x="2296277" y="1196153"/>
                  <a:pt x="2327564" y="1133578"/>
                </a:cubicBezTo>
                <a:cubicBezTo>
                  <a:pt x="2331626" y="1125454"/>
                  <a:pt x="2338989" y="1119207"/>
                  <a:pt x="2342678" y="1110907"/>
                </a:cubicBezTo>
                <a:cubicBezTo>
                  <a:pt x="2349148" y="1096349"/>
                  <a:pt x="2352754" y="1080679"/>
                  <a:pt x="2357792" y="1065565"/>
                </a:cubicBezTo>
                <a:cubicBezTo>
                  <a:pt x="2360311" y="1058008"/>
                  <a:pt x="2360931" y="1049522"/>
                  <a:pt x="2365349" y="1042894"/>
                </a:cubicBezTo>
                <a:cubicBezTo>
                  <a:pt x="2370387" y="1035337"/>
                  <a:pt x="2376401" y="1028346"/>
                  <a:pt x="2380463" y="1020222"/>
                </a:cubicBezTo>
                <a:cubicBezTo>
                  <a:pt x="2384025" y="1013097"/>
                  <a:pt x="2382387" y="1003184"/>
                  <a:pt x="2388020" y="997551"/>
                </a:cubicBezTo>
                <a:cubicBezTo>
                  <a:pt x="2400864" y="984707"/>
                  <a:pt x="2418248" y="977399"/>
                  <a:pt x="2433362" y="967323"/>
                </a:cubicBezTo>
                <a:cubicBezTo>
                  <a:pt x="2440919" y="962285"/>
                  <a:pt x="2447417" y="955081"/>
                  <a:pt x="2456033" y="952209"/>
                </a:cubicBezTo>
                <a:lnTo>
                  <a:pt x="2501376" y="937095"/>
                </a:lnTo>
                <a:cubicBezTo>
                  <a:pt x="2523791" y="929624"/>
                  <a:pt x="2536297" y="924413"/>
                  <a:pt x="2561832" y="921981"/>
                </a:cubicBezTo>
                <a:cubicBezTo>
                  <a:pt x="2602033" y="918152"/>
                  <a:pt x="2642440" y="916943"/>
                  <a:pt x="2682744" y="914424"/>
                </a:cubicBezTo>
                <a:cubicBezTo>
                  <a:pt x="2708718" y="909229"/>
                  <a:pt x="2725854" y="906425"/>
                  <a:pt x="2750757" y="899310"/>
                </a:cubicBezTo>
                <a:cubicBezTo>
                  <a:pt x="2766111" y="894923"/>
                  <a:pt x="2788089" y="885270"/>
                  <a:pt x="2803657" y="884196"/>
                </a:cubicBezTo>
                <a:cubicBezTo>
                  <a:pt x="2866533" y="879860"/>
                  <a:pt x="2929619" y="879437"/>
                  <a:pt x="2992582" y="876639"/>
                </a:cubicBezTo>
                <a:lnTo>
                  <a:pt x="3143723" y="869082"/>
                </a:lnTo>
                <a:cubicBezTo>
                  <a:pt x="3151280" y="864044"/>
                  <a:pt x="3158094" y="857657"/>
                  <a:pt x="3166394" y="853968"/>
                </a:cubicBezTo>
                <a:cubicBezTo>
                  <a:pt x="3190049" y="843455"/>
                  <a:pt x="3216842" y="837578"/>
                  <a:pt x="3241964" y="831297"/>
                </a:cubicBezTo>
                <a:cubicBezTo>
                  <a:pt x="3269890" y="789408"/>
                  <a:pt x="3241100" y="822541"/>
                  <a:pt x="3279749" y="801069"/>
                </a:cubicBezTo>
                <a:cubicBezTo>
                  <a:pt x="3295628" y="792247"/>
                  <a:pt x="3309977" y="780917"/>
                  <a:pt x="3325091" y="770841"/>
                </a:cubicBezTo>
                <a:lnTo>
                  <a:pt x="3347762" y="755727"/>
                </a:lnTo>
                <a:cubicBezTo>
                  <a:pt x="3355319" y="750689"/>
                  <a:pt x="3364011" y="747035"/>
                  <a:pt x="3370433" y="740613"/>
                </a:cubicBezTo>
                <a:cubicBezTo>
                  <a:pt x="3375471" y="735575"/>
                  <a:pt x="3379175" y="728685"/>
                  <a:pt x="3385548" y="725498"/>
                </a:cubicBezTo>
                <a:cubicBezTo>
                  <a:pt x="3399798" y="718373"/>
                  <a:pt x="3417634" y="719221"/>
                  <a:pt x="3430890" y="710384"/>
                </a:cubicBezTo>
                <a:cubicBezTo>
                  <a:pt x="3438447" y="705346"/>
                  <a:pt x="3446170" y="700549"/>
                  <a:pt x="3453561" y="695270"/>
                </a:cubicBezTo>
                <a:cubicBezTo>
                  <a:pt x="3463810" y="687949"/>
                  <a:pt x="3472853" y="678848"/>
                  <a:pt x="3483789" y="672599"/>
                </a:cubicBezTo>
                <a:cubicBezTo>
                  <a:pt x="3490705" y="668647"/>
                  <a:pt x="3499335" y="668604"/>
                  <a:pt x="3506460" y="665042"/>
                </a:cubicBezTo>
                <a:cubicBezTo>
                  <a:pt x="3514584" y="660980"/>
                  <a:pt x="3521007" y="653990"/>
                  <a:pt x="3529131" y="649928"/>
                </a:cubicBezTo>
                <a:cubicBezTo>
                  <a:pt x="3536256" y="646366"/>
                  <a:pt x="3544839" y="646240"/>
                  <a:pt x="3551802" y="642371"/>
                </a:cubicBezTo>
                <a:cubicBezTo>
                  <a:pt x="3567681" y="633549"/>
                  <a:pt x="3579911" y="617887"/>
                  <a:pt x="3597144" y="612143"/>
                </a:cubicBezTo>
                <a:cubicBezTo>
                  <a:pt x="3604701" y="609624"/>
                  <a:pt x="3612690" y="608148"/>
                  <a:pt x="3619815" y="604586"/>
                </a:cubicBezTo>
                <a:cubicBezTo>
                  <a:pt x="3678413" y="575287"/>
                  <a:pt x="3608173" y="600910"/>
                  <a:pt x="3665157" y="581915"/>
                </a:cubicBezTo>
                <a:cubicBezTo>
                  <a:pt x="3737488" y="509587"/>
                  <a:pt x="3644876" y="595437"/>
                  <a:pt x="3710500" y="551687"/>
                </a:cubicBezTo>
                <a:cubicBezTo>
                  <a:pt x="3764527" y="515669"/>
                  <a:pt x="3699467" y="537442"/>
                  <a:pt x="3763399" y="521459"/>
                </a:cubicBezTo>
                <a:lnTo>
                  <a:pt x="3808741" y="491231"/>
                </a:lnTo>
                <a:lnTo>
                  <a:pt x="3831412" y="476117"/>
                </a:lnTo>
                <a:cubicBezTo>
                  <a:pt x="3874241" y="411874"/>
                  <a:pt x="3803691" y="511401"/>
                  <a:pt x="3891868" y="423218"/>
                </a:cubicBezTo>
                <a:cubicBezTo>
                  <a:pt x="3896906" y="418180"/>
                  <a:pt x="3901282" y="412378"/>
                  <a:pt x="3906982" y="408103"/>
                </a:cubicBezTo>
                <a:cubicBezTo>
                  <a:pt x="3921514" y="397204"/>
                  <a:pt x="3937210" y="387951"/>
                  <a:pt x="3952324" y="377875"/>
                </a:cubicBezTo>
                <a:lnTo>
                  <a:pt x="3974995" y="362761"/>
                </a:lnTo>
                <a:cubicBezTo>
                  <a:pt x="3982552" y="357723"/>
                  <a:pt x="3991245" y="354069"/>
                  <a:pt x="3997667" y="347647"/>
                </a:cubicBezTo>
                <a:cubicBezTo>
                  <a:pt x="4005224" y="340090"/>
                  <a:pt x="4012128" y="331818"/>
                  <a:pt x="4020338" y="324976"/>
                </a:cubicBezTo>
                <a:cubicBezTo>
                  <a:pt x="4027315" y="319162"/>
                  <a:pt x="4036221" y="315896"/>
                  <a:pt x="4043009" y="309862"/>
                </a:cubicBezTo>
                <a:cubicBezTo>
                  <a:pt x="4058984" y="295662"/>
                  <a:pt x="4070566" y="276376"/>
                  <a:pt x="4088351" y="264520"/>
                </a:cubicBezTo>
                <a:lnTo>
                  <a:pt x="4133693" y="234292"/>
                </a:lnTo>
                <a:cubicBezTo>
                  <a:pt x="4138731" y="226735"/>
                  <a:pt x="4141830" y="217435"/>
                  <a:pt x="4148807" y="211621"/>
                </a:cubicBezTo>
                <a:cubicBezTo>
                  <a:pt x="4157461" y="204409"/>
                  <a:pt x="4169254" y="202096"/>
                  <a:pt x="4179035" y="196507"/>
                </a:cubicBezTo>
                <a:cubicBezTo>
                  <a:pt x="4220053" y="173068"/>
                  <a:pt x="4182811" y="187691"/>
                  <a:pt x="4224377" y="173836"/>
                </a:cubicBezTo>
                <a:cubicBezTo>
                  <a:pt x="4245159" y="142663"/>
                  <a:pt x="4240750" y="142979"/>
                  <a:pt x="4284833" y="120937"/>
                </a:cubicBezTo>
                <a:cubicBezTo>
                  <a:pt x="4304985" y="110861"/>
                  <a:pt x="4329358" y="106640"/>
                  <a:pt x="4345290" y="90708"/>
                </a:cubicBezTo>
                <a:cubicBezTo>
                  <a:pt x="4352847" y="83151"/>
                  <a:pt x="4358898" y="73701"/>
                  <a:pt x="4367961" y="68037"/>
                </a:cubicBezTo>
                <a:cubicBezTo>
                  <a:pt x="4394742" y="51299"/>
                  <a:pt x="4438970" y="46886"/>
                  <a:pt x="4466202" y="37809"/>
                </a:cubicBezTo>
                <a:cubicBezTo>
                  <a:pt x="4476889" y="34247"/>
                  <a:pt x="4485970" y="26879"/>
                  <a:pt x="4496430" y="22695"/>
                </a:cubicBezTo>
                <a:cubicBezTo>
                  <a:pt x="4584125" y="-12383"/>
                  <a:pt x="4607419" y="5056"/>
                  <a:pt x="4738255" y="24"/>
                </a:cubicBezTo>
                <a:lnTo>
                  <a:pt x="5561971" y="7581"/>
                </a:lnTo>
                <a:cubicBezTo>
                  <a:pt x="5574813" y="7806"/>
                  <a:pt x="5587041" y="13322"/>
                  <a:pt x="5599756" y="15138"/>
                </a:cubicBezTo>
                <a:cubicBezTo>
                  <a:pt x="5658497" y="23530"/>
                  <a:pt x="5650519" y="22695"/>
                  <a:pt x="5690440" y="22695"/>
                </a:cubicBez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44EB5A1F-1CC2-4F8E-AD4A-9506FACE2366}"/>
              </a:ext>
            </a:extLst>
          </p:cNvPr>
          <p:cNvSpPr/>
          <p:nvPr/>
        </p:nvSpPr>
        <p:spPr>
          <a:xfrm>
            <a:off x="2927370" y="5721990"/>
            <a:ext cx="1241441" cy="403011"/>
          </a:xfrm>
          <a:custGeom>
            <a:avLst/>
            <a:gdLst>
              <a:gd name="connsiteX0" fmla="*/ 1297 w 1241441"/>
              <a:gd name="connsiteY0" fmla="*/ 47831 h 403011"/>
              <a:gd name="connsiteX1" fmla="*/ 54196 w 1241441"/>
              <a:gd name="connsiteY1" fmla="*/ 32717 h 403011"/>
              <a:gd name="connsiteX2" fmla="*/ 159995 w 1241441"/>
              <a:gd name="connsiteY2" fmla="*/ 17603 h 403011"/>
              <a:gd name="connsiteX3" fmla="*/ 515175 w 1241441"/>
              <a:gd name="connsiteY3" fmla="*/ 25160 h 403011"/>
              <a:gd name="connsiteX4" fmla="*/ 590745 w 1241441"/>
              <a:gd name="connsiteY4" fmla="*/ 40274 h 403011"/>
              <a:gd name="connsiteX5" fmla="*/ 651201 w 1241441"/>
              <a:gd name="connsiteY5" fmla="*/ 47831 h 403011"/>
              <a:gd name="connsiteX6" fmla="*/ 893026 w 1241441"/>
              <a:gd name="connsiteY6" fmla="*/ 47831 h 403011"/>
              <a:gd name="connsiteX7" fmla="*/ 961039 w 1241441"/>
              <a:gd name="connsiteY7" fmla="*/ 40274 h 403011"/>
              <a:gd name="connsiteX8" fmla="*/ 991267 w 1241441"/>
              <a:gd name="connsiteY8" fmla="*/ 32717 h 403011"/>
              <a:gd name="connsiteX9" fmla="*/ 1013938 w 1241441"/>
              <a:gd name="connsiteY9" fmla="*/ 25160 h 403011"/>
              <a:gd name="connsiteX10" fmla="*/ 1217978 w 1241441"/>
              <a:gd name="connsiteY10" fmla="*/ 10045 h 403011"/>
              <a:gd name="connsiteX11" fmla="*/ 1240649 w 1241441"/>
              <a:gd name="connsiteY11" fmla="*/ 2488 h 403011"/>
              <a:gd name="connsiteX12" fmla="*/ 1210421 w 1241441"/>
              <a:gd name="connsiteY12" fmla="*/ 70502 h 403011"/>
              <a:gd name="connsiteX13" fmla="*/ 1202864 w 1241441"/>
              <a:gd name="connsiteY13" fmla="*/ 93173 h 403011"/>
              <a:gd name="connsiteX14" fmla="*/ 1187750 w 1241441"/>
              <a:gd name="connsiteY14" fmla="*/ 115844 h 403011"/>
              <a:gd name="connsiteX15" fmla="*/ 1172636 w 1241441"/>
              <a:gd name="connsiteY15" fmla="*/ 161186 h 403011"/>
              <a:gd name="connsiteX16" fmla="*/ 1165079 w 1241441"/>
              <a:gd name="connsiteY16" fmla="*/ 183857 h 403011"/>
              <a:gd name="connsiteX17" fmla="*/ 1149965 w 1241441"/>
              <a:gd name="connsiteY17" fmla="*/ 206528 h 403011"/>
              <a:gd name="connsiteX18" fmla="*/ 1142408 w 1241441"/>
              <a:gd name="connsiteY18" fmla="*/ 229199 h 403011"/>
              <a:gd name="connsiteX19" fmla="*/ 1119737 w 1241441"/>
              <a:gd name="connsiteY19" fmla="*/ 236756 h 403011"/>
              <a:gd name="connsiteX20" fmla="*/ 1104623 w 1241441"/>
              <a:gd name="connsiteY20" fmla="*/ 259427 h 403011"/>
              <a:gd name="connsiteX21" fmla="*/ 1013938 w 1241441"/>
              <a:gd name="connsiteY21" fmla="*/ 304769 h 403011"/>
              <a:gd name="connsiteX22" fmla="*/ 976153 w 1241441"/>
              <a:gd name="connsiteY22" fmla="*/ 312326 h 403011"/>
              <a:gd name="connsiteX23" fmla="*/ 953482 w 1241441"/>
              <a:gd name="connsiteY23" fmla="*/ 319884 h 403011"/>
              <a:gd name="connsiteX24" fmla="*/ 877912 w 1241441"/>
              <a:gd name="connsiteY24" fmla="*/ 327441 h 403011"/>
              <a:gd name="connsiteX25" fmla="*/ 855241 w 1241441"/>
              <a:gd name="connsiteY25" fmla="*/ 342555 h 403011"/>
              <a:gd name="connsiteX26" fmla="*/ 787228 w 1241441"/>
              <a:gd name="connsiteY26" fmla="*/ 365226 h 403011"/>
              <a:gd name="connsiteX27" fmla="*/ 764557 w 1241441"/>
              <a:gd name="connsiteY27" fmla="*/ 372783 h 403011"/>
              <a:gd name="connsiteX28" fmla="*/ 741886 w 1241441"/>
              <a:gd name="connsiteY28" fmla="*/ 380340 h 403011"/>
              <a:gd name="connsiteX29" fmla="*/ 696543 w 1241441"/>
              <a:gd name="connsiteY29" fmla="*/ 387897 h 403011"/>
              <a:gd name="connsiteX30" fmla="*/ 666315 w 1241441"/>
              <a:gd name="connsiteY30" fmla="*/ 395454 h 403011"/>
              <a:gd name="connsiteX31" fmla="*/ 613416 w 1241441"/>
              <a:gd name="connsiteY31" fmla="*/ 403011 h 403011"/>
              <a:gd name="connsiteX32" fmla="*/ 432048 w 1241441"/>
              <a:gd name="connsiteY32" fmla="*/ 395454 h 403011"/>
              <a:gd name="connsiteX33" fmla="*/ 371591 w 1241441"/>
              <a:gd name="connsiteY33" fmla="*/ 387897 h 403011"/>
              <a:gd name="connsiteX34" fmla="*/ 296021 w 1241441"/>
              <a:gd name="connsiteY34" fmla="*/ 380340 h 403011"/>
              <a:gd name="connsiteX35" fmla="*/ 273350 w 1241441"/>
              <a:gd name="connsiteY35" fmla="*/ 372783 h 403011"/>
              <a:gd name="connsiteX36" fmla="*/ 243122 w 1241441"/>
              <a:gd name="connsiteY36" fmla="*/ 365226 h 403011"/>
              <a:gd name="connsiteX37" fmla="*/ 220451 w 1241441"/>
              <a:gd name="connsiteY37" fmla="*/ 342555 h 403011"/>
              <a:gd name="connsiteX38" fmla="*/ 197780 w 1241441"/>
              <a:gd name="connsiteY38" fmla="*/ 334998 h 403011"/>
              <a:gd name="connsiteX39" fmla="*/ 159995 w 1241441"/>
              <a:gd name="connsiteY39" fmla="*/ 304769 h 403011"/>
              <a:gd name="connsiteX40" fmla="*/ 137324 w 1241441"/>
              <a:gd name="connsiteY40" fmla="*/ 259427 h 403011"/>
              <a:gd name="connsiteX41" fmla="*/ 107095 w 1241441"/>
              <a:gd name="connsiteY41" fmla="*/ 221642 h 403011"/>
              <a:gd name="connsiteX42" fmla="*/ 76867 w 1241441"/>
              <a:gd name="connsiteY42" fmla="*/ 176300 h 403011"/>
              <a:gd name="connsiteX43" fmla="*/ 61753 w 1241441"/>
              <a:gd name="connsiteY43" fmla="*/ 153629 h 403011"/>
              <a:gd name="connsiteX44" fmla="*/ 39082 w 1241441"/>
              <a:gd name="connsiteY44" fmla="*/ 130958 h 403011"/>
              <a:gd name="connsiteX45" fmla="*/ 31525 w 1241441"/>
              <a:gd name="connsiteY45" fmla="*/ 108287 h 403011"/>
              <a:gd name="connsiteX46" fmla="*/ 16411 w 1241441"/>
              <a:gd name="connsiteY46" fmla="*/ 85616 h 403011"/>
              <a:gd name="connsiteX47" fmla="*/ 1297 w 1241441"/>
              <a:gd name="connsiteY47" fmla="*/ 47831 h 40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41441" h="403011">
                <a:moveTo>
                  <a:pt x="1297" y="47831"/>
                </a:moveTo>
                <a:cubicBezTo>
                  <a:pt x="7595" y="39014"/>
                  <a:pt x="36107" y="35732"/>
                  <a:pt x="54196" y="32717"/>
                </a:cubicBezTo>
                <a:cubicBezTo>
                  <a:pt x="186648" y="10642"/>
                  <a:pt x="99078" y="37909"/>
                  <a:pt x="159995" y="17603"/>
                </a:cubicBezTo>
                <a:lnTo>
                  <a:pt x="515175" y="25160"/>
                </a:lnTo>
                <a:cubicBezTo>
                  <a:pt x="624126" y="29195"/>
                  <a:pt x="529635" y="29163"/>
                  <a:pt x="590745" y="40274"/>
                </a:cubicBezTo>
                <a:cubicBezTo>
                  <a:pt x="610726" y="43907"/>
                  <a:pt x="631049" y="45312"/>
                  <a:pt x="651201" y="47831"/>
                </a:cubicBezTo>
                <a:cubicBezTo>
                  <a:pt x="742052" y="78115"/>
                  <a:pt x="676590" y="59222"/>
                  <a:pt x="893026" y="47831"/>
                </a:cubicBezTo>
                <a:cubicBezTo>
                  <a:pt x="915805" y="46632"/>
                  <a:pt x="938368" y="42793"/>
                  <a:pt x="961039" y="40274"/>
                </a:cubicBezTo>
                <a:cubicBezTo>
                  <a:pt x="971115" y="37755"/>
                  <a:pt x="981281" y="35570"/>
                  <a:pt x="991267" y="32717"/>
                </a:cubicBezTo>
                <a:cubicBezTo>
                  <a:pt x="998926" y="30529"/>
                  <a:pt x="1006081" y="26470"/>
                  <a:pt x="1013938" y="25160"/>
                </a:cubicBezTo>
                <a:cubicBezTo>
                  <a:pt x="1070508" y="15732"/>
                  <a:pt x="1171813" y="12610"/>
                  <a:pt x="1217978" y="10045"/>
                </a:cubicBezTo>
                <a:cubicBezTo>
                  <a:pt x="1225535" y="7526"/>
                  <a:pt x="1239087" y="-5323"/>
                  <a:pt x="1240649" y="2488"/>
                </a:cubicBezTo>
                <a:cubicBezTo>
                  <a:pt x="1246220" y="30341"/>
                  <a:pt x="1220943" y="49457"/>
                  <a:pt x="1210421" y="70502"/>
                </a:cubicBezTo>
                <a:cubicBezTo>
                  <a:pt x="1206859" y="77627"/>
                  <a:pt x="1206426" y="86048"/>
                  <a:pt x="1202864" y="93173"/>
                </a:cubicBezTo>
                <a:cubicBezTo>
                  <a:pt x="1198802" y="101297"/>
                  <a:pt x="1191439" y="107544"/>
                  <a:pt x="1187750" y="115844"/>
                </a:cubicBezTo>
                <a:cubicBezTo>
                  <a:pt x="1181280" y="130402"/>
                  <a:pt x="1177674" y="146072"/>
                  <a:pt x="1172636" y="161186"/>
                </a:cubicBezTo>
                <a:cubicBezTo>
                  <a:pt x="1170117" y="168743"/>
                  <a:pt x="1169498" y="177229"/>
                  <a:pt x="1165079" y="183857"/>
                </a:cubicBezTo>
                <a:cubicBezTo>
                  <a:pt x="1160041" y="191414"/>
                  <a:pt x="1154027" y="198404"/>
                  <a:pt x="1149965" y="206528"/>
                </a:cubicBezTo>
                <a:cubicBezTo>
                  <a:pt x="1146403" y="213653"/>
                  <a:pt x="1148041" y="223566"/>
                  <a:pt x="1142408" y="229199"/>
                </a:cubicBezTo>
                <a:cubicBezTo>
                  <a:pt x="1136775" y="234832"/>
                  <a:pt x="1127294" y="234237"/>
                  <a:pt x="1119737" y="236756"/>
                </a:cubicBezTo>
                <a:cubicBezTo>
                  <a:pt x="1114699" y="244313"/>
                  <a:pt x="1111458" y="253446"/>
                  <a:pt x="1104623" y="259427"/>
                </a:cubicBezTo>
                <a:cubicBezTo>
                  <a:pt x="1078203" y="282545"/>
                  <a:pt x="1048291" y="297898"/>
                  <a:pt x="1013938" y="304769"/>
                </a:cubicBezTo>
                <a:cubicBezTo>
                  <a:pt x="1001343" y="307288"/>
                  <a:pt x="988614" y="309211"/>
                  <a:pt x="976153" y="312326"/>
                </a:cubicBezTo>
                <a:cubicBezTo>
                  <a:pt x="968425" y="314258"/>
                  <a:pt x="961355" y="318673"/>
                  <a:pt x="953482" y="319884"/>
                </a:cubicBezTo>
                <a:cubicBezTo>
                  <a:pt x="928461" y="323734"/>
                  <a:pt x="903102" y="324922"/>
                  <a:pt x="877912" y="327441"/>
                </a:cubicBezTo>
                <a:cubicBezTo>
                  <a:pt x="870355" y="332479"/>
                  <a:pt x="863541" y="338866"/>
                  <a:pt x="855241" y="342555"/>
                </a:cubicBezTo>
                <a:lnTo>
                  <a:pt x="787228" y="365226"/>
                </a:lnTo>
                <a:lnTo>
                  <a:pt x="764557" y="372783"/>
                </a:lnTo>
                <a:cubicBezTo>
                  <a:pt x="757000" y="375302"/>
                  <a:pt x="749743" y="379030"/>
                  <a:pt x="741886" y="380340"/>
                </a:cubicBezTo>
                <a:cubicBezTo>
                  <a:pt x="726772" y="382859"/>
                  <a:pt x="711568" y="384892"/>
                  <a:pt x="696543" y="387897"/>
                </a:cubicBezTo>
                <a:cubicBezTo>
                  <a:pt x="686359" y="389934"/>
                  <a:pt x="676534" y="393596"/>
                  <a:pt x="666315" y="395454"/>
                </a:cubicBezTo>
                <a:cubicBezTo>
                  <a:pt x="648790" y="398640"/>
                  <a:pt x="631049" y="400492"/>
                  <a:pt x="613416" y="403011"/>
                </a:cubicBezTo>
                <a:cubicBezTo>
                  <a:pt x="552960" y="400492"/>
                  <a:pt x="492439" y="399228"/>
                  <a:pt x="432048" y="395454"/>
                </a:cubicBezTo>
                <a:cubicBezTo>
                  <a:pt x="411778" y="394187"/>
                  <a:pt x="391776" y="390140"/>
                  <a:pt x="371591" y="387897"/>
                </a:cubicBezTo>
                <a:cubicBezTo>
                  <a:pt x="346430" y="385101"/>
                  <a:pt x="321211" y="382859"/>
                  <a:pt x="296021" y="380340"/>
                </a:cubicBezTo>
                <a:cubicBezTo>
                  <a:pt x="288464" y="377821"/>
                  <a:pt x="281009" y="374971"/>
                  <a:pt x="273350" y="372783"/>
                </a:cubicBezTo>
                <a:cubicBezTo>
                  <a:pt x="263364" y="369930"/>
                  <a:pt x="252140" y="370379"/>
                  <a:pt x="243122" y="365226"/>
                </a:cubicBezTo>
                <a:cubicBezTo>
                  <a:pt x="233843" y="359924"/>
                  <a:pt x="229343" y="348483"/>
                  <a:pt x="220451" y="342555"/>
                </a:cubicBezTo>
                <a:cubicBezTo>
                  <a:pt x="213823" y="338136"/>
                  <a:pt x="204905" y="338560"/>
                  <a:pt x="197780" y="334998"/>
                </a:cubicBezTo>
                <a:cubicBezTo>
                  <a:pt x="184685" y="328450"/>
                  <a:pt x="169368" y="316486"/>
                  <a:pt x="159995" y="304769"/>
                </a:cubicBezTo>
                <a:cubicBezTo>
                  <a:pt x="131117" y="268671"/>
                  <a:pt x="155949" y="296678"/>
                  <a:pt x="137324" y="259427"/>
                </a:cubicBezTo>
                <a:cubicBezTo>
                  <a:pt x="118829" y="222437"/>
                  <a:pt x="128184" y="249761"/>
                  <a:pt x="107095" y="221642"/>
                </a:cubicBezTo>
                <a:cubicBezTo>
                  <a:pt x="96196" y="207110"/>
                  <a:pt x="86943" y="191414"/>
                  <a:pt x="76867" y="176300"/>
                </a:cubicBezTo>
                <a:cubicBezTo>
                  <a:pt x="71829" y="168743"/>
                  <a:pt x="68175" y="160051"/>
                  <a:pt x="61753" y="153629"/>
                </a:cubicBezTo>
                <a:lnTo>
                  <a:pt x="39082" y="130958"/>
                </a:lnTo>
                <a:cubicBezTo>
                  <a:pt x="36563" y="123401"/>
                  <a:pt x="35087" y="115412"/>
                  <a:pt x="31525" y="108287"/>
                </a:cubicBezTo>
                <a:cubicBezTo>
                  <a:pt x="27463" y="100163"/>
                  <a:pt x="21084" y="93404"/>
                  <a:pt x="16411" y="85616"/>
                </a:cubicBezTo>
                <a:cubicBezTo>
                  <a:pt x="13513" y="80786"/>
                  <a:pt x="-5001" y="56648"/>
                  <a:pt x="1297" y="47831"/>
                </a:cubicBezTo>
                <a:close/>
              </a:path>
            </a:pathLst>
          </a:custGeom>
          <a:solidFill>
            <a:srgbClr val="00B0F0"/>
          </a:solidFill>
          <a:ln w="793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57C9CBFC-42B5-4005-849B-44ACF3E99C2D}"/>
              </a:ext>
            </a:extLst>
          </p:cNvPr>
          <p:cNvCxnSpPr/>
          <p:nvPr/>
        </p:nvCxnSpPr>
        <p:spPr>
          <a:xfrm>
            <a:off x="6266446" y="4441575"/>
            <a:ext cx="0" cy="404156"/>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017D9F-DDF1-4E1F-A890-522518DE1B38}"/>
              </a:ext>
            </a:extLst>
          </p:cNvPr>
          <p:cNvCxnSpPr/>
          <p:nvPr/>
        </p:nvCxnSpPr>
        <p:spPr>
          <a:xfrm>
            <a:off x="5590470" y="4960300"/>
            <a:ext cx="0" cy="404156"/>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ADFF215-2336-4910-A3E1-A641CF007D85}"/>
              </a:ext>
            </a:extLst>
          </p:cNvPr>
          <p:cNvSpPr txBox="1"/>
          <p:nvPr/>
        </p:nvSpPr>
        <p:spPr>
          <a:xfrm>
            <a:off x="5383632" y="4645329"/>
            <a:ext cx="445865" cy="338554"/>
          </a:xfrm>
          <a:prstGeom prst="rect">
            <a:avLst/>
          </a:prstGeom>
          <a:noFill/>
        </p:spPr>
        <p:txBody>
          <a:bodyPr wrap="square" rtlCol="0">
            <a:spAutoFit/>
          </a:bodyPr>
          <a:lstStyle/>
          <a:p>
            <a:r>
              <a:rPr lang="en-US" sz="1600" dirty="0">
                <a:latin typeface="Calibri" panose="020F0502020204030204" pitchFamily="34" charset="0"/>
                <a:cs typeface="Calibri" panose="020F0502020204030204" pitchFamily="34" charset="0"/>
              </a:rPr>
              <a:t>25’</a:t>
            </a:r>
          </a:p>
        </p:txBody>
      </p:sp>
      <p:sp>
        <p:nvSpPr>
          <p:cNvPr id="16" name="TextBox 15">
            <a:extLst>
              <a:ext uri="{FF2B5EF4-FFF2-40B4-BE49-F238E27FC236}">
                <a16:creationId xmlns:a16="http://schemas.microsoft.com/office/drawing/2014/main" id="{6E5FDE1B-A046-4B2C-B6D0-CF6FEAD0EF3E}"/>
              </a:ext>
            </a:extLst>
          </p:cNvPr>
          <p:cNvSpPr txBox="1"/>
          <p:nvPr/>
        </p:nvSpPr>
        <p:spPr>
          <a:xfrm>
            <a:off x="5945200" y="3919757"/>
            <a:ext cx="597004" cy="523220"/>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slope break</a:t>
            </a:r>
          </a:p>
        </p:txBody>
      </p:sp>
      <p:cxnSp>
        <p:nvCxnSpPr>
          <p:cNvPr id="18" name="Straight Arrow Connector 17">
            <a:extLst>
              <a:ext uri="{FF2B5EF4-FFF2-40B4-BE49-F238E27FC236}">
                <a16:creationId xmlns:a16="http://schemas.microsoft.com/office/drawing/2014/main" id="{FF285B32-E8EB-465C-BB21-338A71480843}"/>
              </a:ext>
            </a:extLst>
          </p:cNvPr>
          <p:cNvCxnSpPr>
            <a:cxnSpLocks/>
          </p:cNvCxnSpPr>
          <p:nvPr/>
        </p:nvCxnSpPr>
        <p:spPr>
          <a:xfrm flipV="1">
            <a:off x="4225596" y="5761136"/>
            <a:ext cx="2155284" cy="1"/>
          </a:xfrm>
          <a:prstGeom prst="straightConnector1">
            <a:avLst/>
          </a:prstGeom>
          <a:ln w="317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D425EB4-B94B-437B-B688-6E467032745E}"/>
              </a:ext>
            </a:extLst>
          </p:cNvPr>
          <p:cNvCxnSpPr>
            <a:cxnSpLocks/>
          </p:cNvCxnSpPr>
          <p:nvPr/>
        </p:nvCxnSpPr>
        <p:spPr>
          <a:xfrm flipV="1">
            <a:off x="4200793" y="6105338"/>
            <a:ext cx="2228531" cy="7559"/>
          </a:xfrm>
          <a:prstGeom prst="straightConnector1">
            <a:avLst/>
          </a:prstGeom>
          <a:ln w="317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7EAD62C-90FD-441C-AC7E-18EB226540CA}"/>
              </a:ext>
            </a:extLst>
          </p:cNvPr>
          <p:cNvSpPr txBox="1"/>
          <p:nvPr/>
        </p:nvSpPr>
        <p:spPr>
          <a:xfrm>
            <a:off x="4151668" y="5747440"/>
            <a:ext cx="4517124" cy="292388"/>
          </a:xfrm>
          <a:prstGeom prst="rect">
            <a:avLst/>
          </a:prstGeom>
          <a:noFill/>
        </p:spPr>
        <p:txBody>
          <a:bodyPr wrap="square" rtlCol="0">
            <a:spAutoFit/>
          </a:bodyPr>
          <a:lstStyle/>
          <a:p>
            <a:r>
              <a:rPr lang="en-US" sz="1300" dirty="0">
                <a:latin typeface="Calibri" panose="020F0502020204030204" pitchFamily="34" charset="0"/>
                <a:cs typeface="Calibri" panose="020F0502020204030204" pitchFamily="34" charset="0"/>
              </a:rPr>
              <a:t>Retain LV timber where prudent on </a:t>
            </a:r>
            <a:r>
              <a:rPr lang="en-US" sz="1300" u="sng" dirty="0">
                <a:latin typeface="Calibri" panose="020F0502020204030204" pitchFamily="34" charset="0"/>
                <a:cs typeface="Calibri" panose="020F0502020204030204" pitchFamily="34" charset="0"/>
              </a:rPr>
              <a:t>wide streams </a:t>
            </a:r>
            <a:r>
              <a:rPr lang="en-US" sz="1300" dirty="0">
                <a:latin typeface="Calibri" panose="020F0502020204030204" pitchFamily="34" charset="0"/>
                <a:cs typeface="Calibri" panose="020F0502020204030204" pitchFamily="34" charset="0"/>
              </a:rPr>
              <a:t>(slope break)</a:t>
            </a:r>
          </a:p>
        </p:txBody>
      </p:sp>
      <p:sp>
        <p:nvSpPr>
          <p:cNvPr id="24" name="TextBox 23">
            <a:extLst>
              <a:ext uri="{FF2B5EF4-FFF2-40B4-BE49-F238E27FC236}">
                <a16:creationId xmlns:a16="http://schemas.microsoft.com/office/drawing/2014/main" id="{38335EA9-4597-4AE2-9935-AE24215D4B6E}"/>
              </a:ext>
            </a:extLst>
          </p:cNvPr>
          <p:cNvSpPr txBox="1"/>
          <p:nvPr/>
        </p:nvSpPr>
        <p:spPr>
          <a:xfrm>
            <a:off x="4112841" y="2905114"/>
            <a:ext cx="4586719" cy="461665"/>
          </a:xfrm>
          <a:prstGeom prst="rect">
            <a:avLst/>
          </a:prstGeom>
          <a:noFill/>
        </p:spPr>
        <p:txBody>
          <a:bodyPr wrap="square" rtlCol="0">
            <a:spAutoFit/>
          </a:bodyPr>
          <a:lstStyle/>
          <a:p>
            <a:r>
              <a:rPr lang="en-US" sz="1200" dirty="0"/>
              <a:t>In the operator’s discretion, retain LV timber where prudent on all I-C and I-D streams (to slope break)</a:t>
            </a:r>
          </a:p>
        </p:txBody>
      </p:sp>
      <p:sp>
        <p:nvSpPr>
          <p:cNvPr id="25" name="TextBox 24">
            <a:extLst>
              <a:ext uri="{FF2B5EF4-FFF2-40B4-BE49-F238E27FC236}">
                <a16:creationId xmlns:a16="http://schemas.microsoft.com/office/drawing/2014/main" id="{C992068A-E2F8-4E26-BEF7-7EC1F8843F66}"/>
              </a:ext>
            </a:extLst>
          </p:cNvPr>
          <p:cNvSpPr txBox="1"/>
          <p:nvPr/>
        </p:nvSpPr>
        <p:spPr>
          <a:xfrm>
            <a:off x="1091950" y="307145"/>
            <a:ext cx="4152585" cy="646331"/>
          </a:xfrm>
          <a:prstGeom prst="rect">
            <a:avLst/>
          </a:prstGeom>
          <a:noFill/>
        </p:spPr>
        <p:txBody>
          <a:bodyPr wrap="square" rtlCol="0">
            <a:spAutoFit/>
          </a:bodyPr>
          <a:lstStyle/>
          <a:p>
            <a:r>
              <a:rPr lang="en-US" u="sng" dirty="0">
                <a:latin typeface="Calibri" panose="020F0502020204030204" pitchFamily="34" charset="0"/>
                <a:cs typeface="Calibri" panose="020F0502020204030204" pitchFamily="34" charset="0"/>
              </a:rPr>
              <a:t>Type I-C or I-D</a:t>
            </a:r>
            <a:r>
              <a:rPr lang="en-US" dirty="0">
                <a:latin typeface="Calibri" panose="020F0502020204030204" pitchFamily="34" charset="0"/>
                <a:cs typeface="Calibri" panose="020F0502020204030204" pitchFamily="34" charset="0"/>
              </a:rPr>
              <a:t>:  </a:t>
            </a:r>
          </a:p>
          <a:p>
            <a:r>
              <a:rPr lang="en-US" dirty="0">
                <a:latin typeface="Calibri" panose="020F0502020204030204" pitchFamily="34" charset="0"/>
                <a:cs typeface="Calibri" panose="020F0502020204030204" pitchFamily="34" charset="0"/>
              </a:rPr>
              <a:t>Slope </a:t>
            </a:r>
            <a:r>
              <a:rPr lang="en-US" sz="1600" dirty="0">
                <a:latin typeface="Calibri" panose="020F0502020204030204" pitchFamily="34" charset="0"/>
                <a:cs typeface="Calibri" panose="020F0502020204030204" pitchFamily="34" charset="0"/>
              </a:rPr>
              <a:t>break</a:t>
            </a:r>
            <a:r>
              <a:rPr lang="en-US" dirty="0">
                <a:latin typeface="Calibri" panose="020F0502020204030204" pitchFamily="34" charset="0"/>
                <a:cs typeface="Calibri" panose="020F0502020204030204" pitchFamily="34" charset="0"/>
              </a:rPr>
              <a:t> </a:t>
            </a:r>
            <a:r>
              <a:rPr lang="en-US" u="sng" dirty="0">
                <a:latin typeface="Calibri" panose="020F0502020204030204" pitchFamily="34" charset="0"/>
                <a:cs typeface="Calibri" panose="020F0502020204030204" pitchFamily="34" charset="0"/>
              </a:rPr>
              <a:t>&lt;</a:t>
            </a:r>
            <a:r>
              <a:rPr lang="en-US" dirty="0">
                <a:latin typeface="Calibri" panose="020F0502020204030204" pitchFamily="34" charset="0"/>
                <a:cs typeface="Calibri" panose="020F0502020204030204" pitchFamily="34" charset="0"/>
              </a:rPr>
              <a:t>25’</a:t>
            </a:r>
          </a:p>
        </p:txBody>
      </p:sp>
      <p:cxnSp>
        <p:nvCxnSpPr>
          <p:cNvPr id="26" name="Straight Connector 25">
            <a:extLst>
              <a:ext uri="{FF2B5EF4-FFF2-40B4-BE49-F238E27FC236}">
                <a16:creationId xmlns:a16="http://schemas.microsoft.com/office/drawing/2014/main" id="{87AEAF30-D7FE-45DE-9182-D8FAFDE25B32}"/>
              </a:ext>
            </a:extLst>
          </p:cNvPr>
          <p:cNvCxnSpPr>
            <a:cxnSpLocks/>
          </p:cNvCxnSpPr>
          <p:nvPr/>
        </p:nvCxnSpPr>
        <p:spPr>
          <a:xfrm>
            <a:off x="7475429" y="4434032"/>
            <a:ext cx="0" cy="380574"/>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3AC17EB7-1EDE-4AB2-88A6-5072892AA98D}"/>
              </a:ext>
            </a:extLst>
          </p:cNvPr>
          <p:cNvSpPr/>
          <p:nvPr/>
        </p:nvSpPr>
        <p:spPr>
          <a:xfrm>
            <a:off x="5985164" y="1209124"/>
            <a:ext cx="710360" cy="23394"/>
          </a:xfrm>
          <a:custGeom>
            <a:avLst/>
            <a:gdLst>
              <a:gd name="connsiteX0" fmla="*/ 0 w 710360"/>
              <a:gd name="connsiteY0" fmla="*/ 0 h 23394"/>
              <a:gd name="connsiteX1" fmla="*/ 226710 w 710360"/>
              <a:gd name="connsiteY1" fmla="*/ 7557 h 23394"/>
              <a:gd name="connsiteX2" fmla="*/ 581891 w 710360"/>
              <a:gd name="connsiteY2" fmla="*/ 15114 h 23394"/>
              <a:gd name="connsiteX3" fmla="*/ 627233 w 710360"/>
              <a:gd name="connsiteY3" fmla="*/ 22671 h 23394"/>
              <a:gd name="connsiteX4" fmla="*/ 710360 w 710360"/>
              <a:gd name="connsiteY4" fmla="*/ 22671 h 23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360" h="23394">
                <a:moveTo>
                  <a:pt x="0" y="0"/>
                </a:moveTo>
                <a:lnTo>
                  <a:pt x="226710" y="7557"/>
                </a:lnTo>
                <a:lnTo>
                  <a:pt x="581891" y="15114"/>
                </a:lnTo>
                <a:cubicBezTo>
                  <a:pt x="597203" y="15692"/>
                  <a:pt x="611937" y="21771"/>
                  <a:pt x="627233" y="22671"/>
                </a:cubicBezTo>
                <a:cubicBezTo>
                  <a:pt x="654894" y="24298"/>
                  <a:pt x="682651" y="22671"/>
                  <a:pt x="710360" y="22671"/>
                </a:cubicBezTo>
              </a:path>
            </a:pathLst>
          </a:cu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093DF0E8-197D-4599-979A-393B462A2D23}"/>
              </a:ext>
            </a:extLst>
          </p:cNvPr>
          <p:cNvSpPr txBox="1"/>
          <p:nvPr/>
        </p:nvSpPr>
        <p:spPr>
          <a:xfrm>
            <a:off x="7155203" y="3919808"/>
            <a:ext cx="801907" cy="461665"/>
          </a:xfrm>
          <a:prstGeom prst="rect">
            <a:avLst/>
          </a:prstGeom>
          <a:noFill/>
        </p:spPr>
        <p:txBody>
          <a:bodyPr wrap="square" rtlCol="0">
            <a:spAutoFit/>
          </a:bodyPr>
          <a:lstStyle/>
          <a:p>
            <a:r>
              <a:rPr lang="en-US" sz="1200" dirty="0"/>
              <a:t>50’ (D)</a:t>
            </a:r>
          </a:p>
          <a:p>
            <a:r>
              <a:rPr lang="en-US" sz="1200" dirty="0"/>
              <a:t>100’ (C)</a:t>
            </a:r>
          </a:p>
        </p:txBody>
      </p:sp>
      <p:sp>
        <p:nvSpPr>
          <p:cNvPr id="32" name="TextBox 31">
            <a:extLst>
              <a:ext uri="{FF2B5EF4-FFF2-40B4-BE49-F238E27FC236}">
                <a16:creationId xmlns:a16="http://schemas.microsoft.com/office/drawing/2014/main" id="{052832F0-3F4A-4FDD-8BB3-13AFEF084A85}"/>
              </a:ext>
            </a:extLst>
          </p:cNvPr>
          <p:cNvSpPr txBox="1"/>
          <p:nvPr/>
        </p:nvSpPr>
        <p:spPr>
          <a:xfrm>
            <a:off x="1091950" y="3624432"/>
            <a:ext cx="4152585" cy="830997"/>
          </a:xfrm>
          <a:prstGeom prst="rect">
            <a:avLst/>
          </a:prstGeom>
          <a:noFill/>
        </p:spPr>
        <p:txBody>
          <a:bodyPr wrap="square" rtlCol="0">
            <a:spAutoFit/>
          </a:bodyPr>
          <a:lstStyle/>
          <a:p>
            <a:r>
              <a:rPr lang="en-US" sz="1600" u="sng" dirty="0">
                <a:latin typeface="Calibri" panose="020F0502020204030204" pitchFamily="34" charset="0"/>
                <a:cs typeface="Calibri" panose="020F0502020204030204" pitchFamily="34" charset="0"/>
              </a:rPr>
              <a:t>Type I-C or I-D</a:t>
            </a:r>
            <a:r>
              <a:rPr lang="en-US" sz="1600" dirty="0">
                <a:latin typeface="Calibri" panose="020F0502020204030204" pitchFamily="34" charset="0"/>
                <a:cs typeface="Calibri" panose="020F0502020204030204" pitchFamily="34" charset="0"/>
              </a:rPr>
              <a:t>:  </a:t>
            </a:r>
          </a:p>
          <a:p>
            <a:r>
              <a:rPr lang="en-US" sz="1600" dirty="0">
                <a:latin typeface="Calibri" panose="020F0502020204030204" pitchFamily="34" charset="0"/>
                <a:cs typeface="Calibri" panose="020F0502020204030204" pitchFamily="34" charset="0"/>
              </a:rPr>
              <a:t>Slope break &gt;25’ and</a:t>
            </a:r>
          </a:p>
          <a:p>
            <a:r>
              <a:rPr lang="en-US" sz="1600" dirty="0">
                <a:latin typeface="Calibri" panose="020F0502020204030204" pitchFamily="34" charset="0"/>
                <a:cs typeface="Calibri" panose="020F0502020204030204" pitchFamily="34" charset="0"/>
              </a:rPr>
              <a:t>&lt;100’ (I-C) or 50’ (I-D)</a:t>
            </a:r>
          </a:p>
        </p:txBody>
      </p:sp>
      <p:sp>
        <p:nvSpPr>
          <p:cNvPr id="33" name="Freeform: Shape 32">
            <a:extLst>
              <a:ext uri="{FF2B5EF4-FFF2-40B4-BE49-F238E27FC236}">
                <a16:creationId xmlns:a16="http://schemas.microsoft.com/office/drawing/2014/main" id="{1D9ECF51-6904-4013-A899-4D391AAE55C5}"/>
              </a:ext>
            </a:extLst>
          </p:cNvPr>
          <p:cNvSpPr/>
          <p:nvPr/>
        </p:nvSpPr>
        <p:spPr>
          <a:xfrm>
            <a:off x="2908902" y="2337450"/>
            <a:ext cx="1241441" cy="403011"/>
          </a:xfrm>
          <a:custGeom>
            <a:avLst/>
            <a:gdLst>
              <a:gd name="connsiteX0" fmla="*/ 1297 w 1241441"/>
              <a:gd name="connsiteY0" fmla="*/ 47831 h 403011"/>
              <a:gd name="connsiteX1" fmla="*/ 54196 w 1241441"/>
              <a:gd name="connsiteY1" fmla="*/ 32717 h 403011"/>
              <a:gd name="connsiteX2" fmla="*/ 159995 w 1241441"/>
              <a:gd name="connsiteY2" fmla="*/ 17603 h 403011"/>
              <a:gd name="connsiteX3" fmla="*/ 515175 w 1241441"/>
              <a:gd name="connsiteY3" fmla="*/ 25160 h 403011"/>
              <a:gd name="connsiteX4" fmla="*/ 590745 w 1241441"/>
              <a:gd name="connsiteY4" fmla="*/ 40274 h 403011"/>
              <a:gd name="connsiteX5" fmla="*/ 651201 w 1241441"/>
              <a:gd name="connsiteY5" fmla="*/ 47831 h 403011"/>
              <a:gd name="connsiteX6" fmla="*/ 893026 w 1241441"/>
              <a:gd name="connsiteY6" fmla="*/ 47831 h 403011"/>
              <a:gd name="connsiteX7" fmla="*/ 961039 w 1241441"/>
              <a:gd name="connsiteY7" fmla="*/ 40274 h 403011"/>
              <a:gd name="connsiteX8" fmla="*/ 991267 w 1241441"/>
              <a:gd name="connsiteY8" fmla="*/ 32717 h 403011"/>
              <a:gd name="connsiteX9" fmla="*/ 1013938 w 1241441"/>
              <a:gd name="connsiteY9" fmla="*/ 25160 h 403011"/>
              <a:gd name="connsiteX10" fmla="*/ 1217978 w 1241441"/>
              <a:gd name="connsiteY10" fmla="*/ 10045 h 403011"/>
              <a:gd name="connsiteX11" fmla="*/ 1240649 w 1241441"/>
              <a:gd name="connsiteY11" fmla="*/ 2488 h 403011"/>
              <a:gd name="connsiteX12" fmla="*/ 1210421 w 1241441"/>
              <a:gd name="connsiteY12" fmla="*/ 70502 h 403011"/>
              <a:gd name="connsiteX13" fmla="*/ 1202864 w 1241441"/>
              <a:gd name="connsiteY13" fmla="*/ 93173 h 403011"/>
              <a:gd name="connsiteX14" fmla="*/ 1187750 w 1241441"/>
              <a:gd name="connsiteY14" fmla="*/ 115844 h 403011"/>
              <a:gd name="connsiteX15" fmla="*/ 1172636 w 1241441"/>
              <a:gd name="connsiteY15" fmla="*/ 161186 h 403011"/>
              <a:gd name="connsiteX16" fmla="*/ 1165079 w 1241441"/>
              <a:gd name="connsiteY16" fmla="*/ 183857 h 403011"/>
              <a:gd name="connsiteX17" fmla="*/ 1149965 w 1241441"/>
              <a:gd name="connsiteY17" fmla="*/ 206528 h 403011"/>
              <a:gd name="connsiteX18" fmla="*/ 1142408 w 1241441"/>
              <a:gd name="connsiteY18" fmla="*/ 229199 h 403011"/>
              <a:gd name="connsiteX19" fmla="*/ 1119737 w 1241441"/>
              <a:gd name="connsiteY19" fmla="*/ 236756 h 403011"/>
              <a:gd name="connsiteX20" fmla="*/ 1104623 w 1241441"/>
              <a:gd name="connsiteY20" fmla="*/ 259427 h 403011"/>
              <a:gd name="connsiteX21" fmla="*/ 1013938 w 1241441"/>
              <a:gd name="connsiteY21" fmla="*/ 304769 h 403011"/>
              <a:gd name="connsiteX22" fmla="*/ 976153 w 1241441"/>
              <a:gd name="connsiteY22" fmla="*/ 312326 h 403011"/>
              <a:gd name="connsiteX23" fmla="*/ 953482 w 1241441"/>
              <a:gd name="connsiteY23" fmla="*/ 319884 h 403011"/>
              <a:gd name="connsiteX24" fmla="*/ 877912 w 1241441"/>
              <a:gd name="connsiteY24" fmla="*/ 327441 h 403011"/>
              <a:gd name="connsiteX25" fmla="*/ 855241 w 1241441"/>
              <a:gd name="connsiteY25" fmla="*/ 342555 h 403011"/>
              <a:gd name="connsiteX26" fmla="*/ 787228 w 1241441"/>
              <a:gd name="connsiteY26" fmla="*/ 365226 h 403011"/>
              <a:gd name="connsiteX27" fmla="*/ 764557 w 1241441"/>
              <a:gd name="connsiteY27" fmla="*/ 372783 h 403011"/>
              <a:gd name="connsiteX28" fmla="*/ 741886 w 1241441"/>
              <a:gd name="connsiteY28" fmla="*/ 380340 h 403011"/>
              <a:gd name="connsiteX29" fmla="*/ 696543 w 1241441"/>
              <a:gd name="connsiteY29" fmla="*/ 387897 h 403011"/>
              <a:gd name="connsiteX30" fmla="*/ 666315 w 1241441"/>
              <a:gd name="connsiteY30" fmla="*/ 395454 h 403011"/>
              <a:gd name="connsiteX31" fmla="*/ 613416 w 1241441"/>
              <a:gd name="connsiteY31" fmla="*/ 403011 h 403011"/>
              <a:gd name="connsiteX32" fmla="*/ 432048 w 1241441"/>
              <a:gd name="connsiteY32" fmla="*/ 395454 h 403011"/>
              <a:gd name="connsiteX33" fmla="*/ 371591 w 1241441"/>
              <a:gd name="connsiteY33" fmla="*/ 387897 h 403011"/>
              <a:gd name="connsiteX34" fmla="*/ 296021 w 1241441"/>
              <a:gd name="connsiteY34" fmla="*/ 380340 h 403011"/>
              <a:gd name="connsiteX35" fmla="*/ 273350 w 1241441"/>
              <a:gd name="connsiteY35" fmla="*/ 372783 h 403011"/>
              <a:gd name="connsiteX36" fmla="*/ 243122 w 1241441"/>
              <a:gd name="connsiteY36" fmla="*/ 365226 h 403011"/>
              <a:gd name="connsiteX37" fmla="*/ 220451 w 1241441"/>
              <a:gd name="connsiteY37" fmla="*/ 342555 h 403011"/>
              <a:gd name="connsiteX38" fmla="*/ 197780 w 1241441"/>
              <a:gd name="connsiteY38" fmla="*/ 334998 h 403011"/>
              <a:gd name="connsiteX39" fmla="*/ 159995 w 1241441"/>
              <a:gd name="connsiteY39" fmla="*/ 304769 h 403011"/>
              <a:gd name="connsiteX40" fmla="*/ 137324 w 1241441"/>
              <a:gd name="connsiteY40" fmla="*/ 259427 h 403011"/>
              <a:gd name="connsiteX41" fmla="*/ 107095 w 1241441"/>
              <a:gd name="connsiteY41" fmla="*/ 221642 h 403011"/>
              <a:gd name="connsiteX42" fmla="*/ 76867 w 1241441"/>
              <a:gd name="connsiteY42" fmla="*/ 176300 h 403011"/>
              <a:gd name="connsiteX43" fmla="*/ 61753 w 1241441"/>
              <a:gd name="connsiteY43" fmla="*/ 153629 h 403011"/>
              <a:gd name="connsiteX44" fmla="*/ 39082 w 1241441"/>
              <a:gd name="connsiteY44" fmla="*/ 130958 h 403011"/>
              <a:gd name="connsiteX45" fmla="*/ 31525 w 1241441"/>
              <a:gd name="connsiteY45" fmla="*/ 108287 h 403011"/>
              <a:gd name="connsiteX46" fmla="*/ 16411 w 1241441"/>
              <a:gd name="connsiteY46" fmla="*/ 85616 h 403011"/>
              <a:gd name="connsiteX47" fmla="*/ 1297 w 1241441"/>
              <a:gd name="connsiteY47" fmla="*/ 47831 h 40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41441" h="403011">
                <a:moveTo>
                  <a:pt x="1297" y="47831"/>
                </a:moveTo>
                <a:cubicBezTo>
                  <a:pt x="7595" y="39014"/>
                  <a:pt x="36107" y="35732"/>
                  <a:pt x="54196" y="32717"/>
                </a:cubicBezTo>
                <a:cubicBezTo>
                  <a:pt x="186648" y="10642"/>
                  <a:pt x="99078" y="37909"/>
                  <a:pt x="159995" y="17603"/>
                </a:cubicBezTo>
                <a:lnTo>
                  <a:pt x="515175" y="25160"/>
                </a:lnTo>
                <a:cubicBezTo>
                  <a:pt x="624126" y="29195"/>
                  <a:pt x="529635" y="29163"/>
                  <a:pt x="590745" y="40274"/>
                </a:cubicBezTo>
                <a:cubicBezTo>
                  <a:pt x="610726" y="43907"/>
                  <a:pt x="631049" y="45312"/>
                  <a:pt x="651201" y="47831"/>
                </a:cubicBezTo>
                <a:cubicBezTo>
                  <a:pt x="742052" y="78115"/>
                  <a:pt x="676590" y="59222"/>
                  <a:pt x="893026" y="47831"/>
                </a:cubicBezTo>
                <a:cubicBezTo>
                  <a:pt x="915805" y="46632"/>
                  <a:pt x="938368" y="42793"/>
                  <a:pt x="961039" y="40274"/>
                </a:cubicBezTo>
                <a:cubicBezTo>
                  <a:pt x="971115" y="37755"/>
                  <a:pt x="981281" y="35570"/>
                  <a:pt x="991267" y="32717"/>
                </a:cubicBezTo>
                <a:cubicBezTo>
                  <a:pt x="998926" y="30529"/>
                  <a:pt x="1006081" y="26470"/>
                  <a:pt x="1013938" y="25160"/>
                </a:cubicBezTo>
                <a:cubicBezTo>
                  <a:pt x="1070508" y="15732"/>
                  <a:pt x="1171813" y="12610"/>
                  <a:pt x="1217978" y="10045"/>
                </a:cubicBezTo>
                <a:cubicBezTo>
                  <a:pt x="1225535" y="7526"/>
                  <a:pt x="1239087" y="-5323"/>
                  <a:pt x="1240649" y="2488"/>
                </a:cubicBezTo>
                <a:cubicBezTo>
                  <a:pt x="1246220" y="30341"/>
                  <a:pt x="1220943" y="49457"/>
                  <a:pt x="1210421" y="70502"/>
                </a:cubicBezTo>
                <a:cubicBezTo>
                  <a:pt x="1206859" y="77627"/>
                  <a:pt x="1206426" y="86048"/>
                  <a:pt x="1202864" y="93173"/>
                </a:cubicBezTo>
                <a:cubicBezTo>
                  <a:pt x="1198802" y="101297"/>
                  <a:pt x="1191439" y="107544"/>
                  <a:pt x="1187750" y="115844"/>
                </a:cubicBezTo>
                <a:cubicBezTo>
                  <a:pt x="1181280" y="130402"/>
                  <a:pt x="1177674" y="146072"/>
                  <a:pt x="1172636" y="161186"/>
                </a:cubicBezTo>
                <a:cubicBezTo>
                  <a:pt x="1170117" y="168743"/>
                  <a:pt x="1169498" y="177229"/>
                  <a:pt x="1165079" y="183857"/>
                </a:cubicBezTo>
                <a:cubicBezTo>
                  <a:pt x="1160041" y="191414"/>
                  <a:pt x="1154027" y="198404"/>
                  <a:pt x="1149965" y="206528"/>
                </a:cubicBezTo>
                <a:cubicBezTo>
                  <a:pt x="1146403" y="213653"/>
                  <a:pt x="1148041" y="223566"/>
                  <a:pt x="1142408" y="229199"/>
                </a:cubicBezTo>
                <a:cubicBezTo>
                  <a:pt x="1136775" y="234832"/>
                  <a:pt x="1127294" y="234237"/>
                  <a:pt x="1119737" y="236756"/>
                </a:cubicBezTo>
                <a:cubicBezTo>
                  <a:pt x="1114699" y="244313"/>
                  <a:pt x="1111458" y="253446"/>
                  <a:pt x="1104623" y="259427"/>
                </a:cubicBezTo>
                <a:cubicBezTo>
                  <a:pt x="1078203" y="282545"/>
                  <a:pt x="1048291" y="297898"/>
                  <a:pt x="1013938" y="304769"/>
                </a:cubicBezTo>
                <a:cubicBezTo>
                  <a:pt x="1001343" y="307288"/>
                  <a:pt x="988614" y="309211"/>
                  <a:pt x="976153" y="312326"/>
                </a:cubicBezTo>
                <a:cubicBezTo>
                  <a:pt x="968425" y="314258"/>
                  <a:pt x="961355" y="318673"/>
                  <a:pt x="953482" y="319884"/>
                </a:cubicBezTo>
                <a:cubicBezTo>
                  <a:pt x="928461" y="323734"/>
                  <a:pt x="903102" y="324922"/>
                  <a:pt x="877912" y="327441"/>
                </a:cubicBezTo>
                <a:cubicBezTo>
                  <a:pt x="870355" y="332479"/>
                  <a:pt x="863541" y="338866"/>
                  <a:pt x="855241" y="342555"/>
                </a:cubicBezTo>
                <a:lnTo>
                  <a:pt x="787228" y="365226"/>
                </a:lnTo>
                <a:lnTo>
                  <a:pt x="764557" y="372783"/>
                </a:lnTo>
                <a:cubicBezTo>
                  <a:pt x="757000" y="375302"/>
                  <a:pt x="749743" y="379030"/>
                  <a:pt x="741886" y="380340"/>
                </a:cubicBezTo>
                <a:cubicBezTo>
                  <a:pt x="726772" y="382859"/>
                  <a:pt x="711568" y="384892"/>
                  <a:pt x="696543" y="387897"/>
                </a:cubicBezTo>
                <a:cubicBezTo>
                  <a:pt x="686359" y="389934"/>
                  <a:pt x="676534" y="393596"/>
                  <a:pt x="666315" y="395454"/>
                </a:cubicBezTo>
                <a:cubicBezTo>
                  <a:pt x="648790" y="398640"/>
                  <a:pt x="631049" y="400492"/>
                  <a:pt x="613416" y="403011"/>
                </a:cubicBezTo>
                <a:cubicBezTo>
                  <a:pt x="552960" y="400492"/>
                  <a:pt x="492439" y="399228"/>
                  <a:pt x="432048" y="395454"/>
                </a:cubicBezTo>
                <a:cubicBezTo>
                  <a:pt x="411778" y="394187"/>
                  <a:pt x="391776" y="390140"/>
                  <a:pt x="371591" y="387897"/>
                </a:cubicBezTo>
                <a:cubicBezTo>
                  <a:pt x="346430" y="385101"/>
                  <a:pt x="321211" y="382859"/>
                  <a:pt x="296021" y="380340"/>
                </a:cubicBezTo>
                <a:cubicBezTo>
                  <a:pt x="288464" y="377821"/>
                  <a:pt x="281009" y="374971"/>
                  <a:pt x="273350" y="372783"/>
                </a:cubicBezTo>
                <a:cubicBezTo>
                  <a:pt x="263364" y="369930"/>
                  <a:pt x="252140" y="370379"/>
                  <a:pt x="243122" y="365226"/>
                </a:cubicBezTo>
                <a:cubicBezTo>
                  <a:pt x="233843" y="359924"/>
                  <a:pt x="229343" y="348483"/>
                  <a:pt x="220451" y="342555"/>
                </a:cubicBezTo>
                <a:cubicBezTo>
                  <a:pt x="213823" y="338136"/>
                  <a:pt x="204905" y="338560"/>
                  <a:pt x="197780" y="334998"/>
                </a:cubicBezTo>
                <a:cubicBezTo>
                  <a:pt x="184685" y="328450"/>
                  <a:pt x="169368" y="316486"/>
                  <a:pt x="159995" y="304769"/>
                </a:cubicBezTo>
                <a:cubicBezTo>
                  <a:pt x="131117" y="268671"/>
                  <a:pt x="155949" y="296678"/>
                  <a:pt x="137324" y="259427"/>
                </a:cubicBezTo>
                <a:cubicBezTo>
                  <a:pt x="118829" y="222437"/>
                  <a:pt x="128184" y="249761"/>
                  <a:pt x="107095" y="221642"/>
                </a:cubicBezTo>
                <a:cubicBezTo>
                  <a:pt x="96196" y="207110"/>
                  <a:pt x="86943" y="191414"/>
                  <a:pt x="76867" y="176300"/>
                </a:cubicBezTo>
                <a:cubicBezTo>
                  <a:pt x="71829" y="168743"/>
                  <a:pt x="68175" y="160051"/>
                  <a:pt x="61753" y="153629"/>
                </a:cubicBezTo>
                <a:lnTo>
                  <a:pt x="39082" y="130958"/>
                </a:lnTo>
                <a:cubicBezTo>
                  <a:pt x="36563" y="123401"/>
                  <a:pt x="35087" y="115412"/>
                  <a:pt x="31525" y="108287"/>
                </a:cubicBezTo>
                <a:cubicBezTo>
                  <a:pt x="27463" y="100163"/>
                  <a:pt x="21084" y="93404"/>
                  <a:pt x="16411" y="85616"/>
                </a:cubicBezTo>
                <a:cubicBezTo>
                  <a:pt x="13513" y="80786"/>
                  <a:pt x="-5001" y="56648"/>
                  <a:pt x="1297" y="47831"/>
                </a:cubicBezTo>
                <a:close/>
              </a:path>
            </a:pathLst>
          </a:custGeom>
          <a:solidFill>
            <a:srgbClr val="00B0F0"/>
          </a:solidFill>
          <a:ln w="793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13E14074-1693-4603-B424-93AA1D6FFDDE}"/>
              </a:ext>
            </a:extLst>
          </p:cNvPr>
          <p:cNvSpPr/>
          <p:nvPr/>
        </p:nvSpPr>
        <p:spPr>
          <a:xfrm>
            <a:off x="1829672" y="2288329"/>
            <a:ext cx="1050426" cy="98241"/>
          </a:xfrm>
          <a:custGeom>
            <a:avLst/>
            <a:gdLst>
              <a:gd name="connsiteX0" fmla="*/ 1050426 w 1050426"/>
              <a:gd name="connsiteY0" fmla="*/ 98241 h 98241"/>
              <a:gd name="connsiteX1" fmla="*/ 1012641 w 1050426"/>
              <a:gd name="connsiteY1" fmla="*/ 75570 h 98241"/>
              <a:gd name="connsiteX2" fmla="*/ 967299 w 1050426"/>
              <a:gd name="connsiteY2" fmla="*/ 45342 h 98241"/>
              <a:gd name="connsiteX3" fmla="*/ 944628 w 1050426"/>
              <a:gd name="connsiteY3" fmla="*/ 37785 h 98241"/>
              <a:gd name="connsiteX4" fmla="*/ 884171 w 1050426"/>
              <a:gd name="connsiteY4" fmla="*/ 22671 h 98241"/>
              <a:gd name="connsiteX5" fmla="*/ 770816 w 1050426"/>
              <a:gd name="connsiteY5" fmla="*/ 30228 h 98241"/>
              <a:gd name="connsiteX6" fmla="*/ 627233 w 1050426"/>
              <a:gd name="connsiteY6" fmla="*/ 45342 h 98241"/>
              <a:gd name="connsiteX7" fmla="*/ 604562 w 1050426"/>
              <a:gd name="connsiteY7" fmla="*/ 52899 h 98241"/>
              <a:gd name="connsiteX8" fmla="*/ 219153 w 1050426"/>
              <a:gd name="connsiteY8" fmla="*/ 37785 h 98241"/>
              <a:gd name="connsiteX9" fmla="*/ 181368 w 1050426"/>
              <a:gd name="connsiteY9" fmla="*/ 30228 h 98241"/>
              <a:gd name="connsiteX10" fmla="*/ 120912 w 1050426"/>
              <a:gd name="connsiteY10" fmla="*/ 22671 h 98241"/>
              <a:gd name="connsiteX11" fmla="*/ 75570 w 1050426"/>
              <a:gd name="connsiteY11" fmla="*/ 7557 h 98241"/>
              <a:gd name="connsiteX12" fmla="*/ 0 w 1050426"/>
              <a:gd name="connsiteY12" fmla="*/ 0 h 9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426" h="98241">
                <a:moveTo>
                  <a:pt x="1050426" y="98241"/>
                </a:moveTo>
                <a:cubicBezTo>
                  <a:pt x="1037831" y="90684"/>
                  <a:pt x="1025033" y="83456"/>
                  <a:pt x="1012641" y="75570"/>
                </a:cubicBezTo>
                <a:cubicBezTo>
                  <a:pt x="997316" y="65818"/>
                  <a:pt x="984532" y="51086"/>
                  <a:pt x="967299" y="45342"/>
                </a:cubicBezTo>
                <a:cubicBezTo>
                  <a:pt x="959742" y="42823"/>
                  <a:pt x="952356" y="39717"/>
                  <a:pt x="944628" y="37785"/>
                </a:cubicBezTo>
                <a:lnTo>
                  <a:pt x="884171" y="22671"/>
                </a:lnTo>
                <a:lnTo>
                  <a:pt x="770816" y="30228"/>
                </a:lnTo>
                <a:cubicBezTo>
                  <a:pt x="735721" y="33036"/>
                  <a:pt x="663486" y="41314"/>
                  <a:pt x="627233" y="45342"/>
                </a:cubicBezTo>
                <a:cubicBezTo>
                  <a:pt x="619676" y="47861"/>
                  <a:pt x="612528" y="52899"/>
                  <a:pt x="604562" y="52899"/>
                </a:cubicBezTo>
                <a:cubicBezTo>
                  <a:pt x="389539" y="52899"/>
                  <a:pt x="357368" y="62915"/>
                  <a:pt x="219153" y="37785"/>
                </a:cubicBezTo>
                <a:cubicBezTo>
                  <a:pt x="206516" y="35487"/>
                  <a:pt x="194063" y="32181"/>
                  <a:pt x="181368" y="30228"/>
                </a:cubicBezTo>
                <a:cubicBezTo>
                  <a:pt x="161295" y="27140"/>
                  <a:pt x="141064" y="25190"/>
                  <a:pt x="120912" y="22671"/>
                </a:cubicBezTo>
                <a:cubicBezTo>
                  <a:pt x="105798" y="17633"/>
                  <a:pt x="91422" y="9142"/>
                  <a:pt x="75570" y="7557"/>
                </a:cubicBezTo>
                <a:lnTo>
                  <a:pt x="0" y="0"/>
                </a:ln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Arrow Connector 34">
            <a:extLst>
              <a:ext uri="{FF2B5EF4-FFF2-40B4-BE49-F238E27FC236}">
                <a16:creationId xmlns:a16="http://schemas.microsoft.com/office/drawing/2014/main" id="{C67C26D7-07E2-4373-BBED-B47D9E9AD2B7}"/>
              </a:ext>
            </a:extLst>
          </p:cNvPr>
          <p:cNvCxnSpPr>
            <a:cxnSpLocks/>
          </p:cNvCxnSpPr>
          <p:nvPr/>
        </p:nvCxnSpPr>
        <p:spPr>
          <a:xfrm flipV="1">
            <a:off x="4179147" y="2444053"/>
            <a:ext cx="1215533" cy="4899"/>
          </a:xfrm>
          <a:prstGeom prst="straightConnector1">
            <a:avLst/>
          </a:prstGeom>
          <a:ln w="317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B08C0DA-2089-4730-92F6-2E91778D892B}"/>
              </a:ext>
            </a:extLst>
          </p:cNvPr>
          <p:cNvCxnSpPr>
            <a:cxnSpLocks/>
          </p:cNvCxnSpPr>
          <p:nvPr/>
        </p:nvCxnSpPr>
        <p:spPr>
          <a:xfrm flipV="1">
            <a:off x="4202228" y="2865089"/>
            <a:ext cx="711856" cy="1"/>
          </a:xfrm>
          <a:prstGeom prst="straightConnector1">
            <a:avLst/>
          </a:prstGeom>
          <a:ln w="317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FF70EBF2-C895-480F-86D3-216044AEAFDA}"/>
              </a:ext>
            </a:extLst>
          </p:cNvPr>
          <p:cNvSpPr txBox="1"/>
          <p:nvPr/>
        </p:nvSpPr>
        <p:spPr>
          <a:xfrm>
            <a:off x="4101882" y="2519211"/>
            <a:ext cx="4445739" cy="276999"/>
          </a:xfrm>
          <a:prstGeom prst="rect">
            <a:avLst/>
          </a:prstGeom>
          <a:noFill/>
        </p:spPr>
        <p:txBody>
          <a:bodyPr wrap="square" rtlCol="0">
            <a:spAutoFit/>
          </a:bodyPr>
          <a:lstStyle/>
          <a:p>
            <a:r>
              <a:rPr lang="en-US" sz="1200" dirty="0"/>
              <a:t>Retain LV timber where prudent on </a:t>
            </a:r>
            <a:r>
              <a:rPr lang="en-US" sz="1200" u="sng" dirty="0"/>
              <a:t>wide streams </a:t>
            </a:r>
            <a:r>
              <a:rPr lang="en-US" sz="1200" dirty="0"/>
              <a:t>(25’)</a:t>
            </a:r>
          </a:p>
        </p:txBody>
      </p:sp>
      <p:sp>
        <p:nvSpPr>
          <p:cNvPr id="39" name="TextBox 38">
            <a:extLst>
              <a:ext uri="{FF2B5EF4-FFF2-40B4-BE49-F238E27FC236}">
                <a16:creationId xmlns:a16="http://schemas.microsoft.com/office/drawing/2014/main" id="{0CF47AB0-C28F-4E83-B731-D52FFC3464AA}"/>
              </a:ext>
            </a:extLst>
          </p:cNvPr>
          <p:cNvSpPr txBox="1"/>
          <p:nvPr/>
        </p:nvSpPr>
        <p:spPr>
          <a:xfrm>
            <a:off x="4168811" y="6078383"/>
            <a:ext cx="4586719" cy="492443"/>
          </a:xfrm>
          <a:prstGeom prst="rect">
            <a:avLst/>
          </a:prstGeom>
          <a:noFill/>
        </p:spPr>
        <p:txBody>
          <a:bodyPr wrap="square" rtlCol="0">
            <a:spAutoFit/>
          </a:bodyPr>
          <a:lstStyle/>
          <a:p>
            <a:r>
              <a:rPr lang="en-US" sz="1300" dirty="0">
                <a:latin typeface="Calibri" panose="020F0502020204030204" pitchFamily="34" charset="0"/>
                <a:cs typeface="Calibri" panose="020F0502020204030204" pitchFamily="34" charset="0"/>
              </a:rPr>
              <a:t>In the operator’s discretion, retain LV timber where prudent on all I-C and I-D streams (slope break)</a:t>
            </a:r>
          </a:p>
        </p:txBody>
      </p:sp>
      <p:sp>
        <p:nvSpPr>
          <p:cNvPr id="42" name="Freeform: Shape 41">
            <a:extLst>
              <a:ext uri="{FF2B5EF4-FFF2-40B4-BE49-F238E27FC236}">
                <a16:creationId xmlns:a16="http://schemas.microsoft.com/office/drawing/2014/main" id="{3F8E455C-D6FB-46D1-93C4-C56FA2AD4CA3}"/>
              </a:ext>
            </a:extLst>
          </p:cNvPr>
          <p:cNvSpPr/>
          <p:nvPr/>
        </p:nvSpPr>
        <p:spPr>
          <a:xfrm>
            <a:off x="4171477" y="896564"/>
            <a:ext cx="3219293" cy="1436182"/>
          </a:xfrm>
          <a:custGeom>
            <a:avLst/>
            <a:gdLst>
              <a:gd name="connsiteX0" fmla="*/ 0 w 3219293"/>
              <a:gd name="connsiteY0" fmla="*/ 1436182 h 1436182"/>
              <a:gd name="connsiteX1" fmla="*/ 22671 w 3219293"/>
              <a:gd name="connsiteY1" fmla="*/ 1375726 h 1436182"/>
              <a:gd name="connsiteX2" fmla="*/ 30228 w 3219293"/>
              <a:gd name="connsiteY2" fmla="*/ 1353055 h 1436182"/>
              <a:gd name="connsiteX3" fmla="*/ 60457 w 3219293"/>
              <a:gd name="connsiteY3" fmla="*/ 1315270 h 1436182"/>
              <a:gd name="connsiteX4" fmla="*/ 75571 w 3219293"/>
              <a:gd name="connsiteY4" fmla="*/ 1292598 h 1436182"/>
              <a:gd name="connsiteX5" fmla="*/ 83128 w 3219293"/>
              <a:gd name="connsiteY5" fmla="*/ 1262370 h 1436182"/>
              <a:gd name="connsiteX6" fmla="*/ 151141 w 3219293"/>
              <a:gd name="connsiteY6" fmla="*/ 1217028 h 1436182"/>
              <a:gd name="connsiteX7" fmla="*/ 196483 w 3219293"/>
              <a:gd name="connsiteY7" fmla="*/ 1171686 h 1436182"/>
              <a:gd name="connsiteX8" fmla="*/ 219154 w 3219293"/>
              <a:gd name="connsiteY8" fmla="*/ 1149015 h 1436182"/>
              <a:gd name="connsiteX9" fmla="*/ 234268 w 3219293"/>
              <a:gd name="connsiteY9" fmla="*/ 1126344 h 1436182"/>
              <a:gd name="connsiteX10" fmla="*/ 256939 w 3219293"/>
              <a:gd name="connsiteY10" fmla="*/ 1118787 h 1436182"/>
              <a:gd name="connsiteX11" fmla="*/ 287167 w 3219293"/>
              <a:gd name="connsiteY11" fmla="*/ 1081002 h 1436182"/>
              <a:gd name="connsiteX12" fmla="*/ 294724 w 3219293"/>
              <a:gd name="connsiteY12" fmla="*/ 1058331 h 1436182"/>
              <a:gd name="connsiteX13" fmla="*/ 309838 w 3219293"/>
              <a:gd name="connsiteY13" fmla="*/ 1028103 h 1436182"/>
              <a:gd name="connsiteX14" fmla="*/ 317395 w 3219293"/>
              <a:gd name="connsiteY14" fmla="*/ 1005432 h 1436182"/>
              <a:gd name="connsiteX15" fmla="*/ 332509 w 3219293"/>
              <a:gd name="connsiteY15" fmla="*/ 982760 h 1436182"/>
              <a:gd name="connsiteX16" fmla="*/ 340066 w 3219293"/>
              <a:gd name="connsiteY16" fmla="*/ 960089 h 1436182"/>
              <a:gd name="connsiteX17" fmla="*/ 370295 w 3219293"/>
              <a:gd name="connsiteY17" fmla="*/ 914747 h 1436182"/>
              <a:gd name="connsiteX18" fmla="*/ 377852 w 3219293"/>
              <a:gd name="connsiteY18" fmla="*/ 892076 h 1436182"/>
              <a:gd name="connsiteX19" fmla="*/ 408080 w 3219293"/>
              <a:gd name="connsiteY19" fmla="*/ 846734 h 1436182"/>
              <a:gd name="connsiteX20" fmla="*/ 438308 w 3219293"/>
              <a:gd name="connsiteY20" fmla="*/ 801392 h 1436182"/>
              <a:gd name="connsiteX21" fmla="*/ 483650 w 3219293"/>
              <a:gd name="connsiteY21" fmla="*/ 733379 h 1436182"/>
              <a:gd name="connsiteX22" fmla="*/ 498764 w 3219293"/>
              <a:gd name="connsiteY22" fmla="*/ 710708 h 1436182"/>
              <a:gd name="connsiteX23" fmla="*/ 506321 w 3219293"/>
              <a:gd name="connsiteY23" fmla="*/ 688037 h 1436182"/>
              <a:gd name="connsiteX24" fmla="*/ 528992 w 3219293"/>
              <a:gd name="connsiteY24" fmla="*/ 665365 h 1436182"/>
              <a:gd name="connsiteX25" fmla="*/ 559220 w 3219293"/>
              <a:gd name="connsiteY25" fmla="*/ 620023 h 1436182"/>
              <a:gd name="connsiteX26" fmla="*/ 574334 w 3219293"/>
              <a:gd name="connsiteY26" fmla="*/ 597352 h 1436182"/>
              <a:gd name="connsiteX27" fmla="*/ 581891 w 3219293"/>
              <a:gd name="connsiteY27" fmla="*/ 574681 h 1436182"/>
              <a:gd name="connsiteX28" fmla="*/ 612119 w 3219293"/>
              <a:gd name="connsiteY28" fmla="*/ 529339 h 1436182"/>
              <a:gd name="connsiteX29" fmla="*/ 619676 w 3219293"/>
              <a:gd name="connsiteY29" fmla="*/ 506668 h 1436182"/>
              <a:gd name="connsiteX30" fmla="*/ 649904 w 3219293"/>
              <a:gd name="connsiteY30" fmla="*/ 461326 h 1436182"/>
              <a:gd name="connsiteX31" fmla="*/ 672576 w 3219293"/>
              <a:gd name="connsiteY31" fmla="*/ 423541 h 1436182"/>
              <a:gd name="connsiteX32" fmla="*/ 702804 w 3219293"/>
              <a:gd name="connsiteY32" fmla="*/ 378198 h 1436182"/>
              <a:gd name="connsiteX33" fmla="*/ 778374 w 3219293"/>
              <a:gd name="connsiteY33" fmla="*/ 325299 h 1436182"/>
              <a:gd name="connsiteX34" fmla="*/ 801045 w 3219293"/>
              <a:gd name="connsiteY34" fmla="*/ 310185 h 1436182"/>
              <a:gd name="connsiteX35" fmla="*/ 823716 w 3219293"/>
              <a:gd name="connsiteY35" fmla="*/ 295071 h 1436182"/>
              <a:gd name="connsiteX36" fmla="*/ 869058 w 3219293"/>
              <a:gd name="connsiteY36" fmla="*/ 279957 h 1436182"/>
              <a:gd name="connsiteX37" fmla="*/ 899286 w 3219293"/>
              <a:gd name="connsiteY37" fmla="*/ 264843 h 1436182"/>
              <a:gd name="connsiteX38" fmla="*/ 929514 w 3219293"/>
              <a:gd name="connsiteY38" fmla="*/ 257286 h 1436182"/>
              <a:gd name="connsiteX39" fmla="*/ 952185 w 3219293"/>
              <a:gd name="connsiteY39" fmla="*/ 249729 h 1436182"/>
              <a:gd name="connsiteX40" fmla="*/ 982414 w 3219293"/>
              <a:gd name="connsiteY40" fmla="*/ 242172 h 1436182"/>
              <a:gd name="connsiteX41" fmla="*/ 1050427 w 3219293"/>
              <a:gd name="connsiteY41" fmla="*/ 219501 h 1436182"/>
              <a:gd name="connsiteX42" fmla="*/ 1103326 w 3219293"/>
              <a:gd name="connsiteY42" fmla="*/ 196830 h 1436182"/>
              <a:gd name="connsiteX43" fmla="*/ 1156225 w 3219293"/>
              <a:gd name="connsiteY43" fmla="*/ 181716 h 1436182"/>
              <a:gd name="connsiteX44" fmla="*/ 1178896 w 3219293"/>
              <a:gd name="connsiteY44" fmla="*/ 174159 h 1436182"/>
              <a:gd name="connsiteX45" fmla="*/ 1262023 w 3219293"/>
              <a:gd name="connsiteY45" fmla="*/ 159045 h 1436182"/>
              <a:gd name="connsiteX46" fmla="*/ 1654989 w 3219293"/>
              <a:gd name="connsiteY46" fmla="*/ 151488 h 1436182"/>
              <a:gd name="connsiteX47" fmla="*/ 1738116 w 3219293"/>
              <a:gd name="connsiteY47" fmla="*/ 128817 h 1436182"/>
              <a:gd name="connsiteX48" fmla="*/ 1768344 w 3219293"/>
              <a:gd name="connsiteY48" fmla="*/ 121260 h 1436182"/>
              <a:gd name="connsiteX49" fmla="*/ 1813686 w 3219293"/>
              <a:gd name="connsiteY49" fmla="*/ 106146 h 1436182"/>
              <a:gd name="connsiteX50" fmla="*/ 1836357 w 3219293"/>
              <a:gd name="connsiteY50" fmla="*/ 98589 h 1436182"/>
              <a:gd name="connsiteX51" fmla="*/ 1866585 w 3219293"/>
              <a:gd name="connsiteY51" fmla="*/ 91032 h 1436182"/>
              <a:gd name="connsiteX52" fmla="*/ 2047954 w 3219293"/>
              <a:gd name="connsiteY52" fmla="*/ 83475 h 1436182"/>
              <a:gd name="connsiteX53" fmla="*/ 2153752 w 3219293"/>
              <a:gd name="connsiteY53" fmla="*/ 75918 h 1436182"/>
              <a:gd name="connsiteX54" fmla="*/ 2312450 w 3219293"/>
              <a:gd name="connsiteY54" fmla="*/ 60803 h 1436182"/>
              <a:gd name="connsiteX55" fmla="*/ 2660073 w 3219293"/>
              <a:gd name="connsiteY55" fmla="*/ 53246 h 1436182"/>
              <a:gd name="connsiteX56" fmla="*/ 2697858 w 3219293"/>
              <a:gd name="connsiteY56" fmla="*/ 45689 h 1436182"/>
              <a:gd name="connsiteX57" fmla="*/ 2743200 w 3219293"/>
              <a:gd name="connsiteY57" fmla="*/ 38132 h 1436182"/>
              <a:gd name="connsiteX58" fmla="*/ 2765871 w 3219293"/>
              <a:gd name="connsiteY58" fmla="*/ 30575 h 1436182"/>
              <a:gd name="connsiteX59" fmla="*/ 2886784 w 3219293"/>
              <a:gd name="connsiteY59" fmla="*/ 23018 h 1436182"/>
              <a:gd name="connsiteX60" fmla="*/ 3090823 w 3219293"/>
              <a:gd name="connsiteY60" fmla="*/ 7904 h 1436182"/>
              <a:gd name="connsiteX61" fmla="*/ 3219293 w 3219293"/>
              <a:gd name="connsiteY61" fmla="*/ 347 h 143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219293" h="1436182">
                <a:moveTo>
                  <a:pt x="0" y="1436182"/>
                </a:moveTo>
                <a:cubicBezTo>
                  <a:pt x="14580" y="1363282"/>
                  <a:pt x="-3274" y="1427617"/>
                  <a:pt x="22671" y="1375726"/>
                </a:cubicBezTo>
                <a:cubicBezTo>
                  <a:pt x="26233" y="1368601"/>
                  <a:pt x="26666" y="1360180"/>
                  <a:pt x="30228" y="1353055"/>
                </a:cubicBezTo>
                <a:cubicBezTo>
                  <a:pt x="45737" y="1322037"/>
                  <a:pt x="41710" y="1338703"/>
                  <a:pt x="60457" y="1315270"/>
                </a:cubicBezTo>
                <a:cubicBezTo>
                  <a:pt x="66131" y="1308178"/>
                  <a:pt x="70533" y="1300155"/>
                  <a:pt x="75571" y="1292598"/>
                </a:cubicBezTo>
                <a:cubicBezTo>
                  <a:pt x="78090" y="1282522"/>
                  <a:pt x="76289" y="1270186"/>
                  <a:pt x="83128" y="1262370"/>
                </a:cubicBezTo>
                <a:cubicBezTo>
                  <a:pt x="136027" y="1201914"/>
                  <a:pt x="113356" y="1254813"/>
                  <a:pt x="151141" y="1217028"/>
                </a:cubicBezTo>
                <a:lnTo>
                  <a:pt x="196483" y="1171686"/>
                </a:lnTo>
                <a:cubicBezTo>
                  <a:pt x="204040" y="1164129"/>
                  <a:pt x="213226" y="1157907"/>
                  <a:pt x="219154" y="1149015"/>
                </a:cubicBezTo>
                <a:cubicBezTo>
                  <a:pt x="224192" y="1141458"/>
                  <a:pt x="227176" y="1132018"/>
                  <a:pt x="234268" y="1126344"/>
                </a:cubicBezTo>
                <a:cubicBezTo>
                  <a:pt x="240488" y="1121368"/>
                  <a:pt x="249382" y="1121306"/>
                  <a:pt x="256939" y="1118787"/>
                </a:cubicBezTo>
                <a:cubicBezTo>
                  <a:pt x="275934" y="1061803"/>
                  <a:pt x="248102" y="1129834"/>
                  <a:pt x="287167" y="1081002"/>
                </a:cubicBezTo>
                <a:cubicBezTo>
                  <a:pt x="292143" y="1074782"/>
                  <a:pt x="291586" y="1065653"/>
                  <a:pt x="294724" y="1058331"/>
                </a:cubicBezTo>
                <a:cubicBezTo>
                  <a:pt x="299162" y="1047977"/>
                  <a:pt x="305400" y="1038457"/>
                  <a:pt x="309838" y="1028103"/>
                </a:cubicBezTo>
                <a:cubicBezTo>
                  <a:pt x="312976" y="1020781"/>
                  <a:pt x="313833" y="1012557"/>
                  <a:pt x="317395" y="1005432"/>
                </a:cubicBezTo>
                <a:cubicBezTo>
                  <a:pt x="321457" y="997308"/>
                  <a:pt x="328447" y="990884"/>
                  <a:pt x="332509" y="982760"/>
                </a:cubicBezTo>
                <a:cubicBezTo>
                  <a:pt x="336071" y="975635"/>
                  <a:pt x="336197" y="967052"/>
                  <a:pt x="340066" y="960089"/>
                </a:cubicBezTo>
                <a:cubicBezTo>
                  <a:pt x="348888" y="944210"/>
                  <a:pt x="370295" y="914747"/>
                  <a:pt x="370295" y="914747"/>
                </a:cubicBezTo>
                <a:cubicBezTo>
                  <a:pt x="372814" y="907190"/>
                  <a:pt x="373983" y="899039"/>
                  <a:pt x="377852" y="892076"/>
                </a:cubicBezTo>
                <a:cubicBezTo>
                  <a:pt x="386674" y="876197"/>
                  <a:pt x="398004" y="861848"/>
                  <a:pt x="408080" y="846734"/>
                </a:cubicBezTo>
                <a:lnTo>
                  <a:pt x="438308" y="801392"/>
                </a:lnTo>
                <a:lnTo>
                  <a:pt x="483650" y="733379"/>
                </a:lnTo>
                <a:cubicBezTo>
                  <a:pt x="488688" y="725822"/>
                  <a:pt x="495892" y="719324"/>
                  <a:pt x="498764" y="710708"/>
                </a:cubicBezTo>
                <a:cubicBezTo>
                  <a:pt x="501283" y="703151"/>
                  <a:pt x="501902" y="694665"/>
                  <a:pt x="506321" y="688037"/>
                </a:cubicBezTo>
                <a:cubicBezTo>
                  <a:pt x="512249" y="679144"/>
                  <a:pt x="522431" y="673801"/>
                  <a:pt x="528992" y="665365"/>
                </a:cubicBezTo>
                <a:cubicBezTo>
                  <a:pt x="540144" y="651027"/>
                  <a:pt x="549144" y="635137"/>
                  <a:pt x="559220" y="620023"/>
                </a:cubicBezTo>
                <a:cubicBezTo>
                  <a:pt x="564258" y="612466"/>
                  <a:pt x="571462" y="605968"/>
                  <a:pt x="574334" y="597352"/>
                </a:cubicBezTo>
                <a:cubicBezTo>
                  <a:pt x="576853" y="589795"/>
                  <a:pt x="578022" y="581644"/>
                  <a:pt x="581891" y="574681"/>
                </a:cubicBezTo>
                <a:cubicBezTo>
                  <a:pt x="590713" y="558802"/>
                  <a:pt x="606375" y="546572"/>
                  <a:pt x="612119" y="529339"/>
                </a:cubicBezTo>
                <a:cubicBezTo>
                  <a:pt x="614638" y="521782"/>
                  <a:pt x="615807" y="513631"/>
                  <a:pt x="619676" y="506668"/>
                </a:cubicBezTo>
                <a:cubicBezTo>
                  <a:pt x="628498" y="490789"/>
                  <a:pt x="644160" y="478559"/>
                  <a:pt x="649904" y="461326"/>
                </a:cubicBezTo>
                <a:cubicBezTo>
                  <a:pt x="664354" y="417976"/>
                  <a:pt x="647678" y="456738"/>
                  <a:pt x="672576" y="423541"/>
                </a:cubicBezTo>
                <a:cubicBezTo>
                  <a:pt x="683475" y="409009"/>
                  <a:pt x="688272" y="389097"/>
                  <a:pt x="702804" y="378198"/>
                </a:cubicBezTo>
                <a:cubicBezTo>
                  <a:pt x="747564" y="344628"/>
                  <a:pt x="722552" y="362513"/>
                  <a:pt x="778374" y="325299"/>
                </a:cubicBezTo>
                <a:lnTo>
                  <a:pt x="801045" y="310185"/>
                </a:lnTo>
                <a:cubicBezTo>
                  <a:pt x="808602" y="305147"/>
                  <a:pt x="815100" y="297943"/>
                  <a:pt x="823716" y="295071"/>
                </a:cubicBezTo>
                <a:cubicBezTo>
                  <a:pt x="838830" y="290033"/>
                  <a:pt x="854808" y="287082"/>
                  <a:pt x="869058" y="279957"/>
                </a:cubicBezTo>
                <a:cubicBezTo>
                  <a:pt x="879134" y="274919"/>
                  <a:pt x="888738" y="268799"/>
                  <a:pt x="899286" y="264843"/>
                </a:cubicBezTo>
                <a:cubicBezTo>
                  <a:pt x="909011" y="261196"/>
                  <a:pt x="919528" y="260139"/>
                  <a:pt x="929514" y="257286"/>
                </a:cubicBezTo>
                <a:cubicBezTo>
                  <a:pt x="937173" y="255098"/>
                  <a:pt x="944526" y="251917"/>
                  <a:pt x="952185" y="249729"/>
                </a:cubicBezTo>
                <a:cubicBezTo>
                  <a:pt x="962172" y="246876"/>
                  <a:pt x="972466" y="245156"/>
                  <a:pt x="982414" y="242172"/>
                </a:cubicBezTo>
                <a:cubicBezTo>
                  <a:pt x="1005304" y="235305"/>
                  <a:pt x="1027756" y="227058"/>
                  <a:pt x="1050427" y="219501"/>
                </a:cubicBezTo>
                <a:cubicBezTo>
                  <a:pt x="1103595" y="201778"/>
                  <a:pt x="1037959" y="224845"/>
                  <a:pt x="1103326" y="196830"/>
                </a:cubicBezTo>
                <a:cubicBezTo>
                  <a:pt x="1121445" y="189065"/>
                  <a:pt x="1137051" y="187194"/>
                  <a:pt x="1156225" y="181716"/>
                </a:cubicBezTo>
                <a:cubicBezTo>
                  <a:pt x="1163884" y="179528"/>
                  <a:pt x="1171237" y="176347"/>
                  <a:pt x="1178896" y="174159"/>
                </a:cubicBezTo>
                <a:cubicBezTo>
                  <a:pt x="1203726" y="167065"/>
                  <a:pt x="1237736" y="159868"/>
                  <a:pt x="1262023" y="159045"/>
                </a:cubicBezTo>
                <a:cubicBezTo>
                  <a:pt x="1392961" y="154606"/>
                  <a:pt x="1524000" y="154007"/>
                  <a:pt x="1654989" y="151488"/>
                </a:cubicBezTo>
                <a:cubicBezTo>
                  <a:pt x="1870515" y="97607"/>
                  <a:pt x="1639236" y="157068"/>
                  <a:pt x="1738116" y="128817"/>
                </a:cubicBezTo>
                <a:cubicBezTo>
                  <a:pt x="1748102" y="125964"/>
                  <a:pt x="1758396" y="124244"/>
                  <a:pt x="1768344" y="121260"/>
                </a:cubicBezTo>
                <a:cubicBezTo>
                  <a:pt x="1783604" y="116682"/>
                  <a:pt x="1798572" y="111184"/>
                  <a:pt x="1813686" y="106146"/>
                </a:cubicBezTo>
                <a:cubicBezTo>
                  <a:pt x="1821243" y="103627"/>
                  <a:pt x="1828629" y="100521"/>
                  <a:pt x="1836357" y="98589"/>
                </a:cubicBezTo>
                <a:cubicBezTo>
                  <a:pt x="1846433" y="96070"/>
                  <a:pt x="1856225" y="91772"/>
                  <a:pt x="1866585" y="91032"/>
                </a:cubicBezTo>
                <a:cubicBezTo>
                  <a:pt x="1926940" y="86721"/>
                  <a:pt x="1987529" y="86655"/>
                  <a:pt x="2047954" y="83475"/>
                </a:cubicBezTo>
                <a:cubicBezTo>
                  <a:pt x="2083261" y="81617"/>
                  <a:pt x="2118525" y="78938"/>
                  <a:pt x="2153752" y="75918"/>
                </a:cubicBezTo>
                <a:cubicBezTo>
                  <a:pt x="2206697" y="71380"/>
                  <a:pt x="2259324" y="61958"/>
                  <a:pt x="2312450" y="60803"/>
                </a:cubicBezTo>
                <a:lnTo>
                  <a:pt x="2660073" y="53246"/>
                </a:lnTo>
                <a:lnTo>
                  <a:pt x="2697858" y="45689"/>
                </a:lnTo>
                <a:cubicBezTo>
                  <a:pt x="2712933" y="42948"/>
                  <a:pt x="2728242" y="41456"/>
                  <a:pt x="2743200" y="38132"/>
                </a:cubicBezTo>
                <a:cubicBezTo>
                  <a:pt x="2750976" y="36404"/>
                  <a:pt x="2757949" y="31409"/>
                  <a:pt x="2765871" y="30575"/>
                </a:cubicBezTo>
                <a:cubicBezTo>
                  <a:pt x="2806032" y="26348"/>
                  <a:pt x="2846480" y="25537"/>
                  <a:pt x="2886784" y="23018"/>
                </a:cubicBezTo>
                <a:cubicBezTo>
                  <a:pt x="2985563" y="3262"/>
                  <a:pt x="2883247" y="21742"/>
                  <a:pt x="3090823" y="7904"/>
                </a:cubicBezTo>
                <a:cubicBezTo>
                  <a:pt x="3246358" y="-2465"/>
                  <a:pt x="3049948" y="347"/>
                  <a:pt x="3219293" y="347"/>
                </a:cubicBez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5D37D87C-1759-4D66-989E-1FAA6E69A821}"/>
              </a:ext>
            </a:extLst>
          </p:cNvPr>
          <p:cNvCxnSpPr/>
          <p:nvPr/>
        </p:nvCxnSpPr>
        <p:spPr>
          <a:xfrm>
            <a:off x="5383632" y="894502"/>
            <a:ext cx="0" cy="404156"/>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299A1DB-4895-477F-8ED6-16604AD48B51}"/>
              </a:ext>
            </a:extLst>
          </p:cNvPr>
          <p:cNvCxnSpPr/>
          <p:nvPr/>
        </p:nvCxnSpPr>
        <p:spPr>
          <a:xfrm>
            <a:off x="4903246" y="1046482"/>
            <a:ext cx="0" cy="404156"/>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8FDB80FC-B6E0-4CC6-B542-55781DEAF0A4}"/>
              </a:ext>
            </a:extLst>
          </p:cNvPr>
          <p:cNvSpPr txBox="1"/>
          <p:nvPr/>
        </p:nvSpPr>
        <p:spPr>
          <a:xfrm>
            <a:off x="4438308" y="552895"/>
            <a:ext cx="599269" cy="523220"/>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slope break</a:t>
            </a:r>
          </a:p>
        </p:txBody>
      </p:sp>
      <p:sp>
        <p:nvSpPr>
          <p:cNvPr id="46" name="TextBox 45">
            <a:extLst>
              <a:ext uri="{FF2B5EF4-FFF2-40B4-BE49-F238E27FC236}">
                <a16:creationId xmlns:a16="http://schemas.microsoft.com/office/drawing/2014/main" id="{DB79712C-5A36-4D3C-A3A7-1739E16A1303}"/>
              </a:ext>
            </a:extLst>
          </p:cNvPr>
          <p:cNvSpPr txBox="1"/>
          <p:nvPr/>
        </p:nvSpPr>
        <p:spPr>
          <a:xfrm>
            <a:off x="5216988" y="609524"/>
            <a:ext cx="564135"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25’</a:t>
            </a:r>
          </a:p>
        </p:txBody>
      </p:sp>
      <p:sp>
        <p:nvSpPr>
          <p:cNvPr id="7" name="Rectangle 6">
            <a:extLst>
              <a:ext uri="{FF2B5EF4-FFF2-40B4-BE49-F238E27FC236}">
                <a16:creationId xmlns:a16="http://schemas.microsoft.com/office/drawing/2014/main" id="{4915DCAB-EED0-4B81-951F-21DEEC70EBB9}"/>
              </a:ext>
            </a:extLst>
          </p:cNvPr>
          <p:cNvSpPr/>
          <p:nvPr/>
        </p:nvSpPr>
        <p:spPr>
          <a:xfrm>
            <a:off x="6573439" y="4604420"/>
            <a:ext cx="674755" cy="1180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F65A0A2B-AC53-49A3-8013-31524C329B6C}"/>
              </a:ext>
            </a:extLst>
          </p:cNvPr>
          <p:cNvSpPr/>
          <p:nvPr/>
        </p:nvSpPr>
        <p:spPr>
          <a:xfrm rot="216965">
            <a:off x="6592325" y="4618538"/>
            <a:ext cx="636982" cy="45719"/>
          </a:xfrm>
          <a:custGeom>
            <a:avLst/>
            <a:gdLst>
              <a:gd name="connsiteX0" fmla="*/ 0 w 506321"/>
              <a:gd name="connsiteY0" fmla="*/ 30228 h 30228"/>
              <a:gd name="connsiteX1" fmla="*/ 37785 w 506321"/>
              <a:gd name="connsiteY1" fmla="*/ 22671 h 30228"/>
              <a:gd name="connsiteX2" fmla="*/ 453421 w 506321"/>
              <a:gd name="connsiteY2" fmla="*/ 7557 h 30228"/>
              <a:gd name="connsiteX3" fmla="*/ 476092 w 506321"/>
              <a:gd name="connsiteY3" fmla="*/ 0 h 30228"/>
              <a:gd name="connsiteX4" fmla="*/ 506321 w 506321"/>
              <a:gd name="connsiteY4" fmla="*/ 7557 h 30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321" h="30228">
                <a:moveTo>
                  <a:pt x="0" y="30228"/>
                </a:moveTo>
                <a:cubicBezTo>
                  <a:pt x="12595" y="27709"/>
                  <a:pt x="25053" y="24369"/>
                  <a:pt x="37785" y="22671"/>
                </a:cubicBezTo>
                <a:cubicBezTo>
                  <a:pt x="169658" y="5088"/>
                  <a:pt x="341174" y="10051"/>
                  <a:pt x="453421" y="7557"/>
                </a:cubicBezTo>
                <a:cubicBezTo>
                  <a:pt x="460978" y="5038"/>
                  <a:pt x="468126" y="0"/>
                  <a:pt x="476092" y="0"/>
                </a:cubicBezTo>
                <a:cubicBezTo>
                  <a:pt x="486478" y="0"/>
                  <a:pt x="506321" y="7557"/>
                  <a:pt x="506321" y="7557"/>
                </a:cubicBezTo>
              </a:path>
            </a:pathLst>
          </a:custGeom>
          <a:noFill/>
          <a:ln w="34925" cmpd="sng">
            <a:solidFill>
              <a:srgbClr val="6633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2DC95C08-C557-4EAE-9FB0-52400E375473}"/>
              </a:ext>
            </a:extLst>
          </p:cNvPr>
          <p:cNvSpPr/>
          <p:nvPr/>
        </p:nvSpPr>
        <p:spPr>
          <a:xfrm>
            <a:off x="7466340" y="4640013"/>
            <a:ext cx="952186" cy="45342"/>
          </a:xfrm>
          <a:custGeom>
            <a:avLst/>
            <a:gdLst>
              <a:gd name="connsiteX0" fmla="*/ 0 w 952186"/>
              <a:gd name="connsiteY0" fmla="*/ 30228 h 45342"/>
              <a:gd name="connsiteX1" fmla="*/ 120913 w 952186"/>
              <a:gd name="connsiteY1" fmla="*/ 22671 h 45342"/>
              <a:gd name="connsiteX2" fmla="*/ 166255 w 952186"/>
              <a:gd name="connsiteY2" fmla="*/ 7557 h 45342"/>
              <a:gd name="connsiteX3" fmla="*/ 453422 w 952186"/>
              <a:gd name="connsiteY3" fmla="*/ 15114 h 45342"/>
              <a:gd name="connsiteX4" fmla="*/ 476093 w 952186"/>
              <a:gd name="connsiteY4" fmla="*/ 22671 h 45342"/>
              <a:gd name="connsiteX5" fmla="*/ 506321 w 952186"/>
              <a:gd name="connsiteY5" fmla="*/ 30228 h 45342"/>
              <a:gd name="connsiteX6" fmla="*/ 528992 w 952186"/>
              <a:gd name="connsiteY6" fmla="*/ 37785 h 45342"/>
              <a:gd name="connsiteX7" fmla="*/ 566777 w 952186"/>
              <a:gd name="connsiteY7" fmla="*/ 45342 h 45342"/>
              <a:gd name="connsiteX8" fmla="*/ 649905 w 952186"/>
              <a:gd name="connsiteY8" fmla="*/ 37785 h 45342"/>
              <a:gd name="connsiteX9" fmla="*/ 695247 w 952186"/>
              <a:gd name="connsiteY9" fmla="*/ 7557 h 45342"/>
              <a:gd name="connsiteX10" fmla="*/ 717918 w 952186"/>
              <a:gd name="connsiteY10" fmla="*/ 0 h 45342"/>
              <a:gd name="connsiteX11" fmla="*/ 793488 w 952186"/>
              <a:gd name="connsiteY11" fmla="*/ 7557 h 45342"/>
              <a:gd name="connsiteX12" fmla="*/ 816159 w 952186"/>
              <a:gd name="connsiteY12" fmla="*/ 15114 h 45342"/>
              <a:gd name="connsiteX13" fmla="*/ 891729 w 952186"/>
              <a:gd name="connsiteY13" fmla="*/ 30228 h 45342"/>
              <a:gd name="connsiteX14" fmla="*/ 952186 w 952186"/>
              <a:gd name="connsiteY14" fmla="*/ 30228 h 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52186" h="45342">
                <a:moveTo>
                  <a:pt x="0" y="30228"/>
                </a:moveTo>
                <a:cubicBezTo>
                  <a:pt x="40304" y="27709"/>
                  <a:pt x="80900" y="28127"/>
                  <a:pt x="120913" y="22671"/>
                </a:cubicBezTo>
                <a:cubicBezTo>
                  <a:pt x="136698" y="20518"/>
                  <a:pt x="166255" y="7557"/>
                  <a:pt x="166255" y="7557"/>
                </a:cubicBezTo>
                <a:cubicBezTo>
                  <a:pt x="261977" y="10076"/>
                  <a:pt x="357780" y="10449"/>
                  <a:pt x="453422" y="15114"/>
                </a:cubicBezTo>
                <a:cubicBezTo>
                  <a:pt x="461378" y="15502"/>
                  <a:pt x="468434" y="20483"/>
                  <a:pt x="476093" y="22671"/>
                </a:cubicBezTo>
                <a:cubicBezTo>
                  <a:pt x="486079" y="25524"/>
                  <a:pt x="496335" y="27375"/>
                  <a:pt x="506321" y="30228"/>
                </a:cubicBezTo>
                <a:cubicBezTo>
                  <a:pt x="513980" y="32416"/>
                  <a:pt x="521264" y="35853"/>
                  <a:pt x="528992" y="37785"/>
                </a:cubicBezTo>
                <a:cubicBezTo>
                  <a:pt x="541453" y="40900"/>
                  <a:pt x="554182" y="42823"/>
                  <a:pt x="566777" y="45342"/>
                </a:cubicBezTo>
                <a:cubicBezTo>
                  <a:pt x="594486" y="42823"/>
                  <a:pt x="623212" y="45636"/>
                  <a:pt x="649905" y="37785"/>
                </a:cubicBezTo>
                <a:cubicBezTo>
                  <a:pt x="667332" y="32660"/>
                  <a:pt x="678014" y="13301"/>
                  <a:pt x="695247" y="7557"/>
                </a:cubicBezTo>
                <a:lnTo>
                  <a:pt x="717918" y="0"/>
                </a:lnTo>
                <a:cubicBezTo>
                  <a:pt x="743108" y="2519"/>
                  <a:pt x="768467" y="3708"/>
                  <a:pt x="793488" y="7557"/>
                </a:cubicBezTo>
                <a:cubicBezTo>
                  <a:pt x="801361" y="8768"/>
                  <a:pt x="808500" y="12926"/>
                  <a:pt x="816159" y="15114"/>
                </a:cubicBezTo>
                <a:cubicBezTo>
                  <a:pt x="836990" y="21066"/>
                  <a:pt x="871935" y="28814"/>
                  <a:pt x="891729" y="30228"/>
                </a:cubicBezTo>
                <a:cubicBezTo>
                  <a:pt x="911830" y="31664"/>
                  <a:pt x="932034" y="30228"/>
                  <a:pt x="952186" y="30228"/>
                </a:cubicBez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10895589-A66E-460C-98EB-81828796E1FB}"/>
              </a:ext>
            </a:extLst>
          </p:cNvPr>
          <p:cNvSpPr/>
          <p:nvPr/>
        </p:nvSpPr>
        <p:spPr>
          <a:xfrm>
            <a:off x="152400" y="381000"/>
            <a:ext cx="685800" cy="6654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A</a:t>
            </a:r>
          </a:p>
        </p:txBody>
      </p:sp>
      <p:sp>
        <p:nvSpPr>
          <p:cNvPr id="37" name="Oval 36">
            <a:extLst>
              <a:ext uri="{FF2B5EF4-FFF2-40B4-BE49-F238E27FC236}">
                <a16:creationId xmlns:a16="http://schemas.microsoft.com/office/drawing/2014/main" id="{A2A0E832-A810-42C3-856D-3B0CAC084E3F}"/>
              </a:ext>
            </a:extLst>
          </p:cNvPr>
          <p:cNvSpPr/>
          <p:nvPr/>
        </p:nvSpPr>
        <p:spPr>
          <a:xfrm>
            <a:off x="162209" y="3632299"/>
            <a:ext cx="685800" cy="6654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B</a:t>
            </a:r>
          </a:p>
        </p:txBody>
      </p:sp>
    </p:spTree>
    <p:extLst>
      <p:ext uri="{BB962C8B-B14F-4D97-AF65-F5344CB8AC3E}">
        <p14:creationId xmlns:p14="http://schemas.microsoft.com/office/powerpoint/2010/main" val="1643867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B5C9D4-8EBD-458B-963E-ECCB458A036A}"/>
              </a:ext>
            </a:extLst>
          </p:cNvPr>
          <p:cNvSpPr/>
          <p:nvPr/>
        </p:nvSpPr>
        <p:spPr>
          <a:xfrm>
            <a:off x="1024735" y="610944"/>
            <a:ext cx="7300091" cy="3022809"/>
          </a:xfrm>
          <a:prstGeom prst="rect">
            <a:avLst/>
          </a:prstGeom>
          <a:solidFill>
            <a:schemeClr val="bg1"/>
          </a:solidFill>
          <a:ln w="254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0" name="Freeform: Shape 9">
            <a:extLst>
              <a:ext uri="{FF2B5EF4-FFF2-40B4-BE49-F238E27FC236}">
                <a16:creationId xmlns:a16="http://schemas.microsoft.com/office/drawing/2014/main" id="{44EB5A1F-1CC2-4F8E-AD4A-9506FACE2366}"/>
              </a:ext>
            </a:extLst>
          </p:cNvPr>
          <p:cNvSpPr/>
          <p:nvPr/>
        </p:nvSpPr>
        <p:spPr>
          <a:xfrm>
            <a:off x="2159582" y="2272348"/>
            <a:ext cx="1241441" cy="403011"/>
          </a:xfrm>
          <a:custGeom>
            <a:avLst/>
            <a:gdLst>
              <a:gd name="connsiteX0" fmla="*/ 1297 w 1241441"/>
              <a:gd name="connsiteY0" fmla="*/ 47831 h 403011"/>
              <a:gd name="connsiteX1" fmla="*/ 54196 w 1241441"/>
              <a:gd name="connsiteY1" fmla="*/ 32717 h 403011"/>
              <a:gd name="connsiteX2" fmla="*/ 159995 w 1241441"/>
              <a:gd name="connsiteY2" fmla="*/ 17603 h 403011"/>
              <a:gd name="connsiteX3" fmla="*/ 515175 w 1241441"/>
              <a:gd name="connsiteY3" fmla="*/ 25160 h 403011"/>
              <a:gd name="connsiteX4" fmla="*/ 590745 w 1241441"/>
              <a:gd name="connsiteY4" fmla="*/ 40274 h 403011"/>
              <a:gd name="connsiteX5" fmla="*/ 651201 w 1241441"/>
              <a:gd name="connsiteY5" fmla="*/ 47831 h 403011"/>
              <a:gd name="connsiteX6" fmla="*/ 893026 w 1241441"/>
              <a:gd name="connsiteY6" fmla="*/ 47831 h 403011"/>
              <a:gd name="connsiteX7" fmla="*/ 961039 w 1241441"/>
              <a:gd name="connsiteY7" fmla="*/ 40274 h 403011"/>
              <a:gd name="connsiteX8" fmla="*/ 991267 w 1241441"/>
              <a:gd name="connsiteY8" fmla="*/ 32717 h 403011"/>
              <a:gd name="connsiteX9" fmla="*/ 1013938 w 1241441"/>
              <a:gd name="connsiteY9" fmla="*/ 25160 h 403011"/>
              <a:gd name="connsiteX10" fmla="*/ 1217978 w 1241441"/>
              <a:gd name="connsiteY10" fmla="*/ 10045 h 403011"/>
              <a:gd name="connsiteX11" fmla="*/ 1240649 w 1241441"/>
              <a:gd name="connsiteY11" fmla="*/ 2488 h 403011"/>
              <a:gd name="connsiteX12" fmla="*/ 1210421 w 1241441"/>
              <a:gd name="connsiteY12" fmla="*/ 70502 h 403011"/>
              <a:gd name="connsiteX13" fmla="*/ 1202864 w 1241441"/>
              <a:gd name="connsiteY13" fmla="*/ 93173 h 403011"/>
              <a:gd name="connsiteX14" fmla="*/ 1187750 w 1241441"/>
              <a:gd name="connsiteY14" fmla="*/ 115844 h 403011"/>
              <a:gd name="connsiteX15" fmla="*/ 1172636 w 1241441"/>
              <a:gd name="connsiteY15" fmla="*/ 161186 h 403011"/>
              <a:gd name="connsiteX16" fmla="*/ 1165079 w 1241441"/>
              <a:gd name="connsiteY16" fmla="*/ 183857 h 403011"/>
              <a:gd name="connsiteX17" fmla="*/ 1149965 w 1241441"/>
              <a:gd name="connsiteY17" fmla="*/ 206528 h 403011"/>
              <a:gd name="connsiteX18" fmla="*/ 1142408 w 1241441"/>
              <a:gd name="connsiteY18" fmla="*/ 229199 h 403011"/>
              <a:gd name="connsiteX19" fmla="*/ 1119737 w 1241441"/>
              <a:gd name="connsiteY19" fmla="*/ 236756 h 403011"/>
              <a:gd name="connsiteX20" fmla="*/ 1104623 w 1241441"/>
              <a:gd name="connsiteY20" fmla="*/ 259427 h 403011"/>
              <a:gd name="connsiteX21" fmla="*/ 1013938 w 1241441"/>
              <a:gd name="connsiteY21" fmla="*/ 304769 h 403011"/>
              <a:gd name="connsiteX22" fmla="*/ 976153 w 1241441"/>
              <a:gd name="connsiteY22" fmla="*/ 312326 h 403011"/>
              <a:gd name="connsiteX23" fmla="*/ 953482 w 1241441"/>
              <a:gd name="connsiteY23" fmla="*/ 319884 h 403011"/>
              <a:gd name="connsiteX24" fmla="*/ 877912 w 1241441"/>
              <a:gd name="connsiteY24" fmla="*/ 327441 h 403011"/>
              <a:gd name="connsiteX25" fmla="*/ 855241 w 1241441"/>
              <a:gd name="connsiteY25" fmla="*/ 342555 h 403011"/>
              <a:gd name="connsiteX26" fmla="*/ 787228 w 1241441"/>
              <a:gd name="connsiteY26" fmla="*/ 365226 h 403011"/>
              <a:gd name="connsiteX27" fmla="*/ 764557 w 1241441"/>
              <a:gd name="connsiteY27" fmla="*/ 372783 h 403011"/>
              <a:gd name="connsiteX28" fmla="*/ 741886 w 1241441"/>
              <a:gd name="connsiteY28" fmla="*/ 380340 h 403011"/>
              <a:gd name="connsiteX29" fmla="*/ 696543 w 1241441"/>
              <a:gd name="connsiteY29" fmla="*/ 387897 h 403011"/>
              <a:gd name="connsiteX30" fmla="*/ 666315 w 1241441"/>
              <a:gd name="connsiteY30" fmla="*/ 395454 h 403011"/>
              <a:gd name="connsiteX31" fmla="*/ 613416 w 1241441"/>
              <a:gd name="connsiteY31" fmla="*/ 403011 h 403011"/>
              <a:gd name="connsiteX32" fmla="*/ 432048 w 1241441"/>
              <a:gd name="connsiteY32" fmla="*/ 395454 h 403011"/>
              <a:gd name="connsiteX33" fmla="*/ 371591 w 1241441"/>
              <a:gd name="connsiteY33" fmla="*/ 387897 h 403011"/>
              <a:gd name="connsiteX34" fmla="*/ 296021 w 1241441"/>
              <a:gd name="connsiteY34" fmla="*/ 380340 h 403011"/>
              <a:gd name="connsiteX35" fmla="*/ 273350 w 1241441"/>
              <a:gd name="connsiteY35" fmla="*/ 372783 h 403011"/>
              <a:gd name="connsiteX36" fmla="*/ 243122 w 1241441"/>
              <a:gd name="connsiteY36" fmla="*/ 365226 h 403011"/>
              <a:gd name="connsiteX37" fmla="*/ 220451 w 1241441"/>
              <a:gd name="connsiteY37" fmla="*/ 342555 h 403011"/>
              <a:gd name="connsiteX38" fmla="*/ 197780 w 1241441"/>
              <a:gd name="connsiteY38" fmla="*/ 334998 h 403011"/>
              <a:gd name="connsiteX39" fmla="*/ 159995 w 1241441"/>
              <a:gd name="connsiteY39" fmla="*/ 304769 h 403011"/>
              <a:gd name="connsiteX40" fmla="*/ 137324 w 1241441"/>
              <a:gd name="connsiteY40" fmla="*/ 259427 h 403011"/>
              <a:gd name="connsiteX41" fmla="*/ 107095 w 1241441"/>
              <a:gd name="connsiteY41" fmla="*/ 221642 h 403011"/>
              <a:gd name="connsiteX42" fmla="*/ 76867 w 1241441"/>
              <a:gd name="connsiteY42" fmla="*/ 176300 h 403011"/>
              <a:gd name="connsiteX43" fmla="*/ 61753 w 1241441"/>
              <a:gd name="connsiteY43" fmla="*/ 153629 h 403011"/>
              <a:gd name="connsiteX44" fmla="*/ 39082 w 1241441"/>
              <a:gd name="connsiteY44" fmla="*/ 130958 h 403011"/>
              <a:gd name="connsiteX45" fmla="*/ 31525 w 1241441"/>
              <a:gd name="connsiteY45" fmla="*/ 108287 h 403011"/>
              <a:gd name="connsiteX46" fmla="*/ 16411 w 1241441"/>
              <a:gd name="connsiteY46" fmla="*/ 85616 h 403011"/>
              <a:gd name="connsiteX47" fmla="*/ 1297 w 1241441"/>
              <a:gd name="connsiteY47" fmla="*/ 47831 h 40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41441" h="403011">
                <a:moveTo>
                  <a:pt x="1297" y="47831"/>
                </a:moveTo>
                <a:cubicBezTo>
                  <a:pt x="7595" y="39014"/>
                  <a:pt x="36107" y="35732"/>
                  <a:pt x="54196" y="32717"/>
                </a:cubicBezTo>
                <a:cubicBezTo>
                  <a:pt x="186648" y="10642"/>
                  <a:pt x="99078" y="37909"/>
                  <a:pt x="159995" y="17603"/>
                </a:cubicBezTo>
                <a:lnTo>
                  <a:pt x="515175" y="25160"/>
                </a:lnTo>
                <a:cubicBezTo>
                  <a:pt x="624126" y="29195"/>
                  <a:pt x="529635" y="29163"/>
                  <a:pt x="590745" y="40274"/>
                </a:cubicBezTo>
                <a:cubicBezTo>
                  <a:pt x="610726" y="43907"/>
                  <a:pt x="631049" y="45312"/>
                  <a:pt x="651201" y="47831"/>
                </a:cubicBezTo>
                <a:cubicBezTo>
                  <a:pt x="742052" y="78115"/>
                  <a:pt x="676590" y="59222"/>
                  <a:pt x="893026" y="47831"/>
                </a:cubicBezTo>
                <a:cubicBezTo>
                  <a:pt x="915805" y="46632"/>
                  <a:pt x="938368" y="42793"/>
                  <a:pt x="961039" y="40274"/>
                </a:cubicBezTo>
                <a:cubicBezTo>
                  <a:pt x="971115" y="37755"/>
                  <a:pt x="981281" y="35570"/>
                  <a:pt x="991267" y="32717"/>
                </a:cubicBezTo>
                <a:cubicBezTo>
                  <a:pt x="998926" y="30529"/>
                  <a:pt x="1006081" y="26470"/>
                  <a:pt x="1013938" y="25160"/>
                </a:cubicBezTo>
                <a:cubicBezTo>
                  <a:pt x="1070508" y="15732"/>
                  <a:pt x="1171813" y="12610"/>
                  <a:pt x="1217978" y="10045"/>
                </a:cubicBezTo>
                <a:cubicBezTo>
                  <a:pt x="1225535" y="7526"/>
                  <a:pt x="1239087" y="-5323"/>
                  <a:pt x="1240649" y="2488"/>
                </a:cubicBezTo>
                <a:cubicBezTo>
                  <a:pt x="1246220" y="30341"/>
                  <a:pt x="1220943" y="49457"/>
                  <a:pt x="1210421" y="70502"/>
                </a:cubicBezTo>
                <a:cubicBezTo>
                  <a:pt x="1206859" y="77627"/>
                  <a:pt x="1206426" y="86048"/>
                  <a:pt x="1202864" y="93173"/>
                </a:cubicBezTo>
                <a:cubicBezTo>
                  <a:pt x="1198802" y="101297"/>
                  <a:pt x="1191439" y="107544"/>
                  <a:pt x="1187750" y="115844"/>
                </a:cubicBezTo>
                <a:cubicBezTo>
                  <a:pt x="1181280" y="130402"/>
                  <a:pt x="1177674" y="146072"/>
                  <a:pt x="1172636" y="161186"/>
                </a:cubicBezTo>
                <a:cubicBezTo>
                  <a:pt x="1170117" y="168743"/>
                  <a:pt x="1169498" y="177229"/>
                  <a:pt x="1165079" y="183857"/>
                </a:cubicBezTo>
                <a:cubicBezTo>
                  <a:pt x="1160041" y="191414"/>
                  <a:pt x="1154027" y="198404"/>
                  <a:pt x="1149965" y="206528"/>
                </a:cubicBezTo>
                <a:cubicBezTo>
                  <a:pt x="1146403" y="213653"/>
                  <a:pt x="1148041" y="223566"/>
                  <a:pt x="1142408" y="229199"/>
                </a:cubicBezTo>
                <a:cubicBezTo>
                  <a:pt x="1136775" y="234832"/>
                  <a:pt x="1127294" y="234237"/>
                  <a:pt x="1119737" y="236756"/>
                </a:cubicBezTo>
                <a:cubicBezTo>
                  <a:pt x="1114699" y="244313"/>
                  <a:pt x="1111458" y="253446"/>
                  <a:pt x="1104623" y="259427"/>
                </a:cubicBezTo>
                <a:cubicBezTo>
                  <a:pt x="1078203" y="282545"/>
                  <a:pt x="1048291" y="297898"/>
                  <a:pt x="1013938" y="304769"/>
                </a:cubicBezTo>
                <a:cubicBezTo>
                  <a:pt x="1001343" y="307288"/>
                  <a:pt x="988614" y="309211"/>
                  <a:pt x="976153" y="312326"/>
                </a:cubicBezTo>
                <a:cubicBezTo>
                  <a:pt x="968425" y="314258"/>
                  <a:pt x="961355" y="318673"/>
                  <a:pt x="953482" y="319884"/>
                </a:cubicBezTo>
                <a:cubicBezTo>
                  <a:pt x="928461" y="323734"/>
                  <a:pt x="903102" y="324922"/>
                  <a:pt x="877912" y="327441"/>
                </a:cubicBezTo>
                <a:cubicBezTo>
                  <a:pt x="870355" y="332479"/>
                  <a:pt x="863541" y="338866"/>
                  <a:pt x="855241" y="342555"/>
                </a:cubicBezTo>
                <a:lnTo>
                  <a:pt x="787228" y="365226"/>
                </a:lnTo>
                <a:lnTo>
                  <a:pt x="764557" y="372783"/>
                </a:lnTo>
                <a:cubicBezTo>
                  <a:pt x="757000" y="375302"/>
                  <a:pt x="749743" y="379030"/>
                  <a:pt x="741886" y="380340"/>
                </a:cubicBezTo>
                <a:cubicBezTo>
                  <a:pt x="726772" y="382859"/>
                  <a:pt x="711568" y="384892"/>
                  <a:pt x="696543" y="387897"/>
                </a:cubicBezTo>
                <a:cubicBezTo>
                  <a:pt x="686359" y="389934"/>
                  <a:pt x="676534" y="393596"/>
                  <a:pt x="666315" y="395454"/>
                </a:cubicBezTo>
                <a:cubicBezTo>
                  <a:pt x="648790" y="398640"/>
                  <a:pt x="631049" y="400492"/>
                  <a:pt x="613416" y="403011"/>
                </a:cubicBezTo>
                <a:cubicBezTo>
                  <a:pt x="552960" y="400492"/>
                  <a:pt x="492439" y="399228"/>
                  <a:pt x="432048" y="395454"/>
                </a:cubicBezTo>
                <a:cubicBezTo>
                  <a:pt x="411778" y="394187"/>
                  <a:pt x="391776" y="390140"/>
                  <a:pt x="371591" y="387897"/>
                </a:cubicBezTo>
                <a:cubicBezTo>
                  <a:pt x="346430" y="385101"/>
                  <a:pt x="321211" y="382859"/>
                  <a:pt x="296021" y="380340"/>
                </a:cubicBezTo>
                <a:cubicBezTo>
                  <a:pt x="288464" y="377821"/>
                  <a:pt x="281009" y="374971"/>
                  <a:pt x="273350" y="372783"/>
                </a:cubicBezTo>
                <a:cubicBezTo>
                  <a:pt x="263364" y="369930"/>
                  <a:pt x="252140" y="370379"/>
                  <a:pt x="243122" y="365226"/>
                </a:cubicBezTo>
                <a:cubicBezTo>
                  <a:pt x="233843" y="359924"/>
                  <a:pt x="229343" y="348483"/>
                  <a:pt x="220451" y="342555"/>
                </a:cubicBezTo>
                <a:cubicBezTo>
                  <a:pt x="213823" y="338136"/>
                  <a:pt x="204905" y="338560"/>
                  <a:pt x="197780" y="334998"/>
                </a:cubicBezTo>
                <a:cubicBezTo>
                  <a:pt x="184685" y="328450"/>
                  <a:pt x="169368" y="316486"/>
                  <a:pt x="159995" y="304769"/>
                </a:cubicBezTo>
                <a:cubicBezTo>
                  <a:pt x="131117" y="268671"/>
                  <a:pt x="155949" y="296678"/>
                  <a:pt x="137324" y="259427"/>
                </a:cubicBezTo>
                <a:cubicBezTo>
                  <a:pt x="118829" y="222437"/>
                  <a:pt x="128184" y="249761"/>
                  <a:pt x="107095" y="221642"/>
                </a:cubicBezTo>
                <a:cubicBezTo>
                  <a:pt x="96196" y="207110"/>
                  <a:pt x="86943" y="191414"/>
                  <a:pt x="76867" y="176300"/>
                </a:cubicBezTo>
                <a:cubicBezTo>
                  <a:pt x="71829" y="168743"/>
                  <a:pt x="68175" y="160051"/>
                  <a:pt x="61753" y="153629"/>
                </a:cubicBezTo>
                <a:lnTo>
                  <a:pt x="39082" y="130958"/>
                </a:lnTo>
                <a:cubicBezTo>
                  <a:pt x="36563" y="123401"/>
                  <a:pt x="35087" y="115412"/>
                  <a:pt x="31525" y="108287"/>
                </a:cubicBezTo>
                <a:cubicBezTo>
                  <a:pt x="27463" y="100163"/>
                  <a:pt x="21084" y="93404"/>
                  <a:pt x="16411" y="85616"/>
                </a:cubicBezTo>
                <a:cubicBezTo>
                  <a:pt x="13513" y="80786"/>
                  <a:pt x="-5001" y="56648"/>
                  <a:pt x="1297" y="47831"/>
                </a:cubicBezTo>
                <a:close/>
              </a:path>
            </a:pathLst>
          </a:custGeom>
          <a:solidFill>
            <a:srgbClr val="00B0F0"/>
          </a:solidFill>
          <a:ln w="793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57C9CBFC-42B5-4005-849B-44ACF3E99C2D}"/>
              </a:ext>
            </a:extLst>
          </p:cNvPr>
          <p:cNvCxnSpPr/>
          <p:nvPr/>
        </p:nvCxnSpPr>
        <p:spPr>
          <a:xfrm>
            <a:off x="6967577" y="1030440"/>
            <a:ext cx="0" cy="404156"/>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017D9F-DDF1-4E1F-A890-522518DE1B38}"/>
              </a:ext>
            </a:extLst>
          </p:cNvPr>
          <p:cNvCxnSpPr/>
          <p:nvPr/>
        </p:nvCxnSpPr>
        <p:spPr>
          <a:xfrm>
            <a:off x="4860425" y="1718193"/>
            <a:ext cx="0" cy="404156"/>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ADFF215-2336-4910-A3E1-A641CF007D85}"/>
              </a:ext>
            </a:extLst>
          </p:cNvPr>
          <p:cNvSpPr txBox="1"/>
          <p:nvPr/>
        </p:nvSpPr>
        <p:spPr>
          <a:xfrm>
            <a:off x="4637493" y="1187965"/>
            <a:ext cx="445865" cy="338554"/>
          </a:xfrm>
          <a:prstGeom prst="rect">
            <a:avLst/>
          </a:prstGeom>
          <a:noFill/>
        </p:spPr>
        <p:txBody>
          <a:bodyPr wrap="square" rtlCol="0">
            <a:spAutoFit/>
          </a:bodyPr>
          <a:lstStyle/>
          <a:p>
            <a:r>
              <a:rPr lang="en-US" sz="1600" dirty="0">
                <a:latin typeface="Calibri" panose="020F0502020204030204" pitchFamily="34" charset="0"/>
                <a:cs typeface="Calibri" panose="020F0502020204030204" pitchFamily="34" charset="0"/>
              </a:rPr>
              <a:t>25’</a:t>
            </a:r>
          </a:p>
        </p:txBody>
      </p:sp>
      <p:sp>
        <p:nvSpPr>
          <p:cNvPr id="16" name="TextBox 15">
            <a:extLst>
              <a:ext uri="{FF2B5EF4-FFF2-40B4-BE49-F238E27FC236}">
                <a16:creationId xmlns:a16="http://schemas.microsoft.com/office/drawing/2014/main" id="{6E5FDE1B-A046-4B2C-B6D0-CF6FEAD0EF3E}"/>
              </a:ext>
            </a:extLst>
          </p:cNvPr>
          <p:cNvSpPr txBox="1"/>
          <p:nvPr/>
        </p:nvSpPr>
        <p:spPr>
          <a:xfrm>
            <a:off x="6646765" y="548847"/>
            <a:ext cx="597004" cy="523220"/>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slope break</a:t>
            </a:r>
          </a:p>
        </p:txBody>
      </p:sp>
      <p:cxnSp>
        <p:nvCxnSpPr>
          <p:cNvPr id="18" name="Straight Arrow Connector 17">
            <a:extLst>
              <a:ext uri="{FF2B5EF4-FFF2-40B4-BE49-F238E27FC236}">
                <a16:creationId xmlns:a16="http://schemas.microsoft.com/office/drawing/2014/main" id="{FF285B32-E8EB-465C-BB21-338A71480843}"/>
              </a:ext>
            </a:extLst>
          </p:cNvPr>
          <p:cNvCxnSpPr>
            <a:cxnSpLocks/>
          </p:cNvCxnSpPr>
          <p:nvPr/>
        </p:nvCxnSpPr>
        <p:spPr>
          <a:xfrm flipV="1">
            <a:off x="3416567" y="2482654"/>
            <a:ext cx="2856357" cy="172"/>
          </a:xfrm>
          <a:prstGeom prst="straightConnector1">
            <a:avLst/>
          </a:prstGeom>
          <a:ln w="317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D425EB4-B94B-437B-B688-6E467032745E}"/>
              </a:ext>
            </a:extLst>
          </p:cNvPr>
          <p:cNvCxnSpPr>
            <a:cxnSpLocks/>
          </p:cNvCxnSpPr>
          <p:nvPr/>
        </p:nvCxnSpPr>
        <p:spPr>
          <a:xfrm flipV="1">
            <a:off x="3413938" y="2866583"/>
            <a:ext cx="2856357" cy="1"/>
          </a:xfrm>
          <a:prstGeom prst="straightConnector1">
            <a:avLst/>
          </a:prstGeom>
          <a:ln w="317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7EAD62C-90FD-441C-AC7E-18EB226540CA}"/>
              </a:ext>
            </a:extLst>
          </p:cNvPr>
          <p:cNvSpPr txBox="1"/>
          <p:nvPr/>
        </p:nvSpPr>
        <p:spPr>
          <a:xfrm>
            <a:off x="3355714" y="2482654"/>
            <a:ext cx="4586718" cy="292388"/>
          </a:xfrm>
          <a:prstGeom prst="rect">
            <a:avLst/>
          </a:prstGeom>
          <a:noFill/>
        </p:spPr>
        <p:txBody>
          <a:bodyPr wrap="square" rtlCol="0">
            <a:spAutoFit/>
          </a:bodyPr>
          <a:lstStyle/>
          <a:p>
            <a:r>
              <a:rPr lang="en-US" sz="1300" dirty="0">
                <a:latin typeface="Calibri" panose="020F0502020204030204" pitchFamily="34" charset="0"/>
                <a:cs typeface="Calibri" panose="020F0502020204030204" pitchFamily="34" charset="0"/>
              </a:rPr>
              <a:t>Retain LV timber where prudent on </a:t>
            </a:r>
            <a:r>
              <a:rPr lang="en-US" sz="1300" u="sng" dirty="0">
                <a:latin typeface="Calibri" panose="020F0502020204030204" pitchFamily="34" charset="0"/>
                <a:cs typeface="Calibri" panose="020F0502020204030204" pitchFamily="34" charset="0"/>
              </a:rPr>
              <a:t>wide streams</a:t>
            </a:r>
            <a:r>
              <a:rPr lang="en-US" sz="1300" dirty="0">
                <a:latin typeface="Calibri" panose="020F0502020204030204" pitchFamily="34" charset="0"/>
                <a:cs typeface="Calibri" panose="020F0502020204030204" pitchFamily="34" charset="0"/>
              </a:rPr>
              <a:t> (100’C/50’D)</a:t>
            </a:r>
          </a:p>
        </p:txBody>
      </p:sp>
      <p:sp>
        <p:nvSpPr>
          <p:cNvPr id="24" name="TextBox 23">
            <a:extLst>
              <a:ext uri="{FF2B5EF4-FFF2-40B4-BE49-F238E27FC236}">
                <a16:creationId xmlns:a16="http://schemas.microsoft.com/office/drawing/2014/main" id="{38335EA9-4597-4AE2-9935-AE24215D4B6E}"/>
              </a:ext>
            </a:extLst>
          </p:cNvPr>
          <p:cNvSpPr txBox="1"/>
          <p:nvPr/>
        </p:nvSpPr>
        <p:spPr>
          <a:xfrm>
            <a:off x="3355713" y="2854340"/>
            <a:ext cx="4586719" cy="492443"/>
          </a:xfrm>
          <a:prstGeom prst="rect">
            <a:avLst/>
          </a:prstGeom>
          <a:noFill/>
        </p:spPr>
        <p:txBody>
          <a:bodyPr wrap="square" rtlCol="0">
            <a:spAutoFit/>
          </a:bodyPr>
          <a:lstStyle/>
          <a:p>
            <a:r>
              <a:rPr lang="en-US" sz="1300" dirty="0">
                <a:latin typeface="Calibri" panose="020F0502020204030204" pitchFamily="34" charset="0"/>
                <a:cs typeface="Calibri" panose="020F0502020204030204" pitchFamily="34" charset="0"/>
              </a:rPr>
              <a:t>In the operator’s discretion, retain LV timber where prudent on all I-C and </a:t>
            </a:r>
            <a:r>
              <a:rPr lang="en-US" sz="1300">
                <a:latin typeface="Calibri" panose="020F0502020204030204" pitchFamily="34" charset="0"/>
                <a:cs typeface="Calibri" panose="020F0502020204030204" pitchFamily="34" charset="0"/>
              </a:rPr>
              <a:t>I-D streams </a:t>
            </a:r>
            <a:r>
              <a:rPr lang="en-US" sz="1300" dirty="0">
                <a:latin typeface="Calibri" panose="020F0502020204030204" pitchFamily="34" charset="0"/>
                <a:cs typeface="Calibri" panose="020F0502020204030204" pitchFamily="34" charset="0"/>
              </a:rPr>
              <a:t>(100’C/50’D)</a:t>
            </a:r>
          </a:p>
        </p:txBody>
      </p:sp>
      <p:cxnSp>
        <p:nvCxnSpPr>
          <p:cNvPr id="26" name="Straight Connector 25">
            <a:extLst>
              <a:ext uri="{FF2B5EF4-FFF2-40B4-BE49-F238E27FC236}">
                <a16:creationId xmlns:a16="http://schemas.microsoft.com/office/drawing/2014/main" id="{87AEAF30-D7FE-45DE-9182-D8FAFDE25B32}"/>
              </a:ext>
            </a:extLst>
          </p:cNvPr>
          <p:cNvCxnSpPr/>
          <p:nvPr/>
        </p:nvCxnSpPr>
        <p:spPr>
          <a:xfrm>
            <a:off x="6272925" y="1314037"/>
            <a:ext cx="0" cy="4041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93DF0E8-197D-4599-979A-393B462A2D23}"/>
              </a:ext>
            </a:extLst>
          </p:cNvPr>
          <p:cNvSpPr txBox="1"/>
          <p:nvPr/>
        </p:nvSpPr>
        <p:spPr>
          <a:xfrm>
            <a:off x="5871971" y="790817"/>
            <a:ext cx="801907" cy="523220"/>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50’ (D)</a:t>
            </a:r>
          </a:p>
          <a:p>
            <a:r>
              <a:rPr lang="en-US" sz="1400" dirty="0">
                <a:latin typeface="Calibri" panose="020F0502020204030204" pitchFamily="34" charset="0"/>
                <a:cs typeface="Calibri" panose="020F0502020204030204" pitchFamily="34" charset="0"/>
              </a:rPr>
              <a:t>100’ (C)</a:t>
            </a:r>
          </a:p>
        </p:txBody>
      </p:sp>
      <p:sp>
        <p:nvSpPr>
          <p:cNvPr id="32" name="TextBox 31">
            <a:extLst>
              <a:ext uri="{FF2B5EF4-FFF2-40B4-BE49-F238E27FC236}">
                <a16:creationId xmlns:a16="http://schemas.microsoft.com/office/drawing/2014/main" id="{052832F0-3F4A-4FDD-8BB3-13AFEF084A85}"/>
              </a:ext>
            </a:extLst>
          </p:cNvPr>
          <p:cNvSpPr txBox="1"/>
          <p:nvPr/>
        </p:nvSpPr>
        <p:spPr>
          <a:xfrm>
            <a:off x="1071341" y="658994"/>
            <a:ext cx="4152585" cy="923330"/>
          </a:xfrm>
          <a:prstGeom prst="rect">
            <a:avLst/>
          </a:prstGeom>
          <a:noFill/>
        </p:spPr>
        <p:txBody>
          <a:bodyPr wrap="square" rtlCol="0">
            <a:spAutoFit/>
          </a:bodyPr>
          <a:lstStyle/>
          <a:p>
            <a:r>
              <a:rPr lang="en-US" u="sng" dirty="0">
                <a:latin typeface="Calibri" panose="020F0502020204030204" pitchFamily="34" charset="0"/>
                <a:cs typeface="Calibri" panose="020F0502020204030204" pitchFamily="34" charset="0"/>
              </a:rPr>
              <a:t>Type I-C or I-D</a:t>
            </a:r>
            <a:r>
              <a:rPr lang="en-US" dirty="0">
                <a:latin typeface="Calibri" panose="020F0502020204030204" pitchFamily="34" charset="0"/>
                <a:cs typeface="Calibri" panose="020F0502020204030204" pitchFamily="34" charset="0"/>
              </a:rPr>
              <a:t>:  </a:t>
            </a:r>
          </a:p>
          <a:p>
            <a:r>
              <a:rPr lang="en-US" dirty="0">
                <a:latin typeface="Calibri" panose="020F0502020204030204" pitchFamily="34" charset="0"/>
                <a:cs typeface="Calibri" panose="020F0502020204030204" pitchFamily="34" charset="0"/>
              </a:rPr>
              <a:t>Slope break </a:t>
            </a:r>
          </a:p>
          <a:p>
            <a:r>
              <a:rPr lang="en-US" dirty="0">
                <a:latin typeface="Calibri" panose="020F0502020204030204" pitchFamily="34" charset="0"/>
                <a:cs typeface="Calibri" panose="020F0502020204030204" pitchFamily="34" charset="0"/>
              </a:rPr>
              <a:t>&gt;100’ (I-C) or 50’ (I-D)</a:t>
            </a:r>
          </a:p>
        </p:txBody>
      </p:sp>
      <p:sp>
        <p:nvSpPr>
          <p:cNvPr id="50" name="Freeform: Shape 49">
            <a:extLst>
              <a:ext uri="{FF2B5EF4-FFF2-40B4-BE49-F238E27FC236}">
                <a16:creationId xmlns:a16="http://schemas.microsoft.com/office/drawing/2014/main" id="{D444234A-9E5D-4296-97A1-997B46D79B62}"/>
              </a:ext>
            </a:extLst>
          </p:cNvPr>
          <p:cNvSpPr/>
          <p:nvPr/>
        </p:nvSpPr>
        <p:spPr>
          <a:xfrm>
            <a:off x="1093612" y="2223399"/>
            <a:ext cx="1050426" cy="98241"/>
          </a:xfrm>
          <a:custGeom>
            <a:avLst/>
            <a:gdLst>
              <a:gd name="connsiteX0" fmla="*/ 1050426 w 1050426"/>
              <a:gd name="connsiteY0" fmla="*/ 98241 h 98241"/>
              <a:gd name="connsiteX1" fmla="*/ 1012641 w 1050426"/>
              <a:gd name="connsiteY1" fmla="*/ 75570 h 98241"/>
              <a:gd name="connsiteX2" fmla="*/ 967299 w 1050426"/>
              <a:gd name="connsiteY2" fmla="*/ 45342 h 98241"/>
              <a:gd name="connsiteX3" fmla="*/ 944628 w 1050426"/>
              <a:gd name="connsiteY3" fmla="*/ 37785 h 98241"/>
              <a:gd name="connsiteX4" fmla="*/ 884171 w 1050426"/>
              <a:gd name="connsiteY4" fmla="*/ 22671 h 98241"/>
              <a:gd name="connsiteX5" fmla="*/ 770816 w 1050426"/>
              <a:gd name="connsiteY5" fmla="*/ 30228 h 98241"/>
              <a:gd name="connsiteX6" fmla="*/ 627233 w 1050426"/>
              <a:gd name="connsiteY6" fmla="*/ 45342 h 98241"/>
              <a:gd name="connsiteX7" fmla="*/ 604562 w 1050426"/>
              <a:gd name="connsiteY7" fmla="*/ 52899 h 98241"/>
              <a:gd name="connsiteX8" fmla="*/ 219153 w 1050426"/>
              <a:gd name="connsiteY8" fmla="*/ 37785 h 98241"/>
              <a:gd name="connsiteX9" fmla="*/ 181368 w 1050426"/>
              <a:gd name="connsiteY9" fmla="*/ 30228 h 98241"/>
              <a:gd name="connsiteX10" fmla="*/ 120912 w 1050426"/>
              <a:gd name="connsiteY10" fmla="*/ 22671 h 98241"/>
              <a:gd name="connsiteX11" fmla="*/ 75570 w 1050426"/>
              <a:gd name="connsiteY11" fmla="*/ 7557 h 98241"/>
              <a:gd name="connsiteX12" fmla="*/ 0 w 1050426"/>
              <a:gd name="connsiteY12" fmla="*/ 0 h 9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426" h="98241">
                <a:moveTo>
                  <a:pt x="1050426" y="98241"/>
                </a:moveTo>
                <a:cubicBezTo>
                  <a:pt x="1037831" y="90684"/>
                  <a:pt x="1025033" y="83456"/>
                  <a:pt x="1012641" y="75570"/>
                </a:cubicBezTo>
                <a:cubicBezTo>
                  <a:pt x="997316" y="65818"/>
                  <a:pt x="984532" y="51086"/>
                  <a:pt x="967299" y="45342"/>
                </a:cubicBezTo>
                <a:cubicBezTo>
                  <a:pt x="959742" y="42823"/>
                  <a:pt x="952356" y="39717"/>
                  <a:pt x="944628" y="37785"/>
                </a:cubicBezTo>
                <a:lnTo>
                  <a:pt x="884171" y="22671"/>
                </a:lnTo>
                <a:lnTo>
                  <a:pt x="770816" y="30228"/>
                </a:lnTo>
                <a:cubicBezTo>
                  <a:pt x="735721" y="33036"/>
                  <a:pt x="663486" y="41314"/>
                  <a:pt x="627233" y="45342"/>
                </a:cubicBezTo>
                <a:cubicBezTo>
                  <a:pt x="619676" y="47861"/>
                  <a:pt x="612528" y="52899"/>
                  <a:pt x="604562" y="52899"/>
                </a:cubicBezTo>
                <a:cubicBezTo>
                  <a:pt x="389539" y="52899"/>
                  <a:pt x="357368" y="62915"/>
                  <a:pt x="219153" y="37785"/>
                </a:cubicBezTo>
                <a:cubicBezTo>
                  <a:pt x="206516" y="35487"/>
                  <a:pt x="194063" y="32181"/>
                  <a:pt x="181368" y="30228"/>
                </a:cubicBezTo>
                <a:cubicBezTo>
                  <a:pt x="161295" y="27140"/>
                  <a:pt x="141064" y="25190"/>
                  <a:pt x="120912" y="22671"/>
                </a:cubicBezTo>
                <a:cubicBezTo>
                  <a:pt x="105798" y="17633"/>
                  <a:pt x="91422" y="9142"/>
                  <a:pt x="75570" y="7557"/>
                </a:cubicBezTo>
                <a:lnTo>
                  <a:pt x="0" y="0"/>
                </a:ln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Shape 51">
            <a:extLst>
              <a:ext uri="{FF2B5EF4-FFF2-40B4-BE49-F238E27FC236}">
                <a16:creationId xmlns:a16="http://schemas.microsoft.com/office/drawing/2014/main" id="{05696910-6A4E-4F5F-AE8A-69FF4F7E3DDB}"/>
              </a:ext>
            </a:extLst>
          </p:cNvPr>
          <p:cNvSpPr/>
          <p:nvPr/>
        </p:nvSpPr>
        <p:spPr>
          <a:xfrm>
            <a:off x="3438446" y="1254466"/>
            <a:ext cx="4670242" cy="1012641"/>
          </a:xfrm>
          <a:custGeom>
            <a:avLst/>
            <a:gdLst>
              <a:gd name="connsiteX0" fmla="*/ 0 w 4670242"/>
              <a:gd name="connsiteY0" fmla="*/ 1012641 h 1012641"/>
              <a:gd name="connsiteX1" fmla="*/ 37785 w 4670242"/>
              <a:gd name="connsiteY1" fmla="*/ 989970 h 1012641"/>
              <a:gd name="connsiteX2" fmla="*/ 90685 w 4670242"/>
              <a:gd name="connsiteY2" fmla="*/ 974856 h 1012641"/>
              <a:gd name="connsiteX3" fmla="*/ 120913 w 4670242"/>
              <a:gd name="connsiteY3" fmla="*/ 959742 h 1012641"/>
              <a:gd name="connsiteX4" fmla="*/ 173812 w 4670242"/>
              <a:gd name="connsiteY4" fmla="*/ 944628 h 1012641"/>
              <a:gd name="connsiteX5" fmla="*/ 211597 w 4670242"/>
              <a:gd name="connsiteY5" fmla="*/ 937071 h 1012641"/>
              <a:gd name="connsiteX6" fmla="*/ 234268 w 4670242"/>
              <a:gd name="connsiteY6" fmla="*/ 929514 h 1012641"/>
              <a:gd name="connsiteX7" fmla="*/ 400523 w 4670242"/>
              <a:gd name="connsiteY7" fmla="*/ 921957 h 1012641"/>
              <a:gd name="connsiteX8" fmla="*/ 438308 w 4670242"/>
              <a:gd name="connsiteY8" fmla="*/ 914400 h 1012641"/>
              <a:gd name="connsiteX9" fmla="*/ 491207 w 4670242"/>
              <a:gd name="connsiteY9" fmla="*/ 899286 h 1012641"/>
              <a:gd name="connsiteX10" fmla="*/ 551663 w 4670242"/>
              <a:gd name="connsiteY10" fmla="*/ 891729 h 1012641"/>
              <a:gd name="connsiteX11" fmla="*/ 649904 w 4670242"/>
              <a:gd name="connsiteY11" fmla="*/ 876615 h 1012641"/>
              <a:gd name="connsiteX12" fmla="*/ 725475 w 4670242"/>
              <a:gd name="connsiteY12" fmla="*/ 869058 h 1012641"/>
              <a:gd name="connsiteX13" fmla="*/ 838830 w 4670242"/>
              <a:gd name="connsiteY13" fmla="*/ 853944 h 1012641"/>
              <a:gd name="connsiteX14" fmla="*/ 899286 w 4670242"/>
              <a:gd name="connsiteY14" fmla="*/ 838830 h 1012641"/>
              <a:gd name="connsiteX15" fmla="*/ 944628 w 4670242"/>
              <a:gd name="connsiteY15" fmla="*/ 831273 h 1012641"/>
              <a:gd name="connsiteX16" fmla="*/ 989971 w 4670242"/>
              <a:gd name="connsiteY16" fmla="*/ 816159 h 1012641"/>
              <a:gd name="connsiteX17" fmla="*/ 1057984 w 4670242"/>
              <a:gd name="connsiteY17" fmla="*/ 793488 h 1012641"/>
              <a:gd name="connsiteX18" fmla="*/ 1080655 w 4670242"/>
              <a:gd name="connsiteY18" fmla="*/ 785931 h 1012641"/>
              <a:gd name="connsiteX19" fmla="*/ 1103326 w 4670242"/>
              <a:gd name="connsiteY19" fmla="*/ 778374 h 1012641"/>
              <a:gd name="connsiteX20" fmla="*/ 1163782 w 4670242"/>
              <a:gd name="connsiteY20" fmla="*/ 755703 h 1012641"/>
              <a:gd name="connsiteX21" fmla="*/ 1194010 w 4670242"/>
              <a:gd name="connsiteY21" fmla="*/ 748146 h 1012641"/>
              <a:gd name="connsiteX22" fmla="*/ 1246909 w 4670242"/>
              <a:gd name="connsiteY22" fmla="*/ 717917 h 1012641"/>
              <a:gd name="connsiteX23" fmla="*/ 1269580 w 4670242"/>
              <a:gd name="connsiteY23" fmla="*/ 710360 h 1012641"/>
              <a:gd name="connsiteX24" fmla="*/ 1299809 w 4670242"/>
              <a:gd name="connsiteY24" fmla="*/ 695246 h 1012641"/>
              <a:gd name="connsiteX25" fmla="*/ 1322480 w 4670242"/>
              <a:gd name="connsiteY25" fmla="*/ 687689 h 1012641"/>
              <a:gd name="connsiteX26" fmla="*/ 1345151 w 4670242"/>
              <a:gd name="connsiteY26" fmla="*/ 672575 h 1012641"/>
              <a:gd name="connsiteX27" fmla="*/ 1390493 w 4670242"/>
              <a:gd name="connsiteY27" fmla="*/ 657461 h 1012641"/>
              <a:gd name="connsiteX28" fmla="*/ 1413164 w 4670242"/>
              <a:gd name="connsiteY28" fmla="*/ 642347 h 1012641"/>
              <a:gd name="connsiteX29" fmla="*/ 1488734 w 4670242"/>
              <a:gd name="connsiteY29" fmla="*/ 619676 h 1012641"/>
              <a:gd name="connsiteX30" fmla="*/ 1534076 w 4670242"/>
              <a:gd name="connsiteY30" fmla="*/ 612119 h 1012641"/>
              <a:gd name="connsiteX31" fmla="*/ 1556747 w 4670242"/>
              <a:gd name="connsiteY31" fmla="*/ 604562 h 1012641"/>
              <a:gd name="connsiteX32" fmla="*/ 1647432 w 4670242"/>
              <a:gd name="connsiteY32" fmla="*/ 597005 h 1012641"/>
              <a:gd name="connsiteX33" fmla="*/ 1700331 w 4670242"/>
              <a:gd name="connsiteY33" fmla="*/ 589448 h 1012641"/>
              <a:gd name="connsiteX34" fmla="*/ 1745673 w 4670242"/>
              <a:gd name="connsiteY34" fmla="*/ 574334 h 1012641"/>
              <a:gd name="connsiteX35" fmla="*/ 1843914 w 4670242"/>
              <a:gd name="connsiteY35" fmla="*/ 551663 h 1012641"/>
              <a:gd name="connsiteX36" fmla="*/ 1874142 w 4670242"/>
              <a:gd name="connsiteY36" fmla="*/ 544106 h 1012641"/>
              <a:gd name="connsiteX37" fmla="*/ 1927042 w 4670242"/>
              <a:gd name="connsiteY37" fmla="*/ 521435 h 1012641"/>
              <a:gd name="connsiteX38" fmla="*/ 1949713 w 4670242"/>
              <a:gd name="connsiteY38" fmla="*/ 513878 h 1012641"/>
              <a:gd name="connsiteX39" fmla="*/ 2025283 w 4670242"/>
              <a:gd name="connsiteY39" fmla="*/ 483650 h 1012641"/>
              <a:gd name="connsiteX40" fmla="*/ 2085739 w 4670242"/>
              <a:gd name="connsiteY40" fmla="*/ 468536 h 1012641"/>
              <a:gd name="connsiteX41" fmla="*/ 2115967 w 4670242"/>
              <a:gd name="connsiteY41" fmla="*/ 460979 h 1012641"/>
              <a:gd name="connsiteX42" fmla="*/ 2138638 w 4670242"/>
              <a:gd name="connsiteY42" fmla="*/ 453422 h 1012641"/>
              <a:gd name="connsiteX43" fmla="*/ 2183980 w 4670242"/>
              <a:gd name="connsiteY43" fmla="*/ 445865 h 1012641"/>
              <a:gd name="connsiteX44" fmla="*/ 2214209 w 4670242"/>
              <a:gd name="connsiteY44" fmla="*/ 438308 h 1012641"/>
              <a:gd name="connsiteX45" fmla="*/ 2251994 w 4670242"/>
              <a:gd name="connsiteY45" fmla="*/ 430751 h 1012641"/>
              <a:gd name="connsiteX46" fmla="*/ 2320007 w 4670242"/>
              <a:gd name="connsiteY46" fmla="*/ 400522 h 1012641"/>
              <a:gd name="connsiteX47" fmla="*/ 2372906 w 4670242"/>
              <a:gd name="connsiteY47" fmla="*/ 385408 h 1012641"/>
              <a:gd name="connsiteX48" fmla="*/ 2418248 w 4670242"/>
              <a:gd name="connsiteY48" fmla="*/ 370294 h 1012641"/>
              <a:gd name="connsiteX49" fmla="*/ 2463590 w 4670242"/>
              <a:gd name="connsiteY49" fmla="*/ 355180 h 1012641"/>
              <a:gd name="connsiteX50" fmla="*/ 2508933 w 4670242"/>
              <a:gd name="connsiteY50" fmla="*/ 340066 h 1012641"/>
              <a:gd name="connsiteX51" fmla="*/ 2539161 w 4670242"/>
              <a:gd name="connsiteY51" fmla="*/ 332509 h 1012641"/>
              <a:gd name="connsiteX52" fmla="*/ 2584503 w 4670242"/>
              <a:gd name="connsiteY52" fmla="*/ 317395 h 1012641"/>
              <a:gd name="connsiteX53" fmla="*/ 2607174 w 4670242"/>
              <a:gd name="connsiteY53" fmla="*/ 309838 h 1012641"/>
              <a:gd name="connsiteX54" fmla="*/ 2720529 w 4670242"/>
              <a:gd name="connsiteY54" fmla="*/ 294724 h 1012641"/>
              <a:gd name="connsiteX55" fmla="*/ 2743200 w 4670242"/>
              <a:gd name="connsiteY55" fmla="*/ 287167 h 1012641"/>
              <a:gd name="connsiteX56" fmla="*/ 2803656 w 4670242"/>
              <a:gd name="connsiteY56" fmla="*/ 272053 h 1012641"/>
              <a:gd name="connsiteX57" fmla="*/ 2826328 w 4670242"/>
              <a:gd name="connsiteY57" fmla="*/ 264496 h 1012641"/>
              <a:gd name="connsiteX58" fmla="*/ 2856556 w 4670242"/>
              <a:gd name="connsiteY58" fmla="*/ 256939 h 1012641"/>
              <a:gd name="connsiteX59" fmla="*/ 2901898 w 4670242"/>
              <a:gd name="connsiteY59" fmla="*/ 241825 h 1012641"/>
              <a:gd name="connsiteX60" fmla="*/ 2947240 w 4670242"/>
              <a:gd name="connsiteY60" fmla="*/ 226711 h 1012641"/>
              <a:gd name="connsiteX61" fmla="*/ 2969911 w 4670242"/>
              <a:gd name="connsiteY61" fmla="*/ 219154 h 1012641"/>
              <a:gd name="connsiteX62" fmla="*/ 3015253 w 4670242"/>
              <a:gd name="connsiteY62" fmla="*/ 188926 h 1012641"/>
              <a:gd name="connsiteX63" fmla="*/ 3037924 w 4670242"/>
              <a:gd name="connsiteY63" fmla="*/ 173812 h 1012641"/>
              <a:gd name="connsiteX64" fmla="*/ 3060595 w 4670242"/>
              <a:gd name="connsiteY64" fmla="*/ 166255 h 1012641"/>
              <a:gd name="connsiteX65" fmla="*/ 3083266 w 4670242"/>
              <a:gd name="connsiteY65" fmla="*/ 151141 h 1012641"/>
              <a:gd name="connsiteX66" fmla="*/ 3128609 w 4670242"/>
              <a:gd name="connsiteY66" fmla="*/ 136027 h 1012641"/>
              <a:gd name="connsiteX67" fmla="*/ 3151280 w 4670242"/>
              <a:gd name="connsiteY67" fmla="*/ 128470 h 1012641"/>
              <a:gd name="connsiteX68" fmla="*/ 3264635 w 4670242"/>
              <a:gd name="connsiteY68" fmla="*/ 90684 h 1012641"/>
              <a:gd name="connsiteX69" fmla="*/ 3309977 w 4670242"/>
              <a:gd name="connsiteY69" fmla="*/ 75570 h 1012641"/>
              <a:gd name="connsiteX70" fmla="*/ 3332648 w 4670242"/>
              <a:gd name="connsiteY70" fmla="*/ 68013 h 1012641"/>
              <a:gd name="connsiteX71" fmla="*/ 3355319 w 4670242"/>
              <a:gd name="connsiteY71" fmla="*/ 52899 h 1012641"/>
              <a:gd name="connsiteX72" fmla="*/ 3408218 w 4670242"/>
              <a:gd name="connsiteY72" fmla="*/ 37785 h 1012641"/>
              <a:gd name="connsiteX73" fmla="*/ 3476232 w 4670242"/>
              <a:gd name="connsiteY73" fmla="*/ 15114 h 1012641"/>
              <a:gd name="connsiteX74" fmla="*/ 3498903 w 4670242"/>
              <a:gd name="connsiteY74" fmla="*/ 7557 h 1012641"/>
              <a:gd name="connsiteX75" fmla="*/ 3559359 w 4670242"/>
              <a:gd name="connsiteY75" fmla="*/ 0 h 1012641"/>
              <a:gd name="connsiteX76" fmla="*/ 3748285 w 4670242"/>
              <a:gd name="connsiteY76" fmla="*/ 7557 h 1012641"/>
              <a:gd name="connsiteX77" fmla="*/ 3891868 w 4670242"/>
              <a:gd name="connsiteY77" fmla="*/ 22671 h 1012641"/>
              <a:gd name="connsiteX78" fmla="*/ 3982552 w 4670242"/>
              <a:gd name="connsiteY78" fmla="*/ 37785 h 1012641"/>
              <a:gd name="connsiteX79" fmla="*/ 4005223 w 4670242"/>
              <a:gd name="connsiteY79" fmla="*/ 45342 h 1012641"/>
              <a:gd name="connsiteX80" fmla="*/ 4299947 w 4670242"/>
              <a:gd name="connsiteY80" fmla="*/ 52899 h 1012641"/>
              <a:gd name="connsiteX81" fmla="*/ 4511544 w 4670242"/>
              <a:gd name="connsiteY81" fmla="*/ 60456 h 1012641"/>
              <a:gd name="connsiteX82" fmla="*/ 4556886 w 4670242"/>
              <a:gd name="connsiteY82" fmla="*/ 68013 h 1012641"/>
              <a:gd name="connsiteX83" fmla="*/ 4617342 w 4670242"/>
              <a:gd name="connsiteY83" fmla="*/ 75570 h 1012641"/>
              <a:gd name="connsiteX84" fmla="*/ 4670242 w 4670242"/>
              <a:gd name="connsiteY84" fmla="*/ 90684 h 10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70242" h="1012641">
                <a:moveTo>
                  <a:pt x="0" y="1012641"/>
                </a:moveTo>
                <a:cubicBezTo>
                  <a:pt x="12595" y="1005084"/>
                  <a:pt x="24648" y="996539"/>
                  <a:pt x="37785" y="989970"/>
                </a:cubicBezTo>
                <a:cubicBezTo>
                  <a:pt x="48627" y="984549"/>
                  <a:pt x="80999" y="977277"/>
                  <a:pt x="90685" y="974856"/>
                </a:cubicBezTo>
                <a:cubicBezTo>
                  <a:pt x="100761" y="969818"/>
                  <a:pt x="110559" y="964180"/>
                  <a:pt x="120913" y="959742"/>
                </a:cubicBezTo>
                <a:cubicBezTo>
                  <a:pt x="134507" y="953916"/>
                  <a:pt x="160538" y="947578"/>
                  <a:pt x="173812" y="944628"/>
                </a:cubicBezTo>
                <a:cubicBezTo>
                  <a:pt x="186351" y="941842"/>
                  <a:pt x="199136" y="940186"/>
                  <a:pt x="211597" y="937071"/>
                </a:cubicBezTo>
                <a:cubicBezTo>
                  <a:pt x="219325" y="935139"/>
                  <a:pt x="226328" y="930149"/>
                  <a:pt x="234268" y="929514"/>
                </a:cubicBezTo>
                <a:cubicBezTo>
                  <a:pt x="289567" y="925090"/>
                  <a:pt x="345105" y="924476"/>
                  <a:pt x="400523" y="921957"/>
                </a:cubicBezTo>
                <a:cubicBezTo>
                  <a:pt x="413118" y="919438"/>
                  <a:pt x="425847" y="917515"/>
                  <a:pt x="438308" y="914400"/>
                </a:cubicBezTo>
                <a:cubicBezTo>
                  <a:pt x="474245" y="905416"/>
                  <a:pt x="448801" y="906354"/>
                  <a:pt x="491207" y="899286"/>
                </a:cubicBezTo>
                <a:cubicBezTo>
                  <a:pt x="511240" y="895947"/>
                  <a:pt x="531558" y="894601"/>
                  <a:pt x="551663" y="891729"/>
                </a:cubicBezTo>
                <a:cubicBezTo>
                  <a:pt x="615435" y="882619"/>
                  <a:pt x="580836" y="884741"/>
                  <a:pt x="649904" y="876615"/>
                </a:cubicBezTo>
                <a:cubicBezTo>
                  <a:pt x="675047" y="873657"/>
                  <a:pt x="700314" y="871854"/>
                  <a:pt x="725475" y="869058"/>
                </a:cubicBezTo>
                <a:cubicBezTo>
                  <a:pt x="748400" y="866511"/>
                  <a:pt x="814245" y="858041"/>
                  <a:pt x="838830" y="853944"/>
                </a:cubicBezTo>
                <a:cubicBezTo>
                  <a:pt x="969477" y="832170"/>
                  <a:pt x="811684" y="858297"/>
                  <a:pt x="899286" y="838830"/>
                </a:cubicBezTo>
                <a:cubicBezTo>
                  <a:pt x="914244" y="835506"/>
                  <a:pt x="929763" y="834989"/>
                  <a:pt x="944628" y="831273"/>
                </a:cubicBezTo>
                <a:cubicBezTo>
                  <a:pt x="960084" y="827409"/>
                  <a:pt x="974857" y="821197"/>
                  <a:pt x="989971" y="816159"/>
                </a:cubicBezTo>
                <a:lnTo>
                  <a:pt x="1057984" y="793488"/>
                </a:lnTo>
                <a:lnTo>
                  <a:pt x="1080655" y="785931"/>
                </a:lnTo>
                <a:cubicBezTo>
                  <a:pt x="1088212" y="783412"/>
                  <a:pt x="1095930" y="781332"/>
                  <a:pt x="1103326" y="778374"/>
                </a:cubicBezTo>
                <a:cubicBezTo>
                  <a:pt x="1123289" y="770389"/>
                  <a:pt x="1143050" y="761626"/>
                  <a:pt x="1163782" y="755703"/>
                </a:cubicBezTo>
                <a:cubicBezTo>
                  <a:pt x="1173768" y="752850"/>
                  <a:pt x="1183934" y="750665"/>
                  <a:pt x="1194010" y="748146"/>
                </a:cubicBezTo>
                <a:cubicBezTo>
                  <a:pt x="1216776" y="732969"/>
                  <a:pt x="1220066" y="729422"/>
                  <a:pt x="1246909" y="717917"/>
                </a:cubicBezTo>
                <a:cubicBezTo>
                  <a:pt x="1254231" y="714779"/>
                  <a:pt x="1262258" y="713498"/>
                  <a:pt x="1269580" y="710360"/>
                </a:cubicBezTo>
                <a:cubicBezTo>
                  <a:pt x="1279935" y="705922"/>
                  <a:pt x="1289454" y="699684"/>
                  <a:pt x="1299809" y="695246"/>
                </a:cubicBezTo>
                <a:cubicBezTo>
                  <a:pt x="1307131" y="692108"/>
                  <a:pt x="1315355" y="691251"/>
                  <a:pt x="1322480" y="687689"/>
                </a:cubicBezTo>
                <a:cubicBezTo>
                  <a:pt x="1330604" y="683627"/>
                  <a:pt x="1336851" y="676264"/>
                  <a:pt x="1345151" y="672575"/>
                </a:cubicBezTo>
                <a:cubicBezTo>
                  <a:pt x="1359709" y="666105"/>
                  <a:pt x="1377237" y="666298"/>
                  <a:pt x="1390493" y="657461"/>
                </a:cubicBezTo>
                <a:cubicBezTo>
                  <a:pt x="1398050" y="652423"/>
                  <a:pt x="1404864" y="646036"/>
                  <a:pt x="1413164" y="642347"/>
                </a:cubicBezTo>
                <a:cubicBezTo>
                  <a:pt x="1428937" y="635337"/>
                  <a:pt x="1468750" y="623673"/>
                  <a:pt x="1488734" y="619676"/>
                </a:cubicBezTo>
                <a:cubicBezTo>
                  <a:pt x="1503759" y="616671"/>
                  <a:pt x="1519118" y="615443"/>
                  <a:pt x="1534076" y="612119"/>
                </a:cubicBezTo>
                <a:cubicBezTo>
                  <a:pt x="1541852" y="610391"/>
                  <a:pt x="1548851" y="605615"/>
                  <a:pt x="1556747" y="604562"/>
                </a:cubicBezTo>
                <a:cubicBezTo>
                  <a:pt x="1586814" y="600553"/>
                  <a:pt x="1617266" y="600180"/>
                  <a:pt x="1647432" y="597005"/>
                </a:cubicBezTo>
                <a:cubicBezTo>
                  <a:pt x="1665146" y="595140"/>
                  <a:pt x="1682698" y="591967"/>
                  <a:pt x="1700331" y="589448"/>
                </a:cubicBezTo>
                <a:cubicBezTo>
                  <a:pt x="1715445" y="584410"/>
                  <a:pt x="1730051" y="577458"/>
                  <a:pt x="1745673" y="574334"/>
                </a:cubicBezTo>
                <a:cubicBezTo>
                  <a:pt x="1803827" y="562703"/>
                  <a:pt x="1770997" y="569892"/>
                  <a:pt x="1843914" y="551663"/>
                </a:cubicBezTo>
                <a:cubicBezTo>
                  <a:pt x="1853990" y="549144"/>
                  <a:pt x="1864289" y="547390"/>
                  <a:pt x="1874142" y="544106"/>
                </a:cubicBezTo>
                <a:cubicBezTo>
                  <a:pt x="1927308" y="526385"/>
                  <a:pt x="1861678" y="549448"/>
                  <a:pt x="1927042" y="521435"/>
                </a:cubicBezTo>
                <a:cubicBezTo>
                  <a:pt x="1934364" y="518297"/>
                  <a:pt x="1942391" y="517016"/>
                  <a:pt x="1949713" y="513878"/>
                </a:cubicBezTo>
                <a:cubicBezTo>
                  <a:pt x="1993493" y="495115"/>
                  <a:pt x="1970240" y="497411"/>
                  <a:pt x="2025283" y="483650"/>
                </a:cubicBezTo>
                <a:lnTo>
                  <a:pt x="2085739" y="468536"/>
                </a:lnTo>
                <a:cubicBezTo>
                  <a:pt x="2095815" y="466017"/>
                  <a:pt x="2106114" y="464263"/>
                  <a:pt x="2115967" y="460979"/>
                </a:cubicBezTo>
                <a:cubicBezTo>
                  <a:pt x="2123524" y="458460"/>
                  <a:pt x="2130862" y="455150"/>
                  <a:pt x="2138638" y="453422"/>
                </a:cubicBezTo>
                <a:cubicBezTo>
                  <a:pt x="2153596" y="450098"/>
                  <a:pt x="2168955" y="448870"/>
                  <a:pt x="2183980" y="445865"/>
                </a:cubicBezTo>
                <a:cubicBezTo>
                  <a:pt x="2194165" y="443828"/>
                  <a:pt x="2204070" y="440561"/>
                  <a:pt x="2214209" y="438308"/>
                </a:cubicBezTo>
                <a:cubicBezTo>
                  <a:pt x="2226748" y="435522"/>
                  <a:pt x="2239602" y="434131"/>
                  <a:pt x="2251994" y="430751"/>
                </a:cubicBezTo>
                <a:cubicBezTo>
                  <a:pt x="2337778" y="407354"/>
                  <a:pt x="2265937" y="427557"/>
                  <a:pt x="2320007" y="400522"/>
                </a:cubicBezTo>
                <a:cubicBezTo>
                  <a:pt x="2332705" y="394173"/>
                  <a:pt x="2360800" y="389040"/>
                  <a:pt x="2372906" y="385408"/>
                </a:cubicBezTo>
                <a:cubicBezTo>
                  <a:pt x="2388166" y="380830"/>
                  <a:pt x="2403134" y="375332"/>
                  <a:pt x="2418248" y="370294"/>
                </a:cubicBezTo>
                <a:lnTo>
                  <a:pt x="2463590" y="355180"/>
                </a:lnTo>
                <a:lnTo>
                  <a:pt x="2508933" y="340066"/>
                </a:lnTo>
                <a:cubicBezTo>
                  <a:pt x="2519009" y="337547"/>
                  <a:pt x="2529213" y="335493"/>
                  <a:pt x="2539161" y="332509"/>
                </a:cubicBezTo>
                <a:cubicBezTo>
                  <a:pt x="2554421" y="327931"/>
                  <a:pt x="2569389" y="322433"/>
                  <a:pt x="2584503" y="317395"/>
                </a:cubicBezTo>
                <a:cubicBezTo>
                  <a:pt x="2592060" y="314876"/>
                  <a:pt x="2599257" y="310718"/>
                  <a:pt x="2607174" y="309838"/>
                </a:cubicBezTo>
                <a:cubicBezTo>
                  <a:pt x="2639918" y="306200"/>
                  <a:pt x="2686608" y="302262"/>
                  <a:pt x="2720529" y="294724"/>
                </a:cubicBezTo>
                <a:cubicBezTo>
                  <a:pt x="2728305" y="292996"/>
                  <a:pt x="2735515" y="289263"/>
                  <a:pt x="2743200" y="287167"/>
                </a:cubicBezTo>
                <a:cubicBezTo>
                  <a:pt x="2763240" y="281701"/>
                  <a:pt x="2783950" y="278621"/>
                  <a:pt x="2803656" y="272053"/>
                </a:cubicBezTo>
                <a:cubicBezTo>
                  <a:pt x="2811213" y="269534"/>
                  <a:pt x="2818668" y="266684"/>
                  <a:pt x="2826328" y="264496"/>
                </a:cubicBezTo>
                <a:cubicBezTo>
                  <a:pt x="2836315" y="261643"/>
                  <a:pt x="2846608" y="259923"/>
                  <a:pt x="2856556" y="256939"/>
                </a:cubicBezTo>
                <a:cubicBezTo>
                  <a:pt x="2871816" y="252361"/>
                  <a:pt x="2886784" y="246863"/>
                  <a:pt x="2901898" y="241825"/>
                </a:cubicBezTo>
                <a:lnTo>
                  <a:pt x="2947240" y="226711"/>
                </a:lnTo>
                <a:cubicBezTo>
                  <a:pt x="2954797" y="224192"/>
                  <a:pt x="2963283" y="223573"/>
                  <a:pt x="2969911" y="219154"/>
                </a:cubicBezTo>
                <a:lnTo>
                  <a:pt x="3015253" y="188926"/>
                </a:lnTo>
                <a:cubicBezTo>
                  <a:pt x="3022810" y="183888"/>
                  <a:pt x="3029308" y="176684"/>
                  <a:pt x="3037924" y="173812"/>
                </a:cubicBezTo>
                <a:cubicBezTo>
                  <a:pt x="3045481" y="171293"/>
                  <a:pt x="3053470" y="169817"/>
                  <a:pt x="3060595" y="166255"/>
                </a:cubicBezTo>
                <a:cubicBezTo>
                  <a:pt x="3068719" y="162193"/>
                  <a:pt x="3074966" y="154830"/>
                  <a:pt x="3083266" y="151141"/>
                </a:cubicBezTo>
                <a:cubicBezTo>
                  <a:pt x="3097825" y="144671"/>
                  <a:pt x="3113495" y="141065"/>
                  <a:pt x="3128609" y="136027"/>
                </a:cubicBezTo>
                <a:lnTo>
                  <a:pt x="3151280" y="128470"/>
                </a:lnTo>
                <a:lnTo>
                  <a:pt x="3264635" y="90684"/>
                </a:lnTo>
                <a:lnTo>
                  <a:pt x="3309977" y="75570"/>
                </a:lnTo>
                <a:cubicBezTo>
                  <a:pt x="3317534" y="73051"/>
                  <a:pt x="3326020" y="72432"/>
                  <a:pt x="3332648" y="68013"/>
                </a:cubicBezTo>
                <a:cubicBezTo>
                  <a:pt x="3340205" y="62975"/>
                  <a:pt x="3347195" y="56961"/>
                  <a:pt x="3355319" y="52899"/>
                </a:cubicBezTo>
                <a:cubicBezTo>
                  <a:pt x="3368017" y="46550"/>
                  <a:pt x="3396112" y="41417"/>
                  <a:pt x="3408218" y="37785"/>
                </a:cubicBezTo>
                <a:cubicBezTo>
                  <a:pt x="3408230" y="37782"/>
                  <a:pt x="3464890" y="18895"/>
                  <a:pt x="3476232" y="15114"/>
                </a:cubicBezTo>
                <a:cubicBezTo>
                  <a:pt x="3483789" y="12595"/>
                  <a:pt x="3490999" y="8545"/>
                  <a:pt x="3498903" y="7557"/>
                </a:cubicBezTo>
                <a:lnTo>
                  <a:pt x="3559359" y="0"/>
                </a:lnTo>
                <a:lnTo>
                  <a:pt x="3748285" y="7557"/>
                </a:lnTo>
                <a:cubicBezTo>
                  <a:pt x="3768516" y="8713"/>
                  <a:pt x="3869008" y="20131"/>
                  <a:pt x="3891868" y="22671"/>
                </a:cubicBezTo>
                <a:cubicBezTo>
                  <a:pt x="3971955" y="42693"/>
                  <a:pt x="3852822" y="14198"/>
                  <a:pt x="3982552" y="37785"/>
                </a:cubicBezTo>
                <a:cubicBezTo>
                  <a:pt x="3990389" y="39210"/>
                  <a:pt x="3997266" y="44963"/>
                  <a:pt x="4005223" y="45342"/>
                </a:cubicBezTo>
                <a:cubicBezTo>
                  <a:pt x="4103385" y="50016"/>
                  <a:pt x="4201717" y="49967"/>
                  <a:pt x="4299947" y="52899"/>
                </a:cubicBezTo>
                <a:lnTo>
                  <a:pt x="4511544" y="60456"/>
                </a:lnTo>
                <a:cubicBezTo>
                  <a:pt x="4526658" y="62975"/>
                  <a:pt x="4541718" y="65846"/>
                  <a:pt x="4556886" y="68013"/>
                </a:cubicBezTo>
                <a:cubicBezTo>
                  <a:pt x="4576991" y="70885"/>
                  <a:pt x="4597484" y="71315"/>
                  <a:pt x="4617342" y="75570"/>
                </a:cubicBezTo>
                <a:cubicBezTo>
                  <a:pt x="4691592" y="91481"/>
                  <a:pt x="4642560" y="90684"/>
                  <a:pt x="4670242" y="90684"/>
                </a:cubicBezTo>
              </a:path>
            </a:pathLst>
          </a:custGeom>
          <a:noFill/>
          <a:ln w="50800" cmpd="sng">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1FFE399-8152-41A5-95C4-4BE1F6D4F4D5}"/>
              </a:ext>
            </a:extLst>
          </p:cNvPr>
          <p:cNvSpPr/>
          <p:nvPr/>
        </p:nvSpPr>
        <p:spPr>
          <a:xfrm rot="20566931">
            <a:off x="5258139" y="1674074"/>
            <a:ext cx="687538" cy="82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Shape 53">
            <a:extLst>
              <a:ext uri="{FF2B5EF4-FFF2-40B4-BE49-F238E27FC236}">
                <a16:creationId xmlns:a16="http://schemas.microsoft.com/office/drawing/2014/main" id="{E4B16E11-7657-4B3A-A052-2CD653D53CA0}"/>
              </a:ext>
            </a:extLst>
          </p:cNvPr>
          <p:cNvSpPr/>
          <p:nvPr/>
        </p:nvSpPr>
        <p:spPr>
          <a:xfrm>
            <a:off x="5316275" y="1611343"/>
            <a:ext cx="566777" cy="189032"/>
          </a:xfrm>
          <a:custGeom>
            <a:avLst/>
            <a:gdLst>
              <a:gd name="connsiteX0" fmla="*/ 0 w 566777"/>
              <a:gd name="connsiteY0" fmla="*/ 189032 h 189032"/>
              <a:gd name="connsiteX1" fmla="*/ 60456 w 566777"/>
              <a:gd name="connsiteY1" fmla="*/ 173918 h 189032"/>
              <a:gd name="connsiteX2" fmla="*/ 83127 w 566777"/>
              <a:gd name="connsiteY2" fmla="*/ 158804 h 189032"/>
              <a:gd name="connsiteX3" fmla="*/ 128469 w 566777"/>
              <a:gd name="connsiteY3" fmla="*/ 143690 h 189032"/>
              <a:gd name="connsiteX4" fmla="*/ 151141 w 566777"/>
              <a:gd name="connsiteY4" fmla="*/ 136133 h 189032"/>
              <a:gd name="connsiteX5" fmla="*/ 173812 w 566777"/>
              <a:gd name="connsiteY5" fmla="*/ 121019 h 189032"/>
              <a:gd name="connsiteX6" fmla="*/ 219154 w 566777"/>
              <a:gd name="connsiteY6" fmla="*/ 105905 h 189032"/>
              <a:gd name="connsiteX7" fmla="*/ 241825 w 566777"/>
              <a:gd name="connsiteY7" fmla="*/ 98348 h 189032"/>
              <a:gd name="connsiteX8" fmla="*/ 264496 w 566777"/>
              <a:gd name="connsiteY8" fmla="*/ 90791 h 189032"/>
              <a:gd name="connsiteX9" fmla="*/ 294724 w 566777"/>
              <a:gd name="connsiteY9" fmla="*/ 83234 h 189032"/>
              <a:gd name="connsiteX10" fmla="*/ 362737 w 566777"/>
              <a:gd name="connsiteY10" fmla="*/ 53006 h 189032"/>
              <a:gd name="connsiteX11" fmla="*/ 430750 w 566777"/>
              <a:gd name="connsiteY11" fmla="*/ 37892 h 189032"/>
              <a:gd name="connsiteX12" fmla="*/ 453422 w 566777"/>
              <a:gd name="connsiteY12" fmla="*/ 30335 h 189032"/>
              <a:gd name="connsiteX13" fmla="*/ 528992 w 566777"/>
              <a:gd name="connsiteY13" fmla="*/ 7663 h 189032"/>
              <a:gd name="connsiteX14" fmla="*/ 566777 w 566777"/>
              <a:gd name="connsiteY14" fmla="*/ 106 h 18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6777" h="189032">
                <a:moveTo>
                  <a:pt x="0" y="189032"/>
                </a:moveTo>
                <a:cubicBezTo>
                  <a:pt x="14372" y="186158"/>
                  <a:pt x="44964" y="181664"/>
                  <a:pt x="60456" y="173918"/>
                </a:cubicBezTo>
                <a:cubicBezTo>
                  <a:pt x="68580" y="169856"/>
                  <a:pt x="74827" y="162493"/>
                  <a:pt x="83127" y="158804"/>
                </a:cubicBezTo>
                <a:cubicBezTo>
                  <a:pt x="97685" y="152334"/>
                  <a:pt x="113355" y="148728"/>
                  <a:pt x="128469" y="143690"/>
                </a:cubicBezTo>
                <a:lnTo>
                  <a:pt x="151141" y="136133"/>
                </a:lnTo>
                <a:cubicBezTo>
                  <a:pt x="158698" y="131095"/>
                  <a:pt x="165512" y="124708"/>
                  <a:pt x="173812" y="121019"/>
                </a:cubicBezTo>
                <a:cubicBezTo>
                  <a:pt x="188370" y="114549"/>
                  <a:pt x="204040" y="110943"/>
                  <a:pt x="219154" y="105905"/>
                </a:cubicBezTo>
                <a:lnTo>
                  <a:pt x="241825" y="98348"/>
                </a:lnTo>
                <a:cubicBezTo>
                  <a:pt x="249382" y="95829"/>
                  <a:pt x="256768" y="92723"/>
                  <a:pt x="264496" y="90791"/>
                </a:cubicBezTo>
                <a:cubicBezTo>
                  <a:pt x="274572" y="88272"/>
                  <a:pt x="284776" y="86218"/>
                  <a:pt x="294724" y="83234"/>
                </a:cubicBezTo>
                <a:cubicBezTo>
                  <a:pt x="392206" y="53989"/>
                  <a:pt x="301998" y="83376"/>
                  <a:pt x="362737" y="53006"/>
                </a:cubicBezTo>
                <a:cubicBezTo>
                  <a:pt x="383151" y="42799"/>
                  <a:pt x="409853" y="42536"/>
                  <a:pt x="430750" y="37892"/>
                </a:cubicBezTo>
                <a:cubicBezTo>
                  <a:pt x="438526" y="36164"/>
                  <a:pt x="445762" y="32524"/>
                  <a:pt x="453422" y="30335"/>
                </a:cubicBezTo>
                <a:cubicBezTo>
                  <a:pt x="533360" y="7495"/>
                  <a:pt x="421254" y="43576"/>
                  <a:pt x="528992" y="7663"/>
                </a:cubicBezTo>
                <a:cubicBezTo>
                  <a:pt x="556442" y="-1487"/>
                  <a:pt x="543697" y="106"/>
                  <a:pt x="566777" y="106"/>
                </a:cubicBezTo>
              </a:path>
            </a:pathLst>
          </a:custGeom>
          <a:noFill/>
          <a:ln w="44450" cmpd="sng">
            <a:solidFill>
              <a:srgbClr val="6633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54B747B-5BF8-4112-8F6B-1FE65BA6651F}"/>
              </a:ext>
            </a:extLst>
          </p:cNvPr>
          <p:cNvSpPr/>
          <p:nvPr/>
        </p:nvSpPr>
        <p:spPr>
          <a:xfrm>
            <a:off x="146581" y="422844"/>
            <a:ext cx="685800" cy="6654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C</a:t>
            </a:r>
          </a:p>
        </p:txBody>
      </p:sp>
    </p:spTree>
    <p:extLst>
      <p:ext uri="{BB962C8B-B14F-4D97-AF65-F5344CB8AC3E}">
        <p14:creationId xmlns:p14="http://schemas.microsoft.com/office/powerpoint/2010/main" val="1881146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a:t>Riparian standards by landowner</a:t>
            </a:r>
          </a:p>
        </p:txBody>
      </p:sp>
      <p:sp>
        <p:nvSpPr>
          <p:cNvPr id="2" name="Text Placeholder 1"/>
          <p:cNvSpPr>
            <a:spLocks noGrp="1"/>
          </p:cNvSpPr>
          <p:nvPr>
            <p:ph type="body" idx="1"/>
          </p:nvPr>
        </p:nvSpPr>
        <p:spPr/>
        <p:txBody>
          <a:bodyPr>
            <a:normAutofit/>
          </a:bodyPr>
          <a:lstStyle/>
          <a:p>
            <a:r>
              <a:rPr lang="en-US" sz="3600" b="1" dirty="0">
                <a:solidFill>
                  <a:srgbClr val="E1FFE1"/>
                </a:solidFill>
                <a:effectLst>
                  <a:outerShdw blurRad="38100" dist="38100" dir="2700000" algn="tl">
                    <a:srgbClr val="000000">
                      <a:alpha val="43137"/>
                    </a:srgbClr>
                  </a:outerShdw>
                </a:effectLst>
              </a:rPr>
              <a:t>PUBLIC LAND</a:t>
            </a:r>
          </a:p>
        </p:txBody>
      </p:sp>
    </p:spTree>
    <p:extLst>
      <p:ext uri="{BB962C8B-B14F-4D97-AF65-F5344CB8AC3E}">
        <p14:creationId xmlns:p14="http://schemas.microsoft.com/office/powerpoint/2010/main" val="2648436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0410" y="381000"/>
            <a:ext cx="8229600" cy="1143000"/>
          </a:xfrm>
        </p:spPr>
        <p:txBody>
          <a:bodyPr>
            <a:noAutofit/>
          </a:bodyPr>
          <a:lstStyle/>
          <a:p>
            <a:r>
              <a:rPr lang="en-US" sz="3700" dirty="0">
                <a:solidFill>
                  <a:srgbClr val="19859B"/>
                </a:solidFill>
              </a:rPr>
              <a:t>State land </a:t>
            </a:r>
          </a:p>
        </p:txBody>
      </p:sp>
      <p:sp>
        <p:nvSpPr>
          <p:cNvPr id="4" name="Content Placeholder 3"/>
          <p:cNvSpPr>
            <a:spLocks noGrp="1"/>
          </p:cNvSpPr>
          <p:nvPr>
            <p:ph idx="1"/>
          </p:nvPr>
        </p:nvSpPr>
        <p:spPr>
          <a:xfrm>
            <a:off x="440410" y="1752600"/>
            <a:ext cx="8458200" cy="5453023"/>
          </a:xfrm>
        </p:spPr>
        <p:txBody>
          <a:bodyPr>
            <a:noAutofit/>
          </a:bodyPr>
          <a:lstStyle/>
          <a:p>
            <a:pPr>
              <a:spcBef>
                <a:spcPts val="0"/>
              </a:spcBef>
              <a:spcAft>
                <a:spcPts val="1200"/>
              </a:spcAft>
            </a:pPr>
            <a:r>
              <a:rPr lang="en-US" sz="2800" dirty="0"/>
              <a:t>Riparian area:  100’ from an anadromous or HVR fish waterbody</a:t>
            </a:r>
            <a:endParaRPr lang="en-US" sz="2400" dirty="0">
              <a:solidFill>
                <a:schemeClr val="bg2">
                  <a:lumMod val="50000"/>
                </a:schemeClr>
              </a:solidFill>
            </a:endParaRPr>
          </a:p>
          <a:p>
            <a:pPr>
              <a:spcBef>
                <a:spcPts val="0"/>
              </a:spcBef>
              <a:spcAft>
                <a:spcPts val="1200"/>
              </a:spcAft>
            </a:pPr>
            <a:r>
              <a:rPr lang="en-US" sz="2800" dirty="0"/>
              <a:t>No-cut buffer:  within the riparian area</a:t>
            </a:r>
          </a:p>
          <a:p>
            <a:pPr>
              <a:spcBef>
                <a:spcPts val="0"/>
              </a:spcBef>
              <a:spcAft>
                <a:spcPts val="1200"/>
              </a:spcAft>
            </a:pPr>
            <a:r>
              <a:rPr lang="en-US" sz="2800" dirty="0"/>
              <a:t>Special management zone:  </a:t>
            </a:r>
          </a:p>
          <a:p>
            <a:pPr lvl="1">
              <a:spcBef>
                <a:spcPts val="0"/>
              </a:spcBef>
              <a:spcAft>
                <a:spcPts val="1200"/>
              </a:spcAft>
            </a:pPr>
            <a:r>
              <a:rPr lang="en-US" sz="2400" dirty="0"/>
              <a:t>between 100’ and 300’ from the water body</a:t>
            </a:r>
          </a:p>
          <a:p>
            <a:pPr lvl="1">
              <a:spcBef>
                <a:spcPts val="0"/>
              </a:spcBef>
              <a:spcAft>
                <a:spcPts val="1200"/>
              </a:spcAft>
            </a:pPr>
            <a:r>
              <a:rPr lang="en-US" sz="2400" dirty="0"/>
              <a:t>harvest of timber must be consistent with the maintenance of important fish and wildlife habitat  as determined by DNR with due deference to the ADF&amp;G</a:t>
            </a:r>
            <a:r>
              <a:rPr lang="en-US" sz="2400" dirty="0">
                <a:solidFill>
                  <a:schemeClr val="bg2">
                    <a:lumMod val="50000"/>
                  </a:schemeClr>
                </a:solidFill>
              </a:rPr>
              <a:t>	</a:t>
            </a:r>
            <a:endParaRPr lang="en-US" sz="2800" dirty="0">
              <a:solidFill>
                <a:schemeClr val="bg2">
                  <a:lumMod val="50000"/>
                </a:schemeClr>
              </a:solidFill>
            </a:endParaRPr>
          </a:p>
          <a:p>
            <a:pPr marL="393192" lvl="1" indent="0" algn="r">
              <a:spcBef>
                <a:spcPts val="0"/>
              </a:spcBef>
              <a:buNone/>
            </a:pPr>
            <a:r>
              <a:rPr lang="en-US" sz="2800" dirty="0">
                <a:solidFill>
                  <a:schemeClr val="bg2">
                    <a:lumMod val="50000"/>
                  </a:schemeClr>
                </a:solidFill>
              </a:rPr>
              <a:t>				</a:t>
            </a:r>
            <a:r>
              <a:rPr lang="en-US" sz="2200" dirty="0">
                <a:solidFill>
                  <a:schemeClr val="bg2">
                    <a:lumMod val="50000"/>
                  </a:schemeClr>
                </a:solidFill>
              </a:rPr>
              <a:t>AS 41.17.118 (a)(1), .950(23)</a:t>
            </a:r>
          </a:p>
        </p:txBody>
      </p:sp>
    </p:spTree>
    <p:extLst>
      <p:ext uri="{BB962C8B-B14F-4D97-AF65-F5344CB8AC3E}">
        <p14:creationId xmlns:p14="http://schemas.microsoft.com/office/powerpoint/2010/main" val="67224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81138"/>
            <a:ext cx="8229600" cy="5148262"/>
          </a:xfrm>
        </p:spPr>
        <p:txBody>
          <a:bodyPr>
            <a:normAutofit/>
          </a:bodyPr>
          <a:lstStyle/>
          <a:p>
            <a:endParaRPr lang="en-US" sz="2000" dirty="0">
              <a:solidFill>
                <a:schemeClr val="bg2">
                  <a:lumMod val="50000"/>
                </a:schemeClr>
              </a:solidFill>
            </a:endParaRPr>
          </a:p>
          <a:p>
            <a:endParaRPr lang="en-US" sz="2000" dirty="0">
              <a:solidFill>
                <a:schemeClr val="bg2">
                  <a:lumMod val="50000"/>
                </a:schemeClr>
              </a:solidFill>
            </a:endParaRPr>
          </a:p>
          <a:p>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76200"/>
            <a:ext cx="8610600" cy="6553200"/>
          </a:xfrm>
          <a:prstGeom prst="rect">
            <a:avLst/>
          </a:prstGeom>
        </p:spPr>
      </p:pic>
      <p:sp>
        <p:nvSpPr>
          <p:cNvPr id="3" name="Arrow: Up 2">
            <a:extLst>
              <a:ext uri="{FF2B5EF4-FFF2-40B4-BE49-F238E27FC236}">
                <a16:creationId xmlns:a16="http://schemas.microsoft.com/office/drawing/2014/main" id="{F8B603F7-3256-4023-B155-4E0C5351AE92}"/>
              </a:ext>
            </a:extLst>
          </p:cNvPr>
          <p:cNvSpPr/>
          <p:nvPr/>
        </p:nvSpPr>
        <p:spPr>
          <a:xfrm rot="2214775">
            <a:off x="5791200" y="4572000"/>
            <a:ext cx="152400" cy="6858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0554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371600"/>
          </a:xfrm>
        </p:spPr>
        <p:txBody>
          <a:bodyPr>
            <a:normAutofit/>
          </a:bodyPr>
          <a:lstStyle/>
          <a:p>
            <a:r>
              <a:rPr lang="en-US" dirty="0">
                <a:solidFill>
                  <a:srgbClr val="19859B"/>
                </a:solidFill>
              </a:rPr>
              <a:t>State land, cont.</a:t>
            </a:r>
          </a:p>
        </p:txBody>
      </p:sp>
      <p:sp>
        <p:nvSpPr>
          <p:cNvPr id="4" name="Content Placeholder 3"/>
          <p:cNvSpPr>
            <a:spLocks noGrp="1"/>
          </p:cNvSpPr>
          <p:nvPr>
            <p:ph idx="1"/>
          </p:nvPr>
        </p:nvSpPr>
        <p:spPr>
          <a:xfrm>
            <a:off x="342900" y="1066800"/>
            <a:ext cx="8458200" cy="5453023"/>
          </a:xfrm>
        </p:spPr>
        <p:txBody>
          <a:bodyPr>
            <a:noAutofit/>
          </a:bodyPr>
          <a:lstStyle/>
          <a:p>
            <a:pPr marL="109728" indent="0">
              <a:spcBef>
                <a:spcPts val="0"/>
              </a:spcBef>
              <a:buNone/>
            </a:pPr>
            <a:endParaRPr lang="en-US" sz="2800" dirty="0">
              <a:solidFill>
                <a:schemeClr val="bg2">
                  <a:lumMod val="50000"/>
                </a:schemeClr>
              </a:solidFill>
            </a:endParaRPr>
          </a:p>
          <a:p>
            <a:pPr marL="109728" indent="0">
              <a:spcBef>
                <a:spcPts val="0"/>
              </a:spcBef>
              <a:spcAft>
                <a:spcPts val="600"/>
              </a:spcAft>
              <a:buNone/>
            </a:pPr>
            <a:r>
              <a:rPr lang="en-US" sz="2800" dirty="0"/>
              <a:t>Slope stability standards: </a:t>
            </a:r>
          </a:p>
          <a:p>
            <a:pPr>
              <a:spcBef>
                <a:spcPts val="0"/>
              </a:spcBef>
              <a:spcAft>
                <a:spcPts val="600"/>
              </a:spcAft>
            </a:pPr>
            <a:r>
              <a:rPr lang="en-US" sz="2800" dirty="0"/>
              <a:t>within 100’ of </a:t>
            </a:r>
          </a:p>
          <a:p>
            <a:pPr lvl="1">
              <a:spcBef>
                <a:spcPts val="0"/>
              </a:spcBef>
              <a:spcAft>
                <a:spcPts val="600"/>
              </a:spcAft>
            </a:pPr>
            <a:r>
              <a:rPr lang="en-US" sz="2600" dirty="0"/>
              <a:t>an anadromous or HVR fish water body, or </a:t>
            </a:r>
          </a:p>
          <a:p>
            <a:pPr lvl="1">
              <a:spcBef>
                <a:spcPts val="0"/>
              </a:spcBef>
              <a:spcAft>
                <a:spcPts val="600"/>
              </a:spcAft>
            </a:pPr>
            <a:r>
              <a:rPr lang="en-US" sz="2600" dirty="0"/>
              <a:t>a water body with a gradient </a:t>
            </a:r>
            <a:r>
              <a:rPr lang="en-US" sz="2600" b="1" u="sng" dirty="0"/>
              <a:t>&lt;</a:t>
            </a:r>
            <a:r>
              <a:rPr lang="en-US" sz="2600" dirty="0"/>
              <a:t>12% that is tributary to an anadromous or HVR fish water body, </a:t>
            </a:r>
          </a:p>
          <a:p>
            <a:pPr>
              <a:spcBef>
                <a:spcPts val="0"/>
              </a:spcBef>
              <a:spcAft>
                <a:spcPts val="600"/>
              </a:spcAft>
            </a:pPr>
            <a:r>
              <a:rPr lang="en-US" sz="2800" dirty="0"/>
              <a:t>within 50’ of all other tributaries to anadromous and HVR fish water bodies. </a:t>
            </a:r>
            <a:endParaRPr lang="en-US" sz="2800" dirty="0">
              <a:solidFill>
                <a:schemeClr val="bg2">
                  <a:lumMod val="50000"/>
                </a:schemeClr>
              </a:solidFill>
            </a:endParaRPr>
          </a:p>
          <a:p>
            <a:pPr marL="393192" lvl="1" indent="0">
              <a:spcBef>
                <a:spcPts val="0"/>
              </a:spcBef>
              <a:buNone/>
            </a:pPr>
            <a:endParaRPr lang="en-US" sz="2800" dirty="0">
              <a:solidFill>
                <a:schemeClr val="bg2">
                  <a:lumMod val="50000"/>
                </a:schemeClr>
              </a:solidFill>
            </a:endParaRPr>
          </a:p>
          <a:p>
            <a:pPr marL="393192" lvl="1" indent="0">
              <a:spcBef>
                <a:spcPts val="0"/>
              </a:spcBef>
              <a:buNone/>
            </a:pPr>
            <a:r>
              <a:rPr lang="en-US" sz="2800" dirty="0">
                <a:solidFill>
                  <a:schemeClr val="bg2">
                    <a:lumMod val="50000"/>
                  </a:schemeClr>
                </a:solidFill>
              </a:rPr>
              <a:t>						</a:t>
            </a:r>
          </a:p>
          <a:p>
            <a:pPr marL="393192" lvl="1" indent="0" algn="r">
              <a:spcBef>
                <a:spcPts val="0"/>
              </a:spcBef>
              <a:buNone/>
            </a:pPr>
            <a:r>
              <a:rPr lang="en-US" sz="2200" dirty="0">
                <a:solidFill>
                  <a:schemeClr val="bg2">
                    <a:lumMod val="50000"/>
                  </a:schemeClr>
                </a:solidFill>
              </a:rPr>
              <a:t>11 AAC 95.280(b)</a:t>
            </a:r>
          </a:p>
        </p:txBody>
      </p:sp>
    </p:spTree>
    <p:extLst>
      <p:ext uri="{BB962C8B-B14F-4D97-AF65-F5344CB8AC3E}">
        <p14:creationId xmlns:p14="http://schemas.microsoft.com/office/powerpoint/2010/main" val="2101672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lumMod val="75000"/>
                  </a:schemeClr>
                </a:solidFill>
              </a:rPr>
              <a:t>Planning on state land</a:t>
            </a:r>
          </a:p>
        </p:txBody>
      </p:sp>
      <p:sp>
        <p:nvSpPr>
          <p:cNvPr id="3" name="Content Placeholder 2"/>
          <p:cNvSpPr>
            <a:spLocks noGrp="1"/>
          </p:cNvSpPr>
          <p:nvPr>
            <p:ph idx="1"/>
          </p:nvPr>
        </p:nvSpPr>
        <p:spPr>
          <a:xfrm>
            <a:off x="381000" y="1295400"/>
            <a:ext cx="8229600" cy="4191000"/>
          </a:xfrm>
        </p:spPr>
        <p:txBody>
          <a:bodyPr>
            <a:normAutofit/>
          </a:bodyPr>
          <a:lstStyle/>
          <a:p>
            <a:pPr>
              <a:spcBef>
                <a:spcPts val="0"/>
              </a:spcBef>
              <a:spcAft>
                <a:spcPts val="1200"/>
              </a:spcAft>
            </a:pPr>
            <a:r>
              <a:rPr lang="en-US" dirty="0"/>
              <a:t>DNR area and management plans may impose additional riparian protection standards for timber harvest operations </a:t>
            </a:r>
          </a:p>
          <a:p>
            <a:pPr>
              <a:spcBef>
                <a:spcPts val="0"/>
              </a:spcBef>
              <a:spcAft>
                <a:spcPts val="1200"/>
              </a:spcAft>
            </a:pPr>
            <a:r>
              <a:rPr lang="en-US" dirty="0"/>
              <a:t>On legislatively designated State Forests, DNR may not adopt riparian standards that exceed the FRPA standards unless the commissioner makes a finding of “compelling state interest.”  </a:t>
            </a:r>
            <a:r>
              <a:rPr lang="en-US" sz="2200" dirty="0">
                <a:solidFill>
                  <a:schemeClr val="bg2">
                    <a:lumMod val="50000"/>
                  </a:schemeClr>
                </a:solidFill>
              </a:rPr>
              <a:t>AS 41.17.118(b)</a:t>
            </a:r>
          </a:p>
          <a:p>
            <a:endParaRPr lang="en-US" dirty="0"/>
          </a:p>
        </p:txBody>
      </p:sp>
      <p:sp>
        <p:nvSpPr>
          <p:cNvPr id="5" name="TextBox 4">
            <a:extLst>
              <a:ext uri="{FF2B5EF4-FFF2-40B4-BE49-F238E27FC236}">
                <a16:creationId xmlns:a16="http://schemas.microsoft.com/office/drawing/2014/main" id="{0E3D4181-8C62-4317-BD23-3686729655AA}"/>
              </a:ext>
            </a:extLst>
          </p:cNvPr>
          <p:cNvSpPr txBox="1"/>
          <p:nvPr/>
        </p:nvSpPr>
        <p:spPr>
          <a:xfrm>
            <a:off x="3200400" y="5181600"/>
            <a:ext cx="5715000" cy="1477328"/>
          </a:xfrm>
          <a:prstGeom prst="rect">
            <a:avLst/>
          </a:prstGeom>
          <a:solidFill>
            <a:schemeClr val="accent1">
              <a:lumMod val="20000"/>
              <a:lumOff val="80000"/>
            </a:schemeClr>
          </a:solidFill>
          <a:ln>
            <a:solidFill>
              <a:schemeClr val="accent1">
                <a:lumMod val="75000"/>
              </a:schemeClr>
            </a:solidFill>
          </a:ln>
        </p:spPr>
        <p:txBody>
          <a:bodyPr wrap="square" rtlCol="0">
            <a:spAutoFit/>
          </a:bodyPr>
          <a:lstStyle/>
          <a:p>
            <a:r>
              <a:rPr lang="en-US" dirty="0"/>
              <a:t>Central/Southern Southeast AP	 Haines SFMP</a:t>
            </a:r>
          </a:p>
          <a:p>
            <a:r>
              <a:rPr lang="en-US" dirty="0"/>
              <a:t>Juneau State Land Plan 		 Kenai AP</a:t>
            </a:r>
          </a:p>
          <a:p>
            <a:r>
              <a:rPr lang="en-US" dirty="0"/>
              <a:t>Northern Southeast AP		 Kodiak AP</a:t>
            </a:r>
          </a:p>
          <a:p>
            <a:r>
              <a:rPr lang="en-US" dirty="0"/>
              <a:t>Prince William Sound AP		 Southeast SFMP</a:t>
            </a:r>
          </a:p>
          <a:p>
            <a:r>
              <a:rPr lang="en-US" dirty="0"/>
              <a:t>				 </a:t>
            </a:r>
            <a:r>
              <a:rPr lang="en-US" dirty="0" err="1"/>
              <a:t>Yakataga</a:t>
            </a:r>
            <a:r>
              <a:rPr lang="en-US" dirty="0"/>
              <a:t> AP	</a:t>
            </a:r>
          </a:p>
        </p:txBody>
      </p:sp>
    </p:spTree>
    <p:extLst>
      <p:ext uri="{BB962C8B-B14F-4D97-AF65-F5344CB8AC3E}">
        <p14:creationId xmlns:p14="http://schemas.microsoft.com/office/powerpoint/2010/main" val="998089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1477962"/>
          </a:xfrm>
        </p:spPr>
        <p:txBody>
          <a:bodyPr>
            <a:normAutofit/>
          </a:bodyPr>
          <a:lstStyle/>
          <a:p>
            <a:r>
              <a:rPr lang="en-US" dirty="0">
                <a:solidFill>
                  <a:srgbClr val="19859B"/>
                </a:solidFill>
              </a:rPr>
              <a:t>Other public land</a:t>
            </a:r>
          </a:p>
        </p:txBody>
      </p:sp>
      <p:sp>
        <p:nvSpPr>
          <p:cNvPr id="4" name="Content Placeholder 3"/>
          <p:cNvSpPr>
            <a:spLocks noGrp="1"/>
          </p:cNvSpPr>
          <p:nvPr>
            <p:ph idx="1"/>
          </p:nvPr>
        </p:nvSpPr>
        <p:spPr>
          <a:xfrm>
            <a:off x="381000" y="2057400"/>
            <a:ext cx="8382000" cy="5224272"/>
          </a:xfrm>
        </p:spPr>
        <p:txBody>
          <a:bodyPr>
            <a:noAutofit/>
          </a:bodyPr>
          <a:lstStyle/>
          <a:p>
            <a:pPr>
              <a:spcBef>
                <a:spcPts val="0"/>
              </a:spcBef>
              <a:spcAft>
                <a:spcPts val="1200"/>
              </a:spcAft>
            </a:pPr>
            <a:r>
              <a:rPr lang="en-US" sz="2800" dirty="0"/>
              <a:t>Riparian area:  100’ from an anadromous or HVR fish water body </a:t>
            </a:r>
            <a:endParaRPr lang="en-US" sz="2800" dirty="0">
              <a:solidFill>
                <a:schemeClr val="bg2">
                  <a:lumMod val="50000"/>
                </a:schemeClr>
              </a:solidFill>
            </a:endParaRPr>
          </a:p>
          <a:p>
            <a:pPr>
              <a:spcBef>
                <a:spcPts val="0"/>
              </a:spcBef>
              <a:spcAft>
                <a:spcPts val="1200"/>
              </a:spcAft>
            </a:pPr>
            <a:r>
              <a:rPr lang="en-US" sz="2800" dirty="0"/>
              <a:t>No-cut buffer:  Within the riparian area</a:t>
            </a:r>
          </a:p>
          <a:p>
            <a:pPr marL="109728" indent="0">
              <a:spcBef>
                <a:spcPts val="0"/>
              </a:spcBef>
              <a:spcAft>
                <a:spcPts val="1200"/>
              </a:spcAft>
              <a:buNone/>
            </a:pPr>
            <a:r>
              <a:rPr lang="en-US" sz="2800" dirty="0">
                <a:solidFill>
                  <a:schemeClr val="bg2">
                    <a:lumMod val="50000"/>
                  </a:schemeClr>
                </a:solidFill>
              </a:rPr>
              <a:t>	</a:t>
            </a:r>
          </a:p>
          <a:p>
            <a:endParaRPr lang="en-US" sz="2200" dirty="0">
              <a:solidFill>
                <a:schemeClr val="bg2">
                  <a:lumMod val="50000"/>
                </a:schemeClr>
              </a:solidFill>
            </a:endParaRPr>
          </a:p>
          <a:p>
            <a:endParaRPr lang="en-US" sz="2200" dirty="0">
              <a:solidFill>
                <a:schemeClr val="bg2">
                  <a:lumMod val="50000"/>
                </a:schemeClr>
              </a:solidFill>
            </a:endParaRPr>
          </a:p>
          <a:p>
            <a:endParaRPr lang="en-US" sz="2200" dirty="0">
              <a:solidFill>
                <a:schemeClr val="bg2">
                  <a:lumMod val="50000"/>
                </a:schemeClr>
              </a:solidFill>
            </a:endParaRPr>
          </a:p>
          <a:p>
            <a:endParaRPr lang="en-US" sz="2200" dirty="0">
              <a:solidFill>
                <a:schemeClr val="bg2">
                  <a:lumMod val="50000"/>
                </a:schemeClr>
              </a:solidFill>
            </a:endParaRPr>
          </a:p>
          <a:p>
            <a:pPr marL="393192" lvl="1" indent="0">
              <a:buNone/>
            </a:pPr>
            <a:endParaRPr lang="en-US" sz="1800" dirty="0">
              <a:solidFill>
                <a:schemeClr val="bg2">
                  <a:lumMod val="50000"/>
                </a:schemeClr>
              </a:solidFill>
            </a:endParaRPr>
          </a:p>
          <a:p>
            <a:pPr marL="393192" lvl="1" indent="0">
              <a:buNone/>
            </a:pPr>
            <a:r>
              <a:rPr lang="en-US" sz="1800" dirty="0">
                <a:solidFill>
                  <a:schemeClr val="bg2">
                    <a:lumMod val="50000"/>
                  </a:schemeClr>
                </a:solidFill>
              </a:rPr>
              <a:t>			          </a:t>
            </a:r>
            <a:r>
              <a:rPr lang="en-US" sz="2200" dirty="0">
                <a:solidFill>
                  <a:schemeClr val="bg2">
                    <a:lumMod val="50000"/>
                  </a:schemeClr>
                </a:solidFill>
              </a:rPr>
              <a:t>AS 41.17.119 (1), 11 AAC 95.280</a:t>
            </a:r>
          </a:p>
        </p:txBody>
      </p:sp>
    </p:spTree>
    <p:extLst>
      <p:ext uri="{BB962C8B-B14F-4D97-AF65-F5344CB8AC3E}">
        <p14:creationId xmlns:p14="http://schemas.microsoft.com/office/powerpoint/2010/main" val="3709033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371600"/>
          </a:xfrm>
        </p:spPr>
        <p:txBody>
          <a:bodyPr>
            <a:normAutofit/>
          </a:bodyPr>
          <a:lstStyle/>
          <a:p>
            <a:r>
              <a:rPr lang="en-US" dirty="0">
                <a:solidFill>
                  <a:srgbClr val="19859B"/>
                </a:solidFill>
              </a:rPr>
              <a:t>Other public land, cont.</a:t>
            </a:r>
          </a:p>
        </p:txBody>
      </p:sp>
      <p:sp>
        <p:nvSpPr>
          <p:cNvPr id="4" name="Content Placeholder 3"/>
          <p:cNvSpPr>
            <a:spLocks noGrp="1"/>
          </p:cNvSpPr>
          <p:nvPr>
            <p:ph idx="1"/>
          </p:nvPr>
        </p:nvSpPr>
        <p:spPr>
          <a:xfrm>
            <a:off x="342900" y="1066800"/>
            <a:ext cx="8458200" cy="5453023"/>
          </a:xfrm>
        </p:spPr>
        <p:txBody>
          <a:bodyPr>
            <a:noAutofit/>
          </a:bodyPr>
          <a:lstStyle/>
          <a:p>
            <a:pPr marL="109728" indent="0">
              <a:spcBef>
                <a:spcPts val="0"/>
              </a:spcBef>
              <a:buNone/>
            </a:pPr>
            <a:endParaRPr lang="en-US" sz="2800" dirty="0">
              <a:solidFill>
                <a:schemeClr val="bg2">
                  <a:lumMod val="50000"/>
                </a:schemeClr>
              </a:solidFill>
            </a:endParaRPr>
          </a:p>
          <a:p>
            <a:pPr marL="109728" indent="0">
              <a:spcBef>
                <a:spcPts val="0"/>
              </a:spcBef>
              <a:buNone/>
            </a:pPr>
            <a:r>
              <a:rPr lang="en-US" sz="2800" dirty="0"/>
              <a:t>Slope stability standards: </a:t>
            </a:r>
          </a:p>
          <a:p>
            <a:pPr>
              <a:spcBef>
                <a:spcPts val="0"/>
              </a:spcBef>
            </a:pPr>
            <a:r>
              <a:rPr lang="en-US" sz="2800" dirty="0"/>
              <a:t>within 100’ of </a:t>
            </a:r>
          </a:p>
          <a:p>
            <a:pPr lvl="1">
              <a:spcBef>
                <a:spcPts val="0"/>
              </a:spcBef>
            </a:pPr>
            <a:r>
              <a:rPr lang="en-US" sz="2400" dirty="0"/>
              <a:t>an anadromous or HVR fish water body, or </a:t>
            </a:r>
          </a:p>
          <a:p>
            <a:pPr lvl="1">
              <a:spcBef>
                <a:spcPts val="0"/>
              </a:spcBef>
            </a:pPr>
            <a:r>
              <a:rPr lang="en-US" sz="2400" dirty="0"/>
              <a:t>a water body with a gradient </a:t>
            </a:r>
            <a:r>
              <a:rPr lang="en-US" sz="2400" b="1" u="sng" dirty="0"/>
              <a:t>&lt;</a:t>
            </a:r>
            <a:r>
              <a:rPr lang="en-US" sz="2400" dirty="0"/>
              <a:t>12% that is tributary to an anadromous or high value resident fish water body, </a:t>
            </a:r>
          </a:p>
          <a:p>
            <a:pPr>
              <a:spcBef>
                <a:spcPts val="0"/>
              </a:spcBef>
            </a:pPr>
            <a:r>
              <a:rPr lang="en-US" sz="2800" dirty="0"/>
              <a:t>within 50’ of all other tributaries to anadromous and high value resident fish water bodies. </a:t>
            </a:r>
            <a:endParaRPr lang="en-US" sz="2800" dirty="0">
              <a:solidFill>
                <a:schemeClr val="bg2">
                  <a:lumMod val="50000"/>
                </a:schemeClr>
              </a:solidFill>
            </a:endParaRPr>
          </a:p>
          <a:p>
            <a:pPr marL="393192" lvl="1" indent="0">
              <a:spcBef>
                <a:spcPts val="0"/>
              </a:spcBef>
              <a:buNone/>
            </a:pPr>
            <a:endParaRPr lang="en-US" sz="2800" dirty="0">
              <a:solidFill>
                <a:schemeClr val="bg2">
                  <a:lumMod val="50000"/>
                </a:schemeClr>
              </a:solidFill>
            </a:endParaRPr>
          </a:p>
          <a:p>
            <a:pPr marL="393192" lvl="1" indent="0">
              <a:spcBef>
                <a:spcPts val="0"/>
              </a:spcBef>
              <a:buNone/>
            </a:pPr>
            <a:r>
              <a:rPr lang="en-US" sz="2800" dirty="0">
                <a:solidFill>
                  <a:schemeClr val="bg2">
                    <a:lumMod val="50000"/>
                  </a:schemeClr>
                </a:solidFill>
              </a:rPr>
              <a:t>						</a:t>
            </a:r>
            <a:r>
              <a:rPr lang="en-US" sz="2200" dirty="0">
                <a:solidFill>
                  <a:schemeClr val="bg2">
                    <a:lumMod val="50000"/>
                  </a:schemeClr>
                </a:solidFill>
              </a:rPr>
              <a:t>11 AAC 95.280(b)</a:t>
            </a:r>
          </a:p>
        </p:txBody>
      </p:sp>
    </p:spTree>
    <p:extLst>
      <p:ext uri="{BB962C8B-B14F-4D97-AF65-F5344CB8AC3E}">
        <p14:creationId xmlns:p14="http://schemas.microsoft.com/office/powerpoint/2010/main" val="14176868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16529638"/>
              </p:ext>
            </p:extLst>
          </p:nvPr>
        </p:nvGraphicFramePr>
        <p:xfrm>
          <a:off x="228600" y="1066800"/>
          <a:ext cx="8724899" cy="4632960"/>
        </p:xfrm>
        <a:graphic>
          <a:graphicData uri="http://schemas.openxmlformats.org/drawingml/2006/table">
            <a:tbl>
              <a:tblPr firstRow="1" bandRow="1">
                <a:tableStyleId>{5C22544A-7EE6-4342-B048-85BDC9FD1C3A}</a:tableStyleId>
              </a:tblPr>
              <a:tblGrid>
                <a:gridCol w="1329792">
                  <a:extLst>
                    <a:ext uri="{9D8B030D-6E8A-4147-A177-3AD203B41FA5}">
                      <a16:colId xmlns:a16="http://schemas.microsoft.com/office/drawing/2014/main" val="20000"/>
                    </a:ext>
                  </a:extLst>
                </a:gridCol>
                <a:gridCol w="729956">
                  <a:extLst>
                    <a:ext uri="{9D8B030D-6E8A-4147-A177-3AD203B41FA5}">
                      <a16:colId xmlns:a16="http://schemas.microsoft.com/office/drawing/2014/main" val="20001"/>
                    </a:ext>
                  </a:extLst>
                </a:gridCol>
                <a:gridCol w="723277">
                  <a:extLst>
                    <a:ext uri="{9D8B030D-6E8A-4147-A177-3AD203B41FA5}">
                      <a16:colId xmlns:a16="http://schemas.microsoft.com/office/drawing/2014/main" val="20002"/>
                    </a:ext>
                  </a:extLst>
                </a:gridCol>
                <a:gridCol w="398433">
                  <a:extLst>
                    <a:ext uri="{9D8B030D-6E8A-4147-A177-3AD203B41FA5}">
                      <a16:colId xmlns:a16="http://schemas.microsoft.com/office/drawing/2014/main" val="20003"/>
                    </a:ext>
                  </a:extLst>
                </a:gridCol>
                <a:gridCol w="876552">
                  <a:extLst>
                    <a:ext uri="{9D8B030D-6E8A-4147-A177-3AD203B41FA5}">
                      <a16:colId xmlns:a16="http://schemas.microsoft.com/office/drawing/2014/main" val="20004"/>
                    </a:ext>
                  </a:extLst>
                </a:gridCol>
                <a:gridCol w="1195297">
                  <a:extLst>
                    <a:ext uri="{9D8B030D-6E8A-4147-A177-3AD203B41FA5}">
                      <a16:colId xmlns:a16="http://schemas.microsoft.com/office/drawing/2014/main" val="20005"/>
                    </a:ext>
                  </a:extLst>
                </a:gridCol>
                <a:gridCol w="1195297">
                  <a:extLst>
                    <a:ext uri="{9D8B030D-6E8A-4147-A177-3AD203B41FA5}">
                      <a16:colId xmlns:a16="http://schemas.microsoft.com/office/drawing/2014/main" val="20006"/>
                    </a:ext>
                  </a:extLst>
                </a:gridCol>
                <a:gridCol w="1115610">
                  <a:extLst>
                    <a:ext uri="{9D8B030D-6E8A-4147-A177-3AD203B41FA5}">
                      <a16:colId xmlns:a16="http://schemas.microsoft.com/office/drawing/2014/main" val="20007"/>
                    </a:ext>
                  </a:extLst>
                </a:gridCol>
                <a:gridCol w="1160685">
                  <a:extLst>
                    <a:ext uri="{9D8B030D-6E8A-4147-A177-3AD203B41FA5}">
                      <a16:colId xmlns:a16="http://schemas.microsoft.com/office/drawing/2014/main" val="20008"/>
                    </a:ext>
                  </a:extLst>
                </a:gridCol>
              </a:tblGrid>
              <a:tr h="60960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Stream Type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66’</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100’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150’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300’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609600">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Anadromous &amp; HVR</a:t>
                      </a:r>
                    </a:p>
                  </a:txBody>
                  <a:tcPr marL="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57644">
                <a:tc vMerge="1">
                  <a:txBody>
                    <a:bodyPr/>
                    <a:lstStyle/>
                    <a:p>
                      <a:endParaRPr lang="en-US"/>
                    </a:p>
                  </a:txBody>
                  <a:tcPr/>
                </a:tc>
                <a:tc gridSpan="4">
                  <a:txBody>
                    <a:bodyPr/>
                    <a:lstStyle/>
                    <a:p>
                      <a:pPr algn="l"/>
                      <a:r>
                        <a:rPr lang="en-US" dirty="0">
                          <a:solidFill>
                            <a:schemeClr val="bg1"/>
                          </a:solidFill>
                        </a:rPr>
                        <a:t>Retention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200’ SMZ for</a:t>
                      </a:r>
                      <a:r>
                        <a:rPr lang="en-US" baseline="0" dirty="0"/>
                        <a:t> fish and wildlife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itchFamily="34" charset="0"/>
                      </a:endParaRPr>
                    </a:p>
                  </a:txBody>
                  <a:tcPr marL="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57796">
                <a:tc>
                  <a:txBody>
                    <a:bodyPr/>
                    <a:lstStyle/>
                    <a:p>
                      <a:pPr algn="ctr"/>
                      <a:r>
                        <a:rPr lang="en-US" sz="1600" dirty="0">
                          <a:latin typeface="Arial" panose="020B0604020202020204" pitchFamily="34" charset="0"/>
                          <a:cs typeface="Arial" panose="020B0604020202020204" pitchFamily="34" charset="0"/>
                        </a:rPr>
                        <a:t>Tributary</a:t>
                      </a:r>
                      <a:r>
                        <a:rPr lang="en-US" sz="1600" baseline="0" dirty="0">
                          <a:latin typeface="Arial" panose="020B0604020202020204" pitchFamily="34" charset="0"/>
                          <a:cs typeface="Arial" panose="020B0604020202020204" pitchFamily="34" charset="0"/>
                        </a:rPr>
                        <a:t> to Anadromous /HVR </a:t>
                      </a:r>
                      <a:r>
                        <a:rPr lang="en-US" sz="1600" b="1" u="sng" baseline="0" dirty="0">
                          <a:latin typeface="Arial" panose="020B0604020202020204" pitchFamily="34" charset="0"/>
                          <a:cs typeface="Arial" panose="020B0604020202020204" pitchFamily="34" charset="0"/>
                        </a:rPr>
                        <a:t>&lt;</a:t>
                      </a:r>
                      <a:r>
                        <a:rPr lang="en-US" sz="1600" baseline="0" dirty="0">
                          <a:latin typeface="Arial" panose="020B0604020202020204" pitchFamily="34" charset="0"/>
                          <a:cs typeface="Arial" panose="020B0604020202020204" pitchFamily="34" charset="0"/>
                        </a:rPr>
                        <a:t>12%</a:t>
                      </a:r>
                      <a:endParaRPr lang="en-US" sz="1600" dirty="0">
                        <a:latin typeface="Arial" panose="020B0604020202020204" pitchFamily="34" charset="0"/>
                        <a:cs typeface="Arial" panose="020B0604020202020204" pitchFamily="34" charset="0"/>
                      </a:endParaRPr>
                    </a:p>
                  </a:txBody>
                  <a:tcPr marL="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11036">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itchFamily="34" charset="0"/>
                      </a:endParaRPr>
                    </a:p>
                  </a:txBody>
                  <a:tcPr marL="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757136">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Other tributaries to Anadromous/HVR</a:t>
                      </a:r>
                    </a:p>
                  </a:txBody>
                  <a:tcPr marL="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a:txBody>
                    <a:bodyPr/>
                    <a:lstStyle/>
                    <a:p>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099" name="Text Box 700"/>
          <p:cNvSpPr txBox="1">
            <a:spLocks noChangeArrowheads="1"/>
          </p:cNvSpPr>
          <p:nvPr/>
        </p:nvSpPr>
        <p:spPr bwMode="auto">
          <a:xfrm>
            <a:off x="228600" y="381000"/>
            <a:ext cx="86106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b="1" dirty="0">
                <a:solidFill>
                  <a:srgbClr val="19859B"/>
                </a:solidFill>
              </a:rPr>
              <a:t>REGION I – Riparian management on STATE LAND</a:t>
            </a:r>
          </a:p>
        </p:txBody>
      </p:sp>
    </p:spTree>
    <p:extLst>
      <p:ext uri="{BB962C8B-B14F-4D97-AF65-F5344CB8AC3E}">
        <p14:creationId xmlns:p14="http://schemas.microsoft.com/office/powerpoint/2010/main" val="21323536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75617728"/>
              </p:ext>
            </p:extLst>
          </p:nvPr>
        </p:nvGraphicFramePr>
        <p:xfrm>
          <a:off x="228600" y="1295400"/>
          <a:ext cx="8607730" cy="4556760"/>
        </p:xfrm>
        <a:graphic>
          <a:graphicData uri="http://schemas.openxmlformats.org/drawingml/2006/table">
            <a:tbl>
              <a:tblPr firstRow="1" bandRow="1">
                <a:tableStyleId>{5C22544A-7EE6-4342-B048-85BDC9FD1C3A}</a:tableStyleId>
              </a:tblPr>
              <a:tblGrid>
                <a:gridCol w="1248300">
                  <a:extLst>
                    <a:ext uri="{9D8B030D-6E8A-4147-A177-3AD203B41FA5}">
                      <a16:colId xmlns:a16="http://schemas.microsoft.com/office/drawing/2014/main" val="20000"/>
                    </a:ext>
                  </a:extLst>
                </a:gridCol>
                <a:gridCol w="757508">
                  <a:extLst>
                    <a:ext uri="{9D8B030D-6E8A-4147-A177-3AD203B41FA5}">
                      <a16:colId xmlns:a16="http://schemas.microsoft.com/office/drawing/2014/main" val="20001"/>
                    </a:ext>
                  </a:extLst>
                </a:gridCol>
                <a:gridCol w="704337">
                  <a:extLst>
                    <a:ext uri="{9D8B030D-6E8A-4147-A177-3AD203B41FA5}">
                      <a16:colId xmlns:a16="http://schemas.microsoft.com/office/drawing/2014/main" val="20002"/>
                    </a:ext>
                  </a:extLst>
                </a:gridCol>
                <a:gridCol w="387999">
                  <a:extLst>
                    <a:ext uri="{9D8B030D-6E8A-4147-A177-3AD203B41FA5}">
                      <a16:colId xmlns:a16="http://schemas.microsoft.com/office/drawing/2014/main" val="20003"/>
                    </a:ext>
                  </a:extLst>
                </a:gridCol>
                <a:gridCol w="853598">
                  <a:extLst>
                    <a:ext uri="{9D8B030D-6E8A-4147-A177-3AD203B41FA5}">
                      <a16:colId xmlns:a16="http://schemas.microsoft.com/office/drawing/2014/main" val="20004"/>
                    </a:ext>
                  </a:extLst>
                </a:gridCol>
                <a:gridCol w="1163997">
                  <a:extLst>
                    <a:ext uri="{9D8B030D-6E8A-4147-A177-3AD203B41FA5}">
                      <a16:colId xmlns:a16="http://schemas.microsoft.com/office/drawing/2014/main" val="20005"/>
                    </a:ext>
                  </a:extLst>
                </a:gridCol>
                <a:gridCol w="1163997">
                  <a:extLst>
                    <a:ext uri="{9D8B030D-6E8A-4147-A177-3AD203B41FA5}">
                      <a16:colId xmlns:a16="http://schemas.microsoft.com/office/drawing/2014/main" val="20006"/>
                    </a:ext>
                  </a:extLst>
                </a:gridCol>
                <a:gridCol w="1086397">
                  <a:extLst>
                    <a:ext uri="{9D8B030D-6E8A-4147-A177-3AD203B41FA5}">
                      <a16:colId xmlns:a16="http://schemas.microsoft.com/office/drawing/2014/main" val="20007"/>
                    </a:ext>
                  </a:extLst>
                </a:gridCol>
                <a:gridCol w="1241597">
                  <a:extLst>
                    <a:ext uri="{9D8B030D-6E8A-4147-A177-3AD203B41FA5}">
                      <a16:colId xmlns:a16="http://schemas.microsoft.com/office/drawing/2014/main" val="20008"/>
                    </a:ext>
                  </a:extLst>
                </a:gridCol>
              </a:tblGrid>
              <a:tr h="60960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Stream Type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66’</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100’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150’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250’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rPr>
                        <a:t>300’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533400">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Anadromous &amp; HVR</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24840">
                <a:tc vMerge="1">
                  <a:txBody>
                    <a:bodyPr/>
                    <a:lstStyle/>
                    <a:p>
                      <a:endParaRPr lang="en-US"/>
                    </a:p>
                  </a:txBody>
                  <a:tcPr/>
                </a:tc>
                <a:tc gridSpan="4">
                  <a:txBody>
                    <a:bodyPr/>
                    <a:lstStyle/>
                    <a:p>
                      <a:r>
                        <a:rPr lang="en-US" dirty="0">
                          <a:solidFill>
                            <a:schemeClr val="bg1"/>
                          </a:solidFill>
                        </a:rPr>
                        <a:t>Retention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226276">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90600">
                <a:tc>
                  <a:txBody>
                    <a:bodyPr/>
                    <a:lstStyle/>
                    <a:p>
                      <a:pPr algn="ctr"/>
                      <a:r>
                        <a:rPr lang="en-US" sz="1600" dirty="0">
                          <a:latin typeface="Arial" panose="020B0604020202020204" pitchFamily="34" charset="0"/>
                          <a:cs typeface="Arial" panose="020B0604020202020204" pitchFamily="34" charset="0"/>
                        </a:rPr>
                        <a:t>Tributary</a:t>
                      </a:r>
                      <a:r>
                        <a:rPr lang="en-US" sz="1600" baseline="0" dirty="0">
                          <a:latin typeface="Arial" panose="020B0604020202020204" pitchFamily="34" charset="0"/>
                          <a:cs typeface="Arial" panose="020B0604020202020204" pitchFamily="34" charset="0"/>
                        </a:rPr>
                        <a:t> to Anadromous /HVR </a:t>
                      </a:r>
                      <a:r>
                        <a:rPr lang="en-US" sz="1600" b="1" u="sng" baseline="0" dirty="0">
                          <a:latin typeface="Arial" panose="020B0604020202020204" pitchFamily="34" charset="0"/>
                          <a:cs typeface="Arial" panose="020B0604020202020204" pitchFamily="34" charset="0"/>
                        </a:rPr>
                        <a:t>&lt;</a:t>
                      </a:r>
                      <a:r>
                        <a:rPr lang="en-US" sz="1600" baseline="0" dirty="0">
                          <a:latin typeface="Arial" panose="020B0604020202020204" pitchFamily="34" charset="0"/>
                          <a:cs typeface="Arial" panose="020B0604020202020204" pitchFamily="34" charset="0"/>
                        </a:rPr>
                        <a:t>12%</a:t>
                      </a:r>
                      <a:endParaRPr lang="en-US" sz="1600" dirty="0">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757136">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itchFamily="34" charset="0"/>
                        </a:rPr>
                        <a:t>Other tributaries to Anadromous/HVR</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115"/>
                    </a:solidFill>
                  </a:tcPr>
                </a:tc>
                <a:tc hMerge="1">
                  <a:txBody>
                    <a:bodyPr/>
                    <a:lstStyle/>
                    <a:p>
                      <a:endParaRPr lang="en-US"/>
                    </a:p>
                  </a:txBody>
                  <a:tcPr/>
                </a:tc>
                <a:tc>
                  <a:txBody>
                    <a:bodyPr/>
                    <a:lstStyle/>
                    <a:p>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075" name="Text Box 700"/>
          <p:cNvSpPr txBox="1">
            <a:spLocks noChangeArrowheads="1"/>
          </p:cNvSpPr>
          <p:nvPr/>
        </p:nvSpPr>
        <p:spPr bwMode="auto">
          <a:xfrm>
            <a:off x="228600" y="380999"/>
            <a:ext cx="86106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b="1" dirty="0">
                <a:solidFill>
                  <a:srgbClr val="19859B"/>
                </a:solidFill>
              </a:rPr>
              <a:t>REGION I – Riparian management on OTHER PUBLIC LAND</a:t>
            </a:r>
          </a:p>
        </p:txBody>
      </p:sp>
    </p:spTree>
    <p:extLst>
      <p:ext uri="{BB962C8B-B14F-4D97-AF65-F5344CB8AC3E}">
        <p14:creationId xmlns:p14="http://schemas.microsoft.com/office/powerpoint/2010/main" val="3857179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42473203"/>
              </p:ext>
            </p:extLst>
          </p:nvPr>
        </p:nvGraphicFramePr>
        <p:xfrm>
          <a:off x="221899" y="732792"/>
          <a:ext cx="7924800" cy="6080760"/>
        </p:xfrm>
        <a:graphic>
          <a:graphicData uri="http://schemas.openxmlformats.org/drawingml/2006/table">
            <a:tbl>
              <a:tblPr firstRow="1" bandRow="1">
                <a:tableStyleId>{5C22544A-7EE6-4342-B048-85BDC9FD1C3A}</a:tableStyleId>
              </a:tblPr>
              <a:tblGrid>
                <a:gridCol w="997182">
                  <a:extLst>
                    <a:ext uri="{9D8B030D-6E8A-4147-A177-3AD203B41FA5}">
                      <a16:colId xmlns:a16="http://schemas.microsoft.com/office/drawing/2014/main" val="20000"/>
                    </a:ext>
                  </a:extLst>
                </a:gridCol>
                <a:gridCol w="526818">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3810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1143000">
                  <a:extLst>
                    <a:ext uri="{9D8B030D-6E8A-4147-A177-3AD203B41FA5}">
                      <a16:colId xmlns:a16="http://schemas.microsoft.com/office/drawing/2014/main" val="20005"/>
                    </a:ext>
                  </a:extLst>
                </a:gridCol>
                <a:gridCol w="1143000">
                  <a:extLst>
                    <a:ext uri="{9D8B030D-6E8A-4147-A177-3AD203B41FA5}">
                      <a16:colId xmlns:a16="http://schemas.microsoft.com/office/drawing/2014/main" val="20006"/>
                    </a:ext>
                  </a:extLst>
                </a:gridCol>
                <a:gridCol w="1066800">
                  <a:extLst>
                    <a:ext uri="{9D8B030D-6E8A-4147-A177-3AD203B41FA5}">
                      <a16:colId xmlns:a16="http://schemas.microsoft.com/office/drawing/2014/main" val="20007"/>
                    </a:ext>
                  </a:extLst>
                </a:gridCol>
                <a:gridCol w="1219200">
                  <a:extLst>
                    <a:ext uri="{9D8B030D-6E8A-4147-A177-3AD203B41FA5}">
                      <a16:colId xmlns:a16="http://schemas.microsoft.com/office/drawing/2014/main" val="20008"/>
                    </a:ext>
                  </a:extLst>
                </a:gridCol>
              </a:tblGrid>
              <a:tr h="32004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itchFamily="34" charset="0"/>
                        </a:rPr>
                        <a:t>Stream Type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a:t>
                      </a: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66’</a:t>
                      </a: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259080">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B7"/>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72440">
                <a:tc vMerge="1">
                  <a:txBody>
                    <a:bodyPr/>
                    <a:lstStyle/>
                    <a:p>
                      <a:endParaRPr lang="en-US"/>
                    </a:p>
                  </a:txBody>
                  <a:tcPr/>
                </a:tc>
                <a:tc gridSpan="3">
                  <a:txBody>
                    <a:bodyPr/>
                    <a:lstStyle/>
                    <a:p>
                      <a:r>
                        <a:rPr lang="en-US" dirty="0">
                          <a:solidFill>
                            <a:schemeClr val="bg1"/>
                          </a:solidFill>
                        </a:rPr>
                        <a:t>Retention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74320">
                <a:tc rowSpan="2">
                  <a:txBody>
                    <a:bodyPr/>
                    <a:lstStyle/>
                    <a:p>
                      <a:pPr algn="ctr"/>
                      <a:r>
                        <a:rPr lang="en-US" dirty="0"/>
                        <a:t>I-B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50">
                      <a:fgClr>
                        <a:srgbClr val="FFB115"/>
                      </a:fgClr>
                      <a:bgClr>
                        <a:schemeClr val="bg1"/>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02920">
                <a:tc vMerge="1">
                  <a:txBody>
                    <a:bodyPr/>
                    <a:lstStyle/>
                    <a:p>
                      <a:endParaRPr lang="en-US"/>
                    </a:p>
                  </a:txBody>
                  <a:tcPr/>
                </a:tc>
                <a:tc gridSpan="3">
                  <a:txBody>
                    <a:bodyPr/>
                    <a:lstStyle/>
                    <a:p>
                      <a:r>
                        <a:rPr lang="en-US" dirty="0">
                          <a:solidFill>
                            <a:schemeClr val="bg1"/>
                          </a:solidFill>
                        </a:rPr>
                        <a:t>Retention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70">
                      <a:fgClr>
                        <a:srgbClr val="278402"/>
                      </a:fgClr>
                      <a:bgClr>
                        <a:schemeClr val="bg1"/>
                      </a:bgClr>
                    </a:pattFill>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211036">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1300">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r>
                        <a:rPr lang="en-US" sz="1600" dirty="0"/>
                        <a:t>Slope</a:t>
                      </a:r>
                      <a:r>
                        <a:rPr lang="en-US" sz="1600" baseline="0" dirty="0"/>
                        <a:t> stability standards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50">
                      <a:fgClr>
                        <a:srgbClr val="FFB115"/>
                      </a:fgClr>
                      <a:bgClr>
                        <a:schemeClr val="bg1"/>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85356">
                <a:tc vMerge="1">
                  <a:txBody>
                    <a:bodyPr/>
                    <a:lstStyle/>
                    <a:p>
                      <a:endParaRPr lang="en-US"/>
                    </a:p>
                  </a:txBody>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70">
                      <a:fgClr>
                        <a:srgbClr val="4BFB05"/>
                      </a:fgClr>
                      <a:bgClr>
                        <a:schemeClr val="bg1"/>
                      </a:bgClr>
                    </a:pattFill>
                  </a:tcPr>
                </a:tc>
                <a:tc>
                  <a:txBody>
                    <a:bodyPr/>
                    <a:lstStyle/>
                    <a:p>
                      <a:endParaRPr lang="en-US" dirty="0">
                        <a:highlight>
                          <a:srgbClr val="00CC00"/>
                        </a:highligh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30">
                      <a:fgClr>
                        <a:srgbClr val="66FF66"/>
                      </a:fgClr>
                      <a:bgClr>
                        <a:schemeClr val="bg1"/>
                      </a:bgClr>
                    </a:pattFill>
                  </a:tcPr>
                </a:tc>
                <a:tc>
                  <a:txBody>
                    <a:bodyPr/>
                    <a:lstStyle/>
                    <a:p>
                      <a:endParaRPr lang="en-US" dirty="0">
                        <a:highlight>
                          <a:srgbClr val="00CC00"/>
                        </a:highligh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30">
                      <a:fgClr>
                        <a:srgbClr val="66FF66"/>
                      </a:fgClr>
                      <a:bgClr>
                        <a:schemeClr val="bg1"/>
                      </a:bgClr>
                    </a:patt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30">
                      <a:fgClr>
                        <a:srgbClr val="66FF66"/>
                      </a:fgClr>
                      <a:bgClr>
                        <a:schemeClr val="bg1"/>
                      </a:bgClr>
                    </a:patt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1195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6">
                  <a:txBody>
                    <a:bodyPr/>
                    <a:lstStyle/>
                    <a:p>
                      <a:r>
                        <a:rPr lang="en-US" b="1" dirty="0">
                          <a:solidFill>
                            <a:schemeClr val="tx1"/>
                          </a:solidFill>
                        </a:rPr>
                        <a:t>       </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71780">
                <a:tc rowSpan="2">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Arial" pitchFamily="34" charset="0"/>
                        </a:rPr>
                        <a:t>I-D</a:t>
                      </a: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500" dirty="0"/>
                        <a:t>Slope</a:t>
                      </a:r>
                      <a:r>
                        <a:rPr lang="en-US" sz="1500" baseline="0" dirty="0"/>
                        <a:t> stab. </a:t>
                      </a:r>
                      <a:r>
                        <a:rPr lang="en-US" sz="1500" baseline="0" dirty="0" err="1"/>
                        <a:t>stds</a:t>
                      </a:r>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50">
                      <a:fgClr>
                        <a:srgbClr val="FFB115"/>
                      </a:fgClr>
                      <a:bgClr>
                        <a:schemeClr val="bg1"/>
                      </a:bgClr>
                    </a:pattFill>
                  </a:tcPr>
                </a:tc>
                <a:tc hMerge="1">
                  <a:txBody>
                    <a:bodyPr/>
                    <a:lstStyle/>
                    <a:p>
                      <a:endParaRPr lang="en-US"/>
                    </a:p>
                  </a:txBody>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71780">
                <a:tc vMerge="1">
                  <a:txBody>
                    <a:bodyPr/>
                    <a:lstStyle/>
                    <a:p>
                      <a:endParaRPr lang="en-US"/>
                    </a:p>
                  </a:txBody>
                  <a:tcPr/>
                </a:tc>
                <a:tc>
                  <a:txBody>
                    <a:bodyPr/>
                    <a:lstStyle/>
                    <a:p>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70">
                      <a:fgClr>
                        <a:srgbClr val="4BFB05"/>
                      </a:fgClr>
                      <a:bgClr>
                        <a:schemeClr val="bg1"/>
                      </a:bgClr>
                    </a:patt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30">
                      <a:fgClr>
                        <a:srgbClr val="66FF66"/>
                      </a:fgClr>
                      <a:bgClr>
                        <a:schemeClr val="bg1"/>
                      </a:bgClr>
                    </a:patt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1"/>
                  </a:ext>
                </a:extLst>
              </a:tr>
            </a:tbl>
          </a:graphicData>
        </a:graphic>
      </p:graphicFrame>
      <p:sp>
        <p:nvSpPr>
          <p:cNvPr id="2051" name="Text Box 700"/>
          <p:cNvSpPr txBox="1">
            <a:spLocks noChangeArrowheads="1"/>
          </p:cNvSpPr>
          <p:nvPr/>
        </p:nvSpPr>
        <p:spPr bwMode="auto">
          <a:xfrm>
            <a:off x="228600" y="160724"/>
            <a:ext cx="86106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b="1" dirty="0">
                <a:solidFill>
                  <a:srgbClr val="19859B"/>
                </a:solidFill>
              </a:rPr>
              <a:t>REGION I – Riparian management on PRIVATE LAND</a:t>
            </a:r>
          </a:p>
        </p:txBody>
      </p:sp>
      <p:cxnSp>
        <p:nvCxnSpPr>
          <p:cNvPr id="25" name="Straight Arrow Connector 24"/>
          <p:cNvCxnSpPr>
            <a:cxnSpLocks/>
          </p:cNvCxnSpPr>
          <p:nvPr/>
        </p:nvCxnSpPr>
        <p:spPr>
          <a:xfrm flipH="1">
            <a:off x="3258638" y="4114800"/>
            <a:ext cx="664389" cy="0"/>
          </a:xfrm>
          <a:prstGeom prst="straightConnector1">
            <a:avLst/>
          </a:prstGeom>
          <a:ln w="38100">
            <a:solidFill>
              <a:srgbClr val="FEA544"/>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p:cNvCxnSpPr>
          <p:nvPr/>
        </p:nvCxnSpPr>
        <p:spPr>
          <a:xfrm flipH="1">
            <a:off x="3260480" y="2743200"/>
            <a:ext cx="607758" cy="0"/>
          </a:xfrm>
          <a:prstGeom prst="straightConnector1">
            <a:avLst/>
          </a:prstGeom>
          <a:ln w="38100">
            <a:solidFill>
              <a:srgbClr val="FEA544"/>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a:stCxn id="29" idx="1"/>
          </p:cNvCxnSpPr>
          <p:nvPr/>
        </p:nvCxnSpPr>
        <p:spPr>
          <a:xfrm flipH="1">
            <a:off x="2362200" y="3315973"/>
            <a:ext cx="1863908" cy="0"/>
          </a:xfrm>
          <a:prstGeom prst="straightConnector1">
            <a:avLst/>
          </a:prstGeom>
          <a:ln w="38100">
            <a:solidFill>
              <a:srgbClr val="018D0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2103622" y="4724400"/>
            <a:ext cx="2273645" cy="0"/>
          </a:xfrm>
          <a:prstGeom prst="straightConnector1">
            <a:avLst/>
          </a:prstGeom>
          <a:ln w="38100">
            <a:solidFill>
              <a:srgbClr val="00CC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2069755" y="6248400"/>
            <a:ext cx="2273645" cy="0"/>
          </a:xfrm>
          <a:prstGeom prst="straightConnector1">
            <a:avLst/>
          </a:prstGeom>
          <a:ln w="38100">
            <a:solidFill>
              <a:srgbClr val="00CC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p:cNvCxnSpPr>
          <p:nvPr/>
        </p:nvCxnSpPr>
        <p:spPr>
          <a:xfrm flipH="1">
            <a:off x="2103622" y="5562600"/>
            <a:ext cx="1905001" cy="0"/>
          </a:xfrm>
          <a:prstGeom prst="straightConnector1">
            <a:avLst/>
          </a:prstGeom>
          <a:ln w="38100">
            <a:solidFill>
              <a:srgbClr val="FEA544"/>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33800" y="2363304"/>
            <a:ext cx="5334000" cy="738664"/>
          </a:xfrm>
          <a:prstGeom prst="rect">
            <a:avLst/>
          </a:prstGeom>
          <a:solidFill>
            <a:srgbClr val="FFE7CD"/>
          </a:solidFill>
        </p:spPr>
        <p:txBody>
          <a:bodyPr wrap="square" rtlCol="0">
            <a:spAutoFit/>
          </a:bodyPr>
          <a:lstStyle/>
          <a:p>
            <a:r>
              <a:rPr lang="en-US" sz="1400" dirty="0"/>
              <a:t>100’ or to slope break, whichever is smaller; SSS’s include, in the operator’s discretion, leaving low-value timber where prudent </a:t>
            </a:r>
          </a:p>
        </p:txBody>
      </p:sp>
      <p:sp>
        <p:nvSpPr>
          <p:cNvPr id="29" name="TextBox 28"/>
          <p:cNvSpPr txBox="1"/>
          <p:nvPr/>
        </p:nvSpPr>
        <p:spPr>
          <a:xfrm>
            <a:off x="4226108" y="3162084"/>
            <a:ext cx="4270192" cy="307777"/>
          </a:xfrm>
          <a:prstGeom prst="rect">
            <a:avLst/>
          </a:prstGeom>
          <a:solidFill>
            <a:srgbClr val="E1FFE1"/>
          </a:solidFill>
        </p:spPr>
        <p:txBody>
          <a:bodyPr wrap="square" rtlCol="0">
            <a:spAutoFit/>
          </a:bodyPr>
          <a:lstStyle/>
          <a:p>
            <a:r>
              <a:rPr lang="en-US" sz="1400" dirty="0"/>
              <a:t>66’ or to slope break, whichever is smaller</a:t>
            </a:r>
          </a:p>
        </p:txBody>
      </p:sp>
      <p:sp>
        <p:nvSpPr>
          <p:cNvPr id="24" name="TextBox 23"/>
          <p:cNvSpPr txBox="1"/>
          <p:nvPr/>
        </p:nvSpPr>
        <p:spPr>
          <a:xfrm>
            <a:off x="3733800" y="3620772"/>
            <a:ext cx="5334000" cy="738664"/>
          </a:xfrm>
          <a:prstGeom prst="rect">
            <a:avLst/>
          </a:prstGeom>
          <a:solidFill>
            <a:srgbClr val="FFE7CD"/>
          </a:solidFill>
        </p:spPr>
        <p:txBody>
          <a:bodyPr wrap="square" rtlCol="0">
            <a:spAutoFit/>
          </a:bodyPr>
          <a:lstStyle/>
          <a:p>
            <a:r>
              <a:rPr lang="en-US" sz="1400" dirty="0"/>
              <a:t>100’ or to slope break, whichever is smaller; SSS’s include, in the operator’s discretion, leaving low-value timber where prudent </a:t>
            </a:r>
          </a:p>
        </p:txBody>
      </p:sp>
      <p:sp>
        <p:nvSpPr>
          <p:cNvPr id="33" name="TextBox 32"/>
          <p:cNvSpPr txBox="1"/>
          <p:nvPr/>
        </p:nvSpPr>
        <p:spPr>
          <a:xfrm>
            <a:off x="3733800" y="4360276"/>
            <a:ext cx="5334000" cy="738664"/>
          </a:xfrm>
          <a:prstGeom prst="rect">
            <a:avLst/>
          </a:prstGeom>
          <a:solidFill>
            <a:srgbClr val="E1FFE1"/>
          </a:solidFill>
        </p:spPr>
        <p:txBody>
          <a:bodyPr wrap="square" rtlCol="0">
            <a:spAutoFit/>
          </a:bodyPr>
          <a:lstStyle/>
          <a:p>
            <a:r>
              <a:rPr lang="en-US" sz="1400" dirty="0">
                <a:solidFill>
                  <a:schemeClr val="tx1"/>
                </a:solidFill>
              </a:rPr>
              <a:t>Leave low-value</a:t>
            </a:r>
            <a:r>
              <a:rPr lang="en-US" sz="1400" baseline="0" dirty="0">
                <a:solidFill>
                  <a:schemeClr val="tx1"/>
                </a:solidFill>
              </a:rPr>
              <a:t> timber where prudent to 100’ or slope break whichever is smaller; on wide streams this zone must be at least 25’, even if the slope break is narrower.</a:t>
            </a:r>
            <a:endParaRPr lang="en-US" sz="1400" dirty="0"/>
          </a:p>
        </p:txBody>
      </p:sp>
      <p:sp>
        <p:nvSpPr>
          <p:cNvPr id="38" name="TextBox 37"/>
          <p:cNvSpPr txBox="1"/>
          <p:nvPr/>
        </p:nvSpPr>
        <p:spPr>
          <a:xfrm>
            <a:off x="3733800" y="5261141"/>
            <a:ext cx="5334000" cy="738664"/>
          </a:xfrm>
          <a:prstGeom prst="rect">
            <a:avLst/>
          </a:prstGeom>
          <a:solidFill>
            <a:srgbClr val="FFE7CD"/>
          </a:solidFill>
        </p:spPr>
        <p:txBody>
          <a:bodyPr wrap="square" rtlCol="0">
            <a:spAutoFit/>
          </a:bodyPr>
          <a:lstStyle/>
          <a:p>
            <a:r>
              <a:rPr lang="en-US" sz="1400" dirty="0"/>
              <a:t>50’ or to slope break, whichever is smaller ; SSS’s include, in the operator’s discretion, leaving low-value timber where prudent </a:t>
            </a:r>
          </a:p>
        </p:txBody>
      </p:sp>
      <p:sp>
        <p:nvSpPr>
          <p:cNvPr id="34" name="TextBox 33"/>
          <p:cNvSpPr txBox="1"/>
          <p:nvPr/>
        </p:nvSpPr>
        <p:spPr>
          <a:xfrm>
            <a:off x="3733800" y="5931932"/>
            <a:ext cx="5334000" cy="738664"/>
          </a:xfrm>
          <a:prstGeom prst="rect">
            <a:avLst/>
          </a:prstGeom>
          <a:solidFill>
            <a:srgbClr val="E1FFE1"/>
          </a:solidFill>
        </p:spPr>
        <p:txBody>
          <a:bodyPr wrap="square" rtlCol="0">
            <a:spAutoFit/>
          </a:bodyPr>
          <a:lstStyle/>
          <a:p>
            <a:r>
              <a:rPr lang="en-US" sz="1400" dirty="0"/>
              <a:t>Leave low-value timber where prudent to 50’ or slope break whichever is smaller; on wide streams this zone must be at least 25’, even if the slope break is narrower.</a:t>
            </a:r>
          </a:p>
        </p:txBody>
      </p:sp>
      <p:sp>
        <p:nvSpPr>
          <p:cNvPr id="18" name="TextBox 17">
            <a:extLst>
              <a:ext uri="{FF2B5EF4-FFF2-40B4-BE49-F238E27FC236}">
                <a16:creationId xmlns:a16="http://schemas.microsoft.com/office/drawing/2014/main" id="{5C486372-8C29-4F34-96A2-EE8E71777E90}"/>
              </a:ext>
            </a:extLst>
          </p:cNvPr>
          <p:cNvSpPr txBox="1"/>
          <p:nvPr/>
        </p:nvSpPr>
        <p:spPr>
          <a:xfrm>
            <a:off x="3733800" y="1104038"/>
            <a:ext cx="5334000" cy="738664"/>
          </a:xfrm>
          <a:prstGeom prst="rect">
            <a:avLst/>
          </a:prstGeom>
          <a:solidFill>
            <a:srgbClr val="FFE7CD"/>
          </a:solidFill>
        </p:spPr>
        <p:txBody>
          <a:bodyPr wrap="square" rtlCol="0">
            <a:spAutoFit/>
          </a:bodyPr>
          <a:lstStyle/>
          <a:p>
            <a:r>
              <a:rPr lang="en-US" sz="1400" dirty="0"/>
              <a:t>100’ or to slope break, whichever is smaller; SSS’s include, in the operator’s discretion, leaving low-value timber where prudent </a:t>
            </a:r>
          </a:p>
        </p:txBody>
      </p:sp>
      <p:cxnSp>
        <p:nvCxnSpPr>
          <p:cNvPr id="19" name="Straight Arrow Connector 18">
            <a:extLst>
              <a:ext uri="{FF2B5EF4-FFF2-40B4-BE49-F238E27FC236}">
                <a16:creationId xmlns:a16="http://schemas.microsoft.com/office/drawing/2014/main" id="{D1E8C3D6-0C8F-433F-A511-258D11A10F66}"/>
              </a:ext>
            </a:extLst>
          </p:cNvPr>
          <p:cNvCxnSpPr>
            <a:cxnSpLocks/>
          </p:cNvCxnSpPr>
          <p:nvPr/>
        </p:nvCxnSpPr>
        <p:spPr>
          <a:xfrm flipH="1">
            <a:off x="3258638" y="1371600"/>
            <a:ext cx="609600" cy="0"/>
          </a:xfrm>
          <a:prstGeom prst="straightConnector1">
            <a:avLst/>
          </a:prstGeom>
          <a:ln w="38100">
            <a:solidFill>
              <a:srgbClr val="FEA54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60686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305800" cy="5486400"/>
          </a:xfrm>
        </p:spPr>
        <p:txBody>
          <a:bodyPr>
            <a:normAutofit fontScale="92500"/>
          </a:bodyPr>
          <a:lstStyle/>
          <a:p>
            <a:pPr marL="109728" indent="0">
              <a:spcBef>
                <a:spcPts val="0"/>
              </a:spcBef>
              <a:spcAft>
                <a:spcPts val="600"/>
              </a:spcAft>
              <a:buNone/>
            </a:pPr>
            <a:r>
              <a:rPr lang="en-US" sz="2800" dirty="0"/>
              <a:t>DPOs must include:</a:t>
            </a:r>
          </a:p>
          <a:p>
            <a:pPr>
              <a:spcBef>
                <a:spcPts val="0"/>
              </a:spcBef>
              <a:spcAft>
                <a:spcPts val="600"/>
              </a:spcAft>
            </a:pPr>
            <a:r>
              <a:rPr lang="en-US" sz="2800" dirty="0">
                <a:cs typeface="Lucida Sans Unicode" panose="020B0602030504020204" pitchFamily="34" charset="0"/>
              </a:rPr>
              <a:t>An operator shall promptly inform DOF if a previously unknown fish water body is found within an operating area.</a:t>
            </a:r>
          </a:p>
          <a:p>
            <a:pPr>
              <a:spcBef>
                <a:spcPts val="0"/>
              </a:spcBef>
              <a:spcAft>
                <a:spcPts val="600"/>
              </a:spcAft>
            </a:pPr>
            <a:r>
              <a:rPr lang="en-US" sz="2800" dirty="0">
                <a:cs typeface="Calibri" panose="020F0502020204030204" pitchFamily="34" charset="0"/>
              </a:rPr>
              <a:t>Operations in the vicinity of a newly discovered or reclassified water body that has standing timber remaining in the riparian area must comply with the riparian standards with respect to the remaining timber</a:t>
            </a:r>
            <a:r>
              <a:rPr lang="en-US" sz="2800" dirty="0">
                <a:latin typeface="Calibri" panose="020F0502020204030204" pitchFamily="34" charset="0"/>
                <a:cs typeface="Calibri" panose="020F0502020204030204" pitchFamily="34" charset="0"/>
              </a:rPr>
              <a:t>.</a:t>
            </a:r>
            <a:r>
              <a:rPr lang="en-US" sz="2600" dirty="0">
                <a:solidFill>
                  <a:schemeClr val="bg2">
                    <a:lumMod val="50000"/>
                  </a:schemeClr>
                </a:solidFill>
              </a:rPr>
              <a:t>									</a:t>
            </a:r>
          </a:p>
          <a:p>
            <a:pPr marL="393192" lvl="1" indent="0">
              <a:buNone/>
            </a:pPr>
            <a:r>
              <a:rPr lang="en-US" sz="2600" dirty="0">
                <a:solidFill>
                  <a:schemeClr val="bg2">
                    <a:lumMod val="50000"/>
                  </a:schemeClr>
                </a:solidFill>
              </a:rPr>
              <a:t>											</a:t>
            </a:r>
            <a:r>
              <a:rPr lang="en-US" sz="2400" dirty="0">
                <a:solidFill>
                  <a:schemeClr val="bg2">
                    <a:lumMod val="50000"/>
                  </a:schemeClr>
                </a:solidFill>
              </a:rPr>
              <a:t>11 AAC 95.220(5)(A),(14),.235. 265(e) </a:t>
            </a:r>
            <a:endParaRPr lang="en-US" sz="2400" dirty="0"/>
          </a:p>
          <a:p>
            <a:endParaRPr lang="en-US" dirty="0"/>
          </a:p>
        </p:txBody>
      </p:sp>
      <p:sp>
        <p:nvSpPr>
          <p:cNvPr id="3" name="Title 2"/>
          <p:cNvSpPr>
            <a:spLocks noGrp="1"/>
          </p:cNvSpPr>
          <p:nvPr>
            <p:ph type="title"/>
          </p:nvPr>
        </p:nvSpPr>
        <p:spPr>
          <a:xfrm>
            <a:off x="457200" y="76200"/>
            <a:ext cx="8229600" cy="1143000"/>
          </a:xfrm>
        </p:spPr>
        <p:txBody>
          <a:bodyPr>
            <a:normAutofit/>
          </a:bodyPr>
          <a:lstStyle/>
          <a:p>
            <a:r>
              <a:rPr lang="en-US" sz="4400" dirty="0">
                <a:solidFill>
                  <a:schemeClr val="accent1">
                    <a:lumMod val="75000"/>
                  </a:schemeClr>
                </a:solidFill>
              </a:rPr>
              <a:t>New Fish-bearing Streams</a:t>
            </a:r>
            <a:r>
              <a:rPr lang="en-US" dirty="0">
                <a:solidFill>
                  <a:schemeClr val="accent1">
                    <a:lumMod val="75000"/>
                  </a:schemeClr>
                </a:solidFill>
              </a:rPr>
              <a:t> </a:t>
            </a:r>
          </a:p>
        </p:txBody>
      </p:sp>
    </p:spTree>
    <p:extLst>
      <p:ext uri="{BB962C8B-B14F-4D97-AF65-F5344CB8AC3E}">
        <p14:creationId xmlns:p14="http://schemas.microsoft.com/office/powerpoint/2010/main" val="15407395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Allowed uses in </a:t>
            </a:r>
            <a:br>
              <a:rPr lang="en-US" dirty="0"/>
            </a:br>
            <a:r>
              <a:rPr lang="en-US" dirty="0"/>
              <a:t>riparian areas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598865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071872"/>
          </a:xfrm>
        </p:spPr>
        <p:txBody>
          <a:bodyPr>
            <a:normAutofit/>
          </a:bodyPr>
          <a:lstStyle/>
          <a:p>
            <a:r>
              <a:rPr lang="en-US" sz="3200" dirty="0"/>
              <a:t>Operations allowed within riparian must be identified in the DPO</a:t>
            </a:r>
          </a:p>
          <a:p>
            <a:pPr lvl="1">
              <a:buFont typeface="Wingdings" panose="05000000000000000000" pitchFamily="2" charset="2"/>
              <a:buChar char="§"/>
            </a:pPr>
            <a:r>
              <a:rPr lang="en-US" sz="2400" dirty="0"/>
              <a:t>Exception:  felling and removing hazard trees along roadways as required by state or federal law is allowed and does not need to be identified in the DPO</a:t>
            </a: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r>
              <a:rPr lang="en-US" dirty="0">
                <a:solidFill>
                  <a:srgbClr val="8BC614"/>
                </a:solidFill>
              </a:rPr>
              <a:t>					11 AAC 95.275(b-c)</a:t>
            </a:r>
          </a:p>
        </p:txBody>
      </p:sp>
      <p:sp>
        <p:nvSpPr>
          <p:cNvPr id="2" name="Title 1"/>
          <p:cNvSpPr>
            <a:spLocks noGrp="1"/>
          </p:cNvSpPr>
          <p:nvPr>
            <p:ph type="title"/>
          </p:nvPr>
        </p:nvSpPr>
        <p:spPr/>
        <p:txBody>
          <a:bodyPr>
            <a:normAutofit/>
          </a:bodyPr>
          <a:lstStyle/>
          <a:p>
            <a:r>
              <a:rPr lang="en-US" dirty="0">
                <a:solidFill>
                  <a:schemeClr val="bg2">
                    <a:lumMod val="50000"/>
                  </a:schemeClr>
                </a:solidFill>
              </a:rPr>
              <a:t>DPO notice required</a:t>
            </a:r>
          </a:p>
        </p:txBody>
      </p:sp>
    </p:spTree>
    <p:extLst>
      <p:ext uri="{BB962C8B-B14F-4D97-AF65-F5344CB8AC3E}">
        <p14:creationId xmlns:p14="http://schemas.microsoft.com/office/powerpoint/2010/main" val="2817027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19859B"/>
                </a:solidFill>
              </a:rPr>
              <a:t>History  </a:t>
            </a:r>
          </a:p>
        </p:txBody>
      </p:sp>
      <p:sp>
        <p:nvSpPr>
          <p:cNvPr id="3" name="Content Placeholder 2"/>
          <p:cNvSpPr>
            <a:spLocks noGrp="1"/>
          </p:cNvSpPr>
          <p:nvPr>
            <p:ph idx="1"/>
          </p:nvPr>
        </p:nvSpPr>
        <p:spPr>
          <a:xfrm>
            <a:off x="419100" y="1600200"/>
            <a:ext cx="8305800" cy="4788091"/>
          </a:xfrm>
        </p:spPr>
        <p:txBody>
          <a:bodyPr>
            <a:normAutofit/>
          </a:bodyPr>
          <a:lstStyle/>
          <a:p>
            <a:r>
              <a:rPr lang="en-US" dirty="0"/>
              <a:t>Region I riparian management first addressed in FRPA in 1990 revision </a:t>
            </a:r>
          </a:p>
          <a:p>
            <a:pPr lvl="1"/>
            <a:r>
              <a:rPr lang="en-US" dirty="0"/>
              <a:t>1993 regulations – variations, small streams, slope stability standards</a:t>
            </a:r>
          </a:p>
          <a:p>
            <a:pPr lvl="0"/>
            <a:r>
              <a:rPr lang="en-US" dirty="0"/>
              <a:t>1999 FRPA amendment added Types I-B, I-C, and I-D with riparian areas </a:t>
            </a:r>
          </a:p>
          <a:p>
            <a:pPr lvl="1"/>
            <a:r>
              <a:rPr lang="en-US" dirty="0"/>
              <a:t>1999 regulations – added fish blockage table, updated variation and slope stability standard sections</a:t>
            </a:r>
          </a:p>
          <a:p>
            <a:pPr lvl="1"/>
            <a:r>
              <a:rPr lang="en-US" dirty="0"/>
              <a:t>2013 regulations – updated mass wasting BMPs</a:t>
            </a:r>
          </a:p>
        </p:txBody>
      </p:sp>
    </p:spTree>
    <p:extLst>
      <p:ext uri="{BB962C8B-B14F-4D97-AF65-F5344CB8AC3E}">
        <p14:creationId xmlns:p14="http://schemas.microsoft.com/office/powerpoint/2010/main" val="34338307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19859B"/>
                </a:solidFill>
              </a:rPr>
              <a:t>Allowed uses:  roads &amp; crossings</a:t>
            </a:r>
          </a:p>
        </p:txBody>
      </p:sp>
      <p:sp>
        <p:nvSpPr>
          <p:cNvPr id="3" name="Content Placeholder 2"/>
          <p:cNvSpPr>
            <a:spLocks noGrp="1"/>
          </p:cNvSpPr>
          <p:nvPr>
            <p:ph idx="1"/>
          </p:nvPr>
        </p:nvSpPr>
        <p:spPr>
          <a:xfrm>
            <a:off x="304800" y="1143000"/>
            <a:ext cx="8077200" cy="5181600"/>
          </a:xfrm>
        </p:spPr>
        <p:txBody>
          <a:bodyPr>
            <a:normAutofit fontScale="92500"/>
          </a:bodyPr>
          <a:lstStyle/>
          <a:p>
            <a:r>
              <a:rPr lang="en-US" sz="2800" dirty="0"/>
              <a:t>Road building and associated activities where access is needed to a water body crossing, or where there is no feasible alternative.  </a:t>
            </a:r>
          </a:p>
          <a:p>
            <a:r>
              <a:rPr lang="en-US" sz="2800" dirty="0"/>
              <a:t>A stream crossing or a road in a riparian area must be designed and located to minimize significant adverse effects on fish habitat                                                  and on water quality </a:t>
            </a:r>
          </a:p>
          <a:p>
            <a:r>
              <a:rPr lang="en-US" sz="2800" dirty="0"/>
              <a:t>A water body crossing                                                         built in accordance                                                      with the bridge standards                                          and identified in a DPO </a:t>
            </a:r>
          </a:p>
          <a:p>
            <a:pPr marL="109728" indent="0">
              <a:buNone/>
            </a:pPr>
            <a:r>
              <a:rPr lang="en-US" sz="2000" dirty="0">
                <a:solidFill>
                  <a:schemeClr val="bg2">
                    <a:lumMod val="50000"/>
                  </a:schemeClr>
                </a:solidFill>
              </a:rPr>
              <a:t>   </a:t>
            </a:r>
            <a:r>
              <a:rPr lang="en-US" sz="1700" dirty="0">
                <a:solidFill>
                  <a:schemeClr val="bg2">
                    <a:lumMod val="50000"/>
                  </a:schemeClr>
                </a:solidFill>
              </a:rPr>
              <a:t>11 AAC 95.275(a)(1),(2); .285(b); .300</a:t>
            </a:r>
          </a:p>
          <a:p>
            <a:pPr marL="109728" indent="0">
              <a:buNone/>
            </a:pPr>
            <a:endParaRPr lang="en-US" dirty="0"/>
          </a:p>
        </p:txBody>
      </p:sp>
      <p:pic>
        <p:nvPicPr>
          <p:cNvPr id="5" name="Picture 4">
            <a:extLst>
              <a:ext uri="{FF2B5EF4-FFF2-40B4-BE49-F238E27FC236}">
                <a16:creationId xmlns:a16="http://schemas.microsoft.com/office/drawing/2014/main" id="{6921B153-83D5-4FDC-897E-36F58A9042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3859924"/>
            <a:ext cx="3962400" cy="2971800"/>
          </a:xfrm>
          <a:prstGeom prst="rect">
            <a:avLst/>
          </a:prstGeom>
          <a:ln>
            <a:solidFill>
              <a:schemeClr val="accent1"/>
            </a:solidFill>
          </a:ln>
        </p:spPr>
      </p:pic>
    </p:spTree>
    <p:extLst>
      <p:ext uri="{BB962C8B-B14F-4D97-AF65-F5344CB8AC3E}">
        <p14:creationId xmlns:p14="http://schemas.microsoft.com/office/powerpoint/2010/main" val="772896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153400" cy="4525963"/>
          </a:xfrm>
        </p:spPr>
        <p:txBody>
          <a:bodyPr/>
          <a:lstStyle/>
          <a:p>
            <a:r>
              <a:rPr lang="en-US" dirty="0"/>
              <a:t>Locating material extraction sites in braided, glacial floodplains in accordance with the regulations for material extraction and disposal sites </a:t>
            </a:r>
            <a:r>
              <a:rPr lang="en-US" sz="2200" dirty="0">
                <a:solidFill>
                  <a:schemeClr val="bg2">
                    <a:lumMod val="50000"/>
                  </a:schemeClr>
                </a:solidFill>
              </a:rPr>
              <a:t>(11 AAC 95.325)</a:t>
            </a:r>
            <a:r>
              <a:rPr lang="en-US" dirty="0"/>
              <a:t>; identify sites in a DPO </a:t>
            </a:r>
            <a:r>
              <a:rPr lang="en-US" sz="2200" dirty="0">
                <a:solidFill>
                  <a:schemeClr val="bg2">
                    <a:lumMod val="50000"/>
                  </a:schemeClr>
                </a:solidFill>
              </a:rPr>
              <a:t>(11 AAC 95.275(a)(4))</a:t>
            </a:r>
          </a:p>
          <a:p>
            <a:r>
              <a:rPr lang="en-US" dirty="0"/>
              <a:t>Installing blocks, or similar devices on a tree required for retention if the device is installed to minimize damage to the tree </a:t>
            </a:r>
            <a:r>
              <a:rPr lang="en-US" sz="2200" dirty="0">
                <a:solidFill>
                  <a:schemeClr val="bg2">
                    <a:lumMod val="50000"/>
                  </a:schemeClr>
                </a:solidFill>
              </a:rPr>
              <a:t>(11 AAC 95.275(a)(5))</a:t>
            </a:r>
          </a:p>
        </p:txBody>
      </p:sp>
      <p:sp>
        <p:nvSpPr>
          <p:cNvPr id="3" name="Title 2"/>
          <p:cNvSpPr>
            <a:spLocks noGrp="1"/>
          </p:cNvSpPr>
          <p:nvPr>
            <p:ph type="title"/>
          </p:nvPr>
        </p:nvSpPr>
        <p:spPr/>
        <p:txBody>
          <a:bodyPr/>
          <a:lstStyle/>
          <a:p>
            <a:r>
              <a:rPr lang="en-US" dirty="0">
                <a:solidFill>
                  <a:srgbClr val="19859B"/>
                </a:solidFill>
              </a:rPr>
              <a:t>Allowed uses: materials, blocks</a:t>
            </a:r>
          </a:p>
        </p:txBody>
      </p:sp>
    </p:spTree>
    <p:extLst>
      <p:ext uri="{BB962C8B-B14F-4D97-AF65-F5344CB8AC3E}">
        <p14:creationId xmlns:p14="http://schemas.microsoft.com/office/powerpoint/2010/main" val="27895847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0780" y="1600200"/>
            <a:ext cx="8229600" cy="4525963"/>
          </a:xfrm>
        </p:spPr>
        <p:txBody>
          <a:bodyPr>
            <a:normAutofit lnSpcReduction="10000"/>
          </a:bodyPr>
          <a:lstStyle/>
          <a:p>
            <a:r>
              <a:rPr lang="en-US" dirty="0"/>
              <a:t>Using trees required for retention under this chapter as lift trees or tail holds </a:t>
            </a:r>
            <a:r>
              <a:rPr lang="en-US" sz="2200" dirty="0">
                <a:solidFill>
                  <a:schemeClr val="bg2">
                    <a:lumMod val="50000"/>
                  </a:schemeClr>
                </a:solidFill>
              </a:rPr>
              <a:t>(11 AAC 95.275(a)(6))</a:t>
            </a:r>
          </a:p>
          <a:p>
            <a:r>
              <a:rPr lang="en-US" dirty="0"/>
              <a:t>Hanging rigging through the riparian area to meet operator safety requirements and to have a clear line of sight and working area for the rigging </a:t>
            </a:r>
            <a:r>
              <a:rPr lang="en-US" sz="2200" dirty="0">
                <a:solidFill>
                  <a:schemeClr val="bg2">
                    <a:lumMod val="50000"/>
                  </a:schemeClr>
                </a:solidFill>
              </a:rPr>
              <a:t>(11 AAC 95.275(a)(7)) </a:t>
            </a:r>
          </a:p>
          <a:p>
            <a:r>
              <a:rPr lang="en-US" dirty="0"/>
              <a:t>On state and other public land, yarding corridors and other logging methods that do not cause a significant adverse impact to the riparian habitat </a:t>
            </a:r>
            <a:r>
              <a:rPr lang="en-US" sz="2200" dirty="0">
                <a:solidFill>
                  <a:schemeClr val="bg2">
                    <a:lumMod val="50000"/>
                  </a:schemeClr>
                </a:solidFill>
              </a:rPr>
              <a:t>(11 AAC 95.275(a)(8)) </a:t>
            </a:r>
          </a:p>
          <a:p>
            <a:endParaRPr lang="en-US" dirty="0"/>
          </a:p>
        </p:txBody>
      </p:sp>
      <p:sp>
        <p:nvSpPr>
          <p:cNvPr id="3" name="Title 2"/>
          <p:cNvSpPr>
            <a:spLocks noGrp="1"/>
          </p:cNvSpPr>
          <p:nvPr>
            <p:ph type="title"/>
          </p:nvPr>
        </p:nvSpPr>
        <p:spPr/>
        <p:txBody>
          <a:bodyPr>
            <a:normAutofit fontScale="90000"/>
          </a:bodyPr>
          <a:lstStyle/>
          <a:p>
            <a:r>
              <a:rPr lang="en-US" dirty="0">
                <a:solidFill>
                  <a:srgbClr val="19859B"/>
                </a:solidFill>
              </a:rPr>
              <a:t>Allowed uses: </a:t>
            </a:r>
            <a:br>
              <a:rPr lang="en-US" dirty="0">
                <a:solidFill>
                  <a:srgbClr val="19859B"/>
                </a:solidFill>
              </a:rPr>
            </a:br>
            <a:r>
              <a:rPr lang="en-US" dirty="0">
                <a:solidFill>
                  <a:srgbClr val="19859B"/>
                </a:solidFill>
              </a:rPr>
              <a:t>lift trees, rigging, yarding</a:t>
            </a:r>
            <a:endParaRPr lang="en-US" dirty="0"/>
          </a:p>
        </p:txBody>
      </p:sp>
    </p:spTree>
    <p:extLst>
      <p:ext uri="{BB962C8B-B14F-4D97-AF65-F5344CB8AC3E}">
        <p14:creationId xmlns:p14="http://schemas.microsoft.com/office/powerpoint/2010/main" val="3459255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riparian BMPs</a:t>
            </a:r>
          </a:p>
        </p:txBody>
      </p:sp>
      <p:sp>
        <p:nvSpPr>
          <p:cNvPr id="3" name="Text Placeholder 2"/>
          <p:cNvSpPr>
            <a:spLocks noGrp="1"/>
          </p:cNvSpPr>
          <p:nvPr>
            <p:ph type="body" idx="1"/>
          </p:nvPr>
        </p:nvSpPr>
        <p:spPr>
          <a:xfrm>
            <a:off x="3581400" y="5105400"/>
            <a:ext cx="5257800" cy="1454888"/>
          </a:xfrm>
        </p:spPr>
        <p:txBody>
          <a:bodyPr>
            <a:normAutofit/>
          </a:bodyPr>
          <a:lstStyle/>
          <a:p>
            <a:endParaRPr lang="en-US" dirty="0">
              <a:solidFill>
                <a:schemeClr val="tx2">
                  <a:lumMod val="75000"/>
                </a:schemeClr>
              </a:solidFill>
            </a:endParaRPr>
          </a:p>
        </p:txBody>
      </p:sp>
    </p:spTree>
    <p:extLst>
      <p:ext uri="{BB962C8B-B14F-4D97-AF65-F5344CB8AC3E}">
        <p14:creationId xmlns:p14="http://schemas.microsoft.com/office/powerpoint/2010/main" val="11213737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2600"/>
            <a:ext cx="8305800" cy="5224272"/>
          </a:xfrm>
        </p:spPr>
        <p:txBody>
          <a:bodyPr>
            <a:normAutofit/>
          </a:bodyPr>
          <a:lstStyle/>
          <a:p>
            <a:pPr>
              <a:lnSpc>
                <a:spcPct val="120000"/>
              </a:lnSpc>
            </a:pPr>
            <a:r>
              <a:rPr lang="en-US" sz="3500" dirty="0"/>
              <a:t>If feasible, do </a:t>
            </a:r>
            <a:r>
              <a:rPr lang="en-US" sz="3200" dirty="0"/>
              <a:t>not fell a tree into a riparian timber retention area.</a:t>
            </a:r>
          </a:p>
          <a:p>
            <a:pPr marL="109728" indent="0">
              <a:lnSpc>
                <a:spcPct val="120000"/>
              </a:lnSpc>
              <a:buNone/>
            </a:pPr>
            <a:endParaRPr lang="en-US" sz="2200" dirty="0">
              <a:solidFill>
                <a:schemeClr val="bg2">
                  <a:lumMod val="50000"/>
                </a:schemeClr>
              </a:solidFill>
            </a:endParaRPr>
          </a:p>
          <a:p>
            <a:pPr marL="109728" indent="0" algn="r">
              <a:lnSpc>
                <a:spcPct val="120000"/>
              </a:lnSpc>
              <a:buNone/>
            </a:pPr>
            <a:endParaRPr lang="en-US" sz="2200" dirty="0">
              <a:solidFill>
                <a:schemeClr val="bg2">
                  <a:lumMod val="50000"/>
                </a:schemeClr>
              </a:solidFill>
            </a:endParaRPr>
          </a:p>
          <a:p>
            <a:pPr marL="109728" indent="0" algn="r">
              <a:lnSpc>
                <a:spcPct val="120000"/>
              </a:lnSpc>
              <a:buNone/>
            </a:pPr>
            <a:endParaRPr lang="en-US" sz="2200" dirty="0">
              <a:solidFill>
                <a:schemeClr val="bg2">
                  <a:lumMod val="50000"/>
                </a:schemeClr>
              </a:solidFill>
            </a:endParaRPr>
          </a:p>
          <a:p>
            <a:pPr marL="109728" indent="0" algn="r">
              <a:lnSpc>
                <a:spcPct val="120000"/>
              </a:lnSpc>
              <a:buNone/>
            </a:pPr>
            <a:r>
              <a:rPr lang="en-US" sz="2200" dirty="0">
                <a:solidFill>
                  <a:schemeClr val="bg2">
                    <a:lumMod val="50000"/>
                  </a:schemeClr>
                </a:solidFill>
              </a:rPr>
              <a:t>	</a:t>
            </a:r>
          </a:p>
          <a:p>
            <a:pPr marL="109728" indent="0" algn="r">
              <a:lnSpc>
                <a:spcPct val="120000"/>
              </a:lnSpc>
              <a:buNone/>
            </a:pPr>
            <a:r>
              <a:rPr lang="en-US" sz="2200" dirty="0">
                <a:solidFill>
                  <a:schemeClr val="bg2">
                    <a:lumMod val="50000"/>
                  </a:schemeClr>
                </a:solidFill>
              </a:rPr>
              <a:t>					  </a:t>
            </a:r>
          </a:p>
          <a:p>
            <a:pPr marL="109728" indent="0" algn="r">
              <a:lnSpc>
                <a:spcPct val="120000"/>
              </a:lnSpc>
              <a:buNone/>
            </a:pPr>
            <a:r>
              <a:rPr lang="en-US" sz="2200" dirty="0">
                <a:solidFill>
                  <a:schemeClr val="bg2">
                    <a:lumMod val="50000"/>
                  </a:schemeClr>
                </a:solidFill>
              </a:rPr>
              <a:t> 11AAC 95.355(e)</a:t>
            </a:r>
            <a:endParaRPr lang="en-US" sz="2200" dirty="0"/>
          </a:p>
          <a:p>
            <a:pPr marL="109728" indent="0">
              <a:lnSpc>
                <a:spcPct val="120000"/>
              </a:lnSpc>
              <a:buNone/>
            </a:pPr>
            <a:endParaRPr lang="en-US" sz="3500" dirty="0">
              <a:solidFill>
                <a:schemeClr val="bg2">
                  <a:lumMod val="50000"/>
                </a:schemeClr>
              </a:solidFill>
            </a:endParaRPr>
          </a:p>
          <a:p>
            <a:pPr>
              <a:lnSpc>
                <a:spcPct val="120000"/>
              </a:lnSpc>
            </a:pPr>
            <a:endParaRPr lang="en-US" dirty="0"/>
          </a:p>
        </p:txBody>
      </p:sp>
      <p:sp>
        <p:nvSpPr>
          <p:cNvPr id="5" name="Title 4"/>
          <p:cNvSpPr>
            <a:spLocks noGrp="1"/>
          </p:cNvSpPr>
          <p:nvPr>
            <p:ph type="title"/>
          </p:nvPr>
        </p:nvSpPr>
        <p:spPr/>
        <p:txBody>
          <a:bodyPr>
            <a:normAutofit/>
          </a:bodyPr>
          <a:lstStyle/>
          <a:p>
            <a:r>
              <a:rPr lang="en-US" dirty="0">
                <a:solidFill>
                  <a:srgbClr val="19859B"/>
                </a:solidFill>
              </a:rPr>
              <a:t>Felling and bucking</a:t>
            </a:r>
          </a:p>
        </p:txBody>
      </p:sp>
    </p:spTree>
    <p:extLst>
      <p:ext uri="{BB962C8B-B14F-4D97-AF65-F5344CB8AC3E}">
        <p14:creationId xmlns:p14="http://schemas.microsoft.com/office/powerpoint/2010/main" val="15364982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334000"/>
          </a:xfrm>
        </p:spPr>
        <p:txBody>
          <a:bodyPr>
            <a:normAutofit fontScale="55000" lnSpcReduction="20000"/>
          </a:bodyPr>
          <a:lstStyle/>
          <a:p>
            <a:pPr>
              <a:lnSpc>
                <a:spcPct val="120000"/>
              </a:lnSpc>
            </a:pPr>
            <a:r>
              <a:rPr lang="en-US" sz="4700" dirty="0"/>
              <a:t>Where a riparian timber retention area abuts or is within a harvest unit, mark the limits of the riparian retention area before harvest begins. </a:t>
            </a:r>
          </a:p>
          <a:p>
            <a:pPr lvl="1">
              <a:lnSpc>
                <a:spcPct val="120000"/>
              </a:lnSpc>
            </a:pPr>
            <a:r>
              <a:rPr lang="en-US" sz="4300" dirty="0"/>
              <a:t>Marking is not required for retention areas along Type I-C and I-D waters.</a:t>
            </a:r>
          </a:p>
          <a:p>
            <a:pPr>
              <a:lnSpc>
                <a:spcPct val="120000"/>
              </a:lnSpc>
            </a:pPr>
            <a:r>
              <a:rPr lang="en-US" sz="4700" dirty="0"/>
              <a:t>Each marking must be visible from adjacent markings;</a:t>
            </a:r>
          </a:p>
          <a:p>
            <a:pPr>
              <a:lnSpc>
                <a:spcPct val="120000"/>
              </a:lnSpc>
            </a:pPr>
            <a:r>
              <a:rPr lang="en-US" sz="4700" dirty="0"/>
              <a:t>Mark with flagging, painting, or another identification system.</a:t>
            </a:r>
          </a:p>
          <a:p>
            <a:pPr>
              <a:lnSpc>
                <a:spcPct val="120000"/>
              </a:lnSpc>
            </a:pPr>
            <a:endParaRPr lang="en-US" sz="3800" dirty="0"/>
          </a:p>
          <a:p>
            <a:pPr marL="109728" indent="0">
              <a:lnSpc>
                <a:spcPct val="120000"/>
              </a:lnSpc>
              <a:buNone/>
            </a:pPr>
            <a:endParaRPr lang="en-US" sz="3100" dirty="0"/>
          </a:p>
          <a:p>
            <a:pPr marL="109728" indent="0">
              <a:lnSpc>
                <a:spcPct val="120000"/>
              </a:lnSpc>
              <a:buNone/>
            </a:pPr>
            <a:r>
              <a:rPr lang="en-US" sz="3100" dirty="0">
                <a:solidFill>
                  <a:schemeClr val="bg2">
                    <a:lumMod val="50000"/>
                  </a:schemeClr>
                </a:solidFill>
              </a:rPr>
              <a:t>					</a:t>
            </a:r>
            <a:r>
              <a:rPr lang="en-US" sz="4400" dirty="0">
                <a:solidFill>
                  <a:schemeClr val="bg2">
                    <a:lumMod val="50000"/>
                  </a:schemeClr>
                </a:solidFill>
              </a:rPr>
              <a:t>11AAC95.270 (a),(b)</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p:txBody>
          <a:bodyPr/>
          <a:lstStyle/>
          <a:p>
            <a:r>
              <a:rPr lang="en-US" dirty="0">
                <a:solidFill>
                  <a:srgbClr val="19859B"/>
                </a:solidFill>
              </a:rPr>
              <a:t>Marking riparian areas</a:t>
            </a:r>
          </a:p>
        </p:txBody>
      </p:sp>
    </p:spTree>
    <p:extLst>
      <p:ext uri="{BB962C8B-B14F-4D97-AF65-F5344CB8AC3E}">
        <p14:creationId xmlns:p14="http://schemas.microsoft.com/office/powerpoint/2010/main" val="3187911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5486400"/>
          </a:xfrm>
        </p:spPr>
        <p:txBody>
          <a:bodyPr>
            <a:normAutofit fontScale="70000" lnSpcReduction="20000"/>
          </a:bodyPr>
          <a:lstStyle/>
          <a:p>
            <a:pPr>
              <a:lnSpc>
                <a:spcPct val="120000"/>
              </a:lnSpc>
              <a:spcAft>
                <a:spcPts val="1200"/>
              </a:spcAft>
            </a:pPr>
            <a:r>
              <a:rPr lang="en-US" sz="4200" dirty="0"/>
              <a:t>Mark while the area is free of snow cover that would prevent accurately identifying a water body, unless the water body is large, incised, or otherwise identifiable when under snow cover.</a:t>
            </a:r>
          </a:p>
          <a:p>
            <a:pPr>
              <a:lnSpc>
                <a:spcPct val="120000"/>
              </a:lnSpc>
              <a:spcAft>
                <a:spcPts val="1200"/>
              </a:spcAft>
            </a:pPr>
            <a:r>
              <a:rPr lang="en-US" sz="4200" dirty="0"/>
              <a:t>A tree is in a retention area if </a:t>
            </a:r>
            <a:r>
              <a:rPr lang="en-US" sz="4200" b="1" dirty="0"/>
              <a:t>&gt;</a:t>
            </a:r>
            <a:r>
              <a:rPr lang="en-US" sz="4200" dirty="0"/>
              <a:t>50% of the diameter of the bole of the tree is in the riparian retention area </a:t>
            </a:r>
          </a:p>
          <a:p>
            <a:pPr marL="109728" indent="0">
              <a:lnSpc>
                <a:spcPct val="120000"/>
              </a:lnSpc>
              <a:buNone/>
            </a:pPr>
            <a:r>
              <a:rPr lang="en-US" sz="3100" dirty="0">
                <a:solidFill>
                  <a:schemeClr val="bg2">
                    <a:lumMod val="50000"/>
                  </a:schemeClr>
                </a:solidFill>
              </a:rPr>
              <a:t>					</a:t>
            </a:r>
          </a:p>
          <a:p>
            <a:pPr marL="109728" indent="0" algn="r">
              <a:lnSpc>
                <a:spcPct val="120000"/>
              </a:lnSpc>
              <a:buNone/>
            </a:pPr>
            <a:r>
              <a:rPr lang="en-US" sz="3500" dirty="0">
                <a:solidFill>
                  <a:schemeClr val="bg2">
                    <a:lumMod val="50000"/>
                  </a:schemeClr>
                </a:solidFill>
              </a:rPr>
              <a:t>11AAC 95.270 (c),(d)</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p:txBody>
          <a:bodyPr/>
          <a:lstStyle/>
          <a:p>
            <a:r>
              <a:rPr lang="en-US" dirty="0">
                <a:solidFill>
                  <a:srgbClr val="19859B"/>
                </a:solidFill>
              </a:rPr>
              <a:t>Marking riparian areas, cont.</a:t>
            </a:r>
          </a:p>
        </p:txBody>
      </p:sp>
    </p:spTree>
    <p:extLst>
      <p:ext uri="{BB962C8B-B14F-4D97-AF65-F5344CB8AC3E}">
        <p14:creationId xmlns:p14="http://schemas.microsoft.com/office/powerpoint/2010/main" val="10880561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525963"/>
          </a:xfrm>
        </p:spPr>
        <p:txBody>
          <a:bodyPr/>
          <a:lstStyle/>
          <a:p>
            <a:pPr marL="109728" indent="0">
              <a:buNone/>
            </a:pPr>
            <a:r>
              <a:rPr lang="en-US" sz="3600" dirty="0"/>
              <a:t>Any discharge of explosives in Type I-A or Type I-B riparian areas requires a variation. </a:t>
            </a:r>
          </a:p>
          <a:p>
            <a:pPr marL="109728" indent="0">
              <a:buNone/>
            </a:pPr>
            <a:endParaRPr lang="en-US" dirty="0"/>
          </a:p>
          <a:p>
            <a:pPr marL="109728" indent="0">
              <a:buNone/>
            </a:pPr>
            <a:endParaRPr lang="en-US" dirty="0"/>
          </a:p>
          <a:p>
            <a:pPr marL="109728" indent="0">
              <a:buNone/>
            </a:pPr>
            <a:endParaRPr lang="en-US" dirty="0"/>
          </a:p>
          <a:p>
            <a:pPr marL="109728" indent="0">
              <a:buNone/>
            </a:pPr>
            <a:r>
              <a:rPr lang="en-US" dirty="0"/>
              <a:t>		</a:t>
            </a:r>
          </a:p>
          <a:p>
            <a:pPr marL="109728" indent="0" algn="r">
              <a:buNone/>
            </a:pPr>
            <a:r>
              <a:rPr lang="en-US" dirty="0"/>
              <a:t>				</a:t>
            </a:r>
            <a:r>
              <a:rPr lang="en-US" sz="2200" dirty="0">
                <a:solidFill>
                  <a:schemeClr val="bg2">
                    <a:lumMod val="50000"/>
                  </a:schemeClr>
                </a:solidFill>
              </a:rPr>
              <a:t>11 AAC 95.335(a)(1)</a:t>
            </a:r>
          </a:p>
          <a:p>
            <a:endParaRPr lang="en-US" dirty="0"/>
          </a:p>
        </p:txBody>
      </p:sp>
      <p:sp>
        <p:nvSpPr>
          <p:cNvPr id="3" name="Title 2"/>
          <p:cNvSpPr>
            <a:spLocks noGrp="1"/>
          </p:cNvSpPr>
          <p:nvPr>
            <p:ph type="title"/>
          </p:nvPr>
        </p:nvSpPr>
        <p:spPr/>
        <p:txBody>
          <a:bodyPr/>
          <a:lstStyle/>
          <a:p>
            <a:r>
              <a:rPr lang="en-US" dirty="0">
                <a:solidFill>
                  <a:srgbClr val="19859B"/>
                </a:solidFill>
              </a:rPr>
              <a:t>Blasting</a:t>
            </a:r>
          </a:p>
        </p:txBody>
      </p:sp>
    </p:spTree>
    <p:extLst>
      <p:ext uri="{BB962C8B-B14F-4D97-AF65-F5344CB8AC3E}">
        <p14:creationId xmlns:p14="http://schemas.microsoft.com/office/powerpoint/2010/main" val="2267056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5410200"/>
          </a:xfrm>
        </p:spPr>
        <p:txBody>
          <a:bodyPr>
            <a:normAutofit/>
          </a:bodyPr>
          <a:lstStyle/>
          <a:p>
            <a:pPr marL="109728" indent="0">
              <a:buNone/>
            </a:pPr>
            <a:r>
              <a:rPr lang="en-US" sz="3200" dirty="0"/>
              <a:t>Where feasible and necessary, leave high stumps to prevent felled and bucked timber from entering surface waters.</a:t>
            </a:r>
          </a:p>
          <a:p>
            <a:pPr marL="630936" lvl="2" indent="0">
              <a:lnSpc>
                <a:spcPct val="120000"/>
              </a:lnSpc>
              <a:buNone/>
            </a:pPr>
            <a:r>
              <a:rPr lang="en-US" sz="24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p>
          <a:p>
            <a:pPr marL="109728" indent="0">
              <a:lnSpc>
                <a:spcPct val="120000"/>
              </a:lnSpc>
              <a:buNone/>
            </a:pPr>
            <a:endParaRPr lang="en-US" sz="2800" dirty="0">
              <a:solidFill>
                <a:schemeClr val="bg2">
                  <a:lumMod val="50000"/>
                </a:schemeClr>
              </a:solidFill>
            </a:endParaRPr>
          </a:p>
          <a:p>
            <a:pPr marL="109728" indent="0">
              <a:lnSpc>
                <a:spcPct val="120000"/>
              </a:lnSpc>
              <a:buNone/>
            </a:pPr>
            <a:r>
              <a:rPr lang="en-US" sz="28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r>
              <a:rPr lang="en-US" sz="2200" dirty="0">
                <a:solidFill>
                  <a:schemeClr val="bg2">
                    <a:lumMod val="50000"/>
                  </a:schemeClr>
                </a:solidFill>
              </a:rPr>
              <a:t>11 AAC 95.350(c)</a:t>
            </a:r>
          </a:p>
        </p:txBody>
      </p:sp>
      <p:sp>
        <p:nvSpPr>
          <p:cNvPr id="3" name="Title 2"/>
          <p:cNvSpPr>
            <a:spLocks noGrp="1"/>
          </p:cNvSpPr>
          <p:nvPr>
            <p:ph type="title"/>
          </p:nvPr>
        </p:nvSpPr>
        <p:spPr>
          <a:xfrm>
            <a:off x="457200" y="152400"/>
            <a:ext cx="8229600" cy="1143000"/>
          </a:xfrm>
        </p:spPr>
        <p:txBody>
          <a:bodyPr>
            <a:normAutofit/>
          </a:bodyPr>
          <a:lstStyle/>
          <a:p>
            <a:r>
              <a:rPr lang="en-US" dirty="0">
                <a:solidFill>
                  <a:srgbClr val="19859B"/>
                </a:solidFill>
              </a:rPr>
              <a:t>Bank integrity</a:t>
            </a:r>
          </a:p>
        </p:txBody>
      </p:sp>
    </p:spTree>
    <p:extLst>
      <p:ext uri="{BB962C8B-B14F-4D97-AF65-F5344CB8AC3E}">
        <p14:creationId xmlns:p14="http://schemas.microsoft.com/office/powerpoint/2010/main" val="409693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7640"/>
            <a:ext cx="8229600" cy="5148072"/>
          </a:xfrm>
        </p:spPr>
        <p:txBody>
          <a:bodyPr>
            <a:normAutofit/>
          </a:bodyPr>
          <a:lstStyle/>
          <a:p>
            <a:pPr>
              <a:lnSpc>
                <a:spcPct val="110000"/>
              </a:lnSpc>
              <a:spcBef>
                <a:spcPts val="600"/>
              </a:spcBef>
              <a:spcAft>
                <a:spcPts val="1200"/>
              </a:spcAft>
              <a:buFont typeface="Wingdings" panose="05000000000000000000" pitchFamily="2" charset="2"/>
              <a:buChar char="§"/>
            </a:pPr>
            <a:r>
              <a:rPr lang="en-US" sz="2800" dirty="0"/>
              <a:t>Minimize the number of skidding routes</a:t>
            </a:r>
          </a:p>
          <a:p>
            <a:pPr>
              <a:lnSpc>
                <a:spcPct val="110000"/>
              </a:lnSpc>
              <a:spcBef>
                <a:spcPts val="600"/>
              </a:spcBef>
              <a:spcAft>
                <a:spcPts val="1200"/>
              </a:spcAft>
              <a:buFont typeface="Wingdings" panose="05000000000000000000" pitchFamily="2" charset="2"/>
              <a:buChar char="§"/>
            </a:pPr>
            <a:r>
              <a:rPr lang="en-US" sz="2800" dirty="0"/>
              <a:t>Consistent with good safety practices, minimize skidding damage to retained trees, stumps, root systems, understory vegeta­tion, and soils</a:t>
            </a:r>
          </a:p>
          <a:p>
            <a:pPr>
              <a:lnSpc>
                <a:spcPct val="110000"/>
              </a:lnSpc>
              <a:spcBef>
                <a:spcPts val="600"/>
              </a:spcBef>
              <a:spcAft>
                <a:spcPts val="1200"/>
              </a:spcAft>
              <a:buFont typeface="Wingdings" panose="05000000000000000000" pitchFamily="2" charset="2"/>
              <a:buChar char="§"/>
            </a:pPr>
            <a:r>
              <a:rPr lang="en-US" sz="2800" dirty="0"/>
              <a:t>Use one-end suspension of logs</a:t>
            </a:r>
          </a:p>
          <a:p>
            <a:pPr marL="109728" indent="0">
              <a:lnSpc>
                <a:spcPct val="110000"/>
              </a:lnSpc>
              <a:spcBef>
                <a:spcPts val="600"/>
              </a:spcBef>
              <a:spcAft>
                <a:spcPts val="1200"/>
              </a:spcAft>
              <a:buNone/>
            </a:pPr>
            <a:endParaRPr lang="en-US" sz="2800" dirty="0">
              <a:solidFill>
                <a:schemeClr val="bg2">
                  <a:lumMod val="50000"/>
                </a:schemeClr>
              </a:solidFill>
            </a:endParaRPr>
          </a:p>
          <a:p>
            <a:pPr marL="109728" indent="0">
              <a:lnSpc>
                <a:spcPct val="110000"/>
              </a:lnSpc>
              <a:buNone/>
            </a:pPr>
            <a:r>
              <a:rPr lang="en-US" sz="2800" dirty="0">
                <a:solidFill>
                  <a:schemeClr val="bg2">
                    <a:lumMod val="50000"/>
                  </a:schemeClr>
                </a:solidFill>
              </a:rPr>
              <a:t>						</a:t>
            </a:r>
            <a:r>
              <a:rPr lang="en-US" sz="2200" dirty="0">
                <a:solidFill>
                  <a:schemeClr val="bg2">
                    <a:lumMod val="50000"/>
                  </a:schemeClr>
                </a:solidFill>
              </a:rPr>
              <a:t>11 AAC 95.365(b)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Tracked and wheeled systems</a:t>
            </a:r>
          </a:p>
        </p:txBody>
      </p:sp>
    </p:spTree>
    <p:extLst>
      <p:ext uri="{BB962C8B-B14F-4D97-AF65-F5344CB8AC3E}">
        <p14:creationId xmlns:p14="http://schemas.microsoft.com/office/powerpoint/2010/main" val="3497044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dirty="0"/>
              <a:t>Protect riparian areas from the significant adverse effects of timber harvest activities on fish habitat and water quality. </a:t>
            </a:r>
            <a:endParaRPr lang="en-US" sz="2400" dirty="0">
              <a:solidFill>
                <a:schemeClr val="bg2">
                  <a:lumMod val="50000"/>
                </a:schemeClr>
              </a:solidFill>
            </a:endParaRPr>
          </a:p>
          <a:p>
            <a:pPr lvl="1">
              <a:buFont typeface="Wingdings" panose="05000000000000000000" pitchFamily="2" charset="2"/>
              <a:buChar char="§"/>
            </a:pPr>
            <a:r>
              <a:rPr lang="en-US" dirty="0"/>
              <a:t>taking into account the economic feasibility of timber opera­tions </a:t>
            </a:r>
          </a:p>
          <a:p>
            <a:pPr>
              <a:buFont typeface="Wingdings" panose="05000000000000000000" pitchFamily="2" charset="2"/>
              <a:buChar char="§"/>
            </a:pPr>
            <a:r>
              <a:rPr lang="en-US" dirty="0"/>
              <a:t>Provide adequate preservation of fish habitat. </a:t>
            </a: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endParaRPr lang="en-US" sz="2200" dirty="0">
              <a:solidFill>
                <a:schemeClr val="bg2">
                  <a:lumMod val="50000"/>
                </a:schemeClr>
              </a:solidFill>
            </a:endParaRPr>
          </a:p>
          <a:p>
            <a:pPr marL="109728" lvl="1" indent="0">
              <a:spcBef>
                <a:spcPts val="400"/>
              </a:spcBef>
              <a:buSzPct val="68000"/>
              <a:buNone/>
            </a:pPr>
            <a:r>
              <a:rPr lang="en-US" sz="2200" dirty="0">
                <a:solidFill>
                  <a:schemeClr val="bg2">
                    <a:lumMod val="50000"/>
                  </a:schemeClr>
                </a:solidFill>
              </a:rPr>
              <a:t>			AS 41.17.115(a), 11 AAC 95.185(a) </a:t>
            </a:r>
          </a:p>
          <a:p>
            <a:pPr marL="109728" indent="0">
              <a:buNone/>
            </a:pPr>
            <a:endParaRPr lang="en-US" dirty="0"/>
          </a:p>
        </p:txBody>
      </p:sp>
      <p:sp>
        <p:nvSpPr>
          <p:cNvPr id="3" name="Title 2"/>
          <p:cNvSpPr>
            <a:spLocks noGrp="1"/>
          </p:cNvSpPr>
          <p:nvPr>
            <p:ph type="title"/>
          </p:nvPr>
        </p:nvSpPr>
        <p:spPr/>
        <p:txBody>
          <a:bodyPr>
            <a:normAutofit/>
          </a:bodyPr>
          <a:lstStyle/>
          <a:p>
            <a:r>
              <a:rPr lang="en-US" sz="4900" dirty="0">
                <a:solidFill>
                  <a:srgbClr val="19859B"/>
                </a:solidFill>
              </a:rPr>
              <a:t>Intent</a:t>
            </a:r>
            <a:endParaRPr lang="en-US" dirty="0">
              <a:solidFill>
                <a:srgbClr val="19859B"/>
              </a:solidFill>
            </a:endParaRPr>
          </a:p>
        </p:txBody>
      </p:sp>
    </p:spTree>
    <p:extLst>
      <p:ext uri="{BB962C8B-B14F-4D97-AF65-F5344CB8AC3E}">
        <p14:creationId xmlns:p14="http://schemas.microsoft.com/office/powerpoint/2010/main" val="9393697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a:bodyPr>
          <a:lstStyle/>
          <a:p>
            <a:r>
              <a:rPr lang="en-US" sz="3200" dirty="0"/>
              <a:t>In or near a riparian area, make an effort to minimize soil disturbance and prevent logs from rolling into surface waters or the riparian area.</a:t>
            </a:r>
          </a:p>
          <a:p>
            <a:pPr marL="630936" lvl="2" indent="0">
              <a:buNone/>
            </a:pPr>
            <a:endParaRPr lang="en-US" sz="2400" dirty="0">
              <a:solidFill>
                <a:schemeClr val="bg2">
                  <a:lumMod val="50000"/>
                </a:schemeClr>
              </a:solidFill>
            </a:endParaRPr>
          </a:p>
          <a:p>
            <a:pPr marL="630936" lvl="2" indent="0">
              <a:buNone/>
            </a:pPr>
            <a:endParaRPr lang="en-US" sz="16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95.360(c)(4)</a:t>
            </a:r>
          </a:p>
          <a:p>
            <a:pPr marL="109728" indent="0">
              <a:buNone/>
            </a:pPr>
            <a:endParaRPr lang="en-US" dirty="0"/>
          </a:p>
          <a:p>
            <a:endParaRPr lang="en-US" dirty="0"/>
          </a:p>
        </p:txBody>
      </p:sp>
      <p:sp>
        <p:nvSpPr>
          <p:cNvPr id="3" name="Title 2"/>
          <p:cNvSpPr>
            <a:spLocks noGrp="1"/>
          </p:cNvSpPr>
          <p:nvPr>
            <p:ph type="title"/>
          </p:nvPr>
        </p:nvSpPr>
        <p:spPr/>
        <p:txBody>
          <a:bodyPr/>
          <a:lstStyle/>
          <a:p>
            <a:r>
              <a:rPr lang="en-US" dirty="0">
                <a:solidFill>
                  <a:srgbClr val="19859B"/>
                </a:solidFill>
              </a:rPr>
              <a:t>Cable yarding</a:t>
            </a:r>
          </a:p>
        </p:txBody>
      </p:sp>
    </p:spTree>
    <p:extLst>
      <p:ext uri="{BB962C8B-B14F-4D97-AF65-F5344CB8AC3E}">
        <p14:creationId xmlns:p14="http://schemas.microsoft.com/office/powerpoint/2010/main" val="16157056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lnSpcReduction="20000"/>
          </a:bodyPr>
          <a:lstStyle/>
          <a:p>
            <a:pPr>
              <a:lnSpc>
                <a:spcPct val="110000"/>
              </a:lnSpc>
              <a:spcBef>
                <a:spcPts val="600"/>
              </a:spcBef>
              <a:spcAft>
                <a:spcPts val="1200"/>
              </a:spcAft>
            </a:pPr>
            <a:r>
              <a:rPr lang="en-US" sz="3200" dirty="0"/>
              <a:t>When burning slash, protect the riparian area from fire</a:t>
            </a:r>
          </a:p>
          <a:p>
            <a:pPr>
              <a:lnSpc>
                <a:spcPct val="110000"/>
              </a:lnSpc>
              <a:spcBef>
                <a:spcPts val="600"/>
              </a:spcBef>
              <a:spcAft>
                <a:spcPts val="1200"/>
              </a:spcAft>
            </a:pPr>
            <a:r>
              <a:rPr lang="en-US" sz="3200" dirty="0"/>
              <a:t>Burn under weather conditions that minimize the chance of air quality degradation and fire escape.</a:t>
            </a:r>
          </a:p>
          <a:p>
            <a:pPr marL="109728" indent="0">
              <a:buNone/>
            </a:pPr>
            <a:endParaRPr lang="en-US" dirty="0"/>
          </a:p>
          <a:p>
            <a:pPr marL="109728" indent="0">
              <a:buNone/>
            </a:pPr>
            <a:endParaRPr lang="en-US" dirty="0"/>
          </a:p>
          <a:p>
            <a:pPr marL="109728" indent="0">
              <a:buNone/>
            </a:pPr>
            <a:endParaRPr lang="en-US" dirty="0"/>
          </a:p>
          <a:p>
            <a:pPr marL="109728" indent="0">
              <a:buNone/>
            </a:pPr>
            <a:r>
              <a:rPr lang="en-US" sz="2200" dirty="0">
                <a:solidFill>
                  <a:schemeClr val="bg2">
                    <a:lumMod val="50000"/>
                  </a:schemeClr>
                </a:solidFill>
              </a:rPr>
              <a:t>					</a:t>
            </a: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95.370(b)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Slash burning</a:t>
            </a:r>
          </a:p>
        </p:txBody>
      </p:sp>
    </p:spTree>
    <p:extLst>
      <p:ext uri="{BB962C8B-B14F-4D97-AF65-F5344CB8AC3E}">
        <p14:creationId xmlns:p14="http://schemas.microsoft.com/office/powerpoint/2010/main" val="3668946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Site-specific riparian variations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13176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876800"/>
          </a:xfrm>
        </p:spPr>
        <p:txBody>
          <a:bodyPr>
            <a:noAutofit/>
          </a:bodyPr>
          <a:lstStyle/>
          <a:p>
            <a:r>
              <a:rPr lang="en-US" sz="2800" dirty="0"/>
              <a:t>A forest landowner, timber owner, or operator may propose a variation to allow harvesting of specific trees within a riparian area.</a:t>
            </a:r>
          </a:p>
          <a:p>
            <a:r>
              <a:rPr lang="en-US" sz="2800" dirty="0"/>
              <a:t>DOF shall agree to the proposed variation if it determines that the harm intended to be avoided by the requirement </a:t>
            </a:r>
          </a:p>
          <a:p>
            <a:pPr lvl="1">
              <a:buFont typeface="Wingdings" panose="05000000000000000000" pitchFamily="2" charset="2"/>
              <a:buChar char="§"/>
            </a:pPr>
            <a:r>
              <a:rPr lang="en-US" sz="2600" dirty="0"/>
              <a:t>is not likely to occur because of site‑specific circumstances, and</a:t>
            </a:r>
          </a:p>
          <a:p>
            <a:pPr lvl="1">
              <a:buFont typeface="Wingdings" panose="05000000000000000000" pitchFamily="2" charset="2"/>
              <a:buChar char="§"/>
            </a:pPr>
            <a:r>
              <a:rPr lang="en-US" sz="2600" dirty="0"/>
              <a:t>is not likely to cause significant harm to fish habitat or water quality</a:t>
            </a:r>
          </a:p>
          <a:p>
            <a:pPr marL="393192" lvl="1" indent="0" algn="r">
              <a:buNone/>
            </a:pPr>
            <a:r>
              <a:rPr lang="en-US" sz="2400" dirty="0">
                <a:solidFill>
                  <a:schemeClr val="bg2">
                    <a:lumMod val="50000"/>
                  </a:schemeClr>
                </a:solidFill>
              </a:rPr>
              <a:t>AS 41.17.087</a:t>
            </a:r>
            <a:endParaRPr lang="en-US" sz="2400" dirty="0"/>
          </a:p>
          <a:p>
            <a:pPr marL="393192" lvl="1" indent="0">
              <a:buNone/>
            </a:pPr>
            <a:endParaRPr lang="en-US" sz="2800" dirty="0"/>
          </a:p>
          <a:p>
            <a:pPr marL="109728" indent="0">
              <a:buNone/>
            </a:pPr>
            <a:endParaRPr lang="en-US" sz="2800" dirty="0"/>
          </a:p>
          <a:p>
            <a:pPr marL="109728" indent="0">
              <a:buNone/>
            </a:pPr>
            <a:r>
              <a:rPr lang="en-US" sz="2800" dirty="0">
                <a:solidFill>
                  <a:schemeClr val="bg2">
                    <a:lumMod val="50000"/>
                  </a:schemeClr>
                </a:solidFill>
              </a:rPr>
              <a:t>						    </a:t>
            </a:r>
            <a:r>
              <a:rPr lang="en-US" sz="2200" dirty="0">
                <a:solidFill>
                  <a:schemeClr val="bg2">
                    <a:lumMod val="50000"/>
                  </a:schemeClr>
                </a:solidFill>
              </a:rPr>
              <a:t>AS 41.17.087</a:t>
            </a:r>
            <a:endParaRPr lang="en-US" sz="2200" dirty="0"/>
          </a:p>
        </p:txBody>
      </p:sp>
      <p:sp>
        <p:nvSpPr>
          <p:cNvPr id="3" name="Title 2"/>
          <p:cNvSpPr>
            <a:spLocks noGrp="1"/>
          </p:cNvSpPr>
          <p:nvPr>
            <p:ph type="title"/>
          </p:nvPr>
        </p:nvSpPr>
        <p:spPr/>
        <p:txBody>
          <a:bodyPr/>
          <a:lstStyle/>
          <a:p>
            <a:r>
              <a:rPr lang="en-US" dirty="0">
                <a:solidFill>
                  <a:schemeClr val="accent1">
                    <a:lumMod val="75000"/>
                  </a:schemeClr>
                </a:solidFill>
              </a:rPr>
              <a:t>Site-specific variations</a:t>
            </a:r>
          </a:p>
        </p:txBody>
      </p:sp>
    </p:spTree>
    <p:extLst>
      <p:ext uri="{BB962C8B-B14F-4D97-AF65-F5344CB8AC3E}">
        <p14:creationId xmlns:p14="http://schemas.microsoft.com/office/powerpoint/2010/main" val="42559171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2366" y="1600200"/>
            <a:ext cx="8229600" cy="5105400"/>
          </a:xfrm>
        </p:spPr>
        <p:txBody>
          <a:bodyPr>
            <a:normAutofit lnSpcReduction="10000"/>
          </a:bodyPr>
          <a:lstStyle/>
          <a:p>
            <a:pPr>
              <a:spcBef>
                <a:spcPts val="0"/>
              </a:spcBef>
              <a:spcAft>
                <a:spcPts val="1200"/>
              </a:spcAft>
            </a:pPr>
            <a:r>
              <a:rPr lang="en-US" sz="2800" dirty="0"/>
              <a:t>DOF considers </a:t>
            </a:r>
          </a:p>
          <a:p>
            <a:pPr lvl="1">
              <a:spcBef>
                <a:spcPts val="0"/>
              </a:spcBef>
              <a:spcAft>
                <a:spcPts val="1200"/>
              </a:spcAft>
            </a:pPr>
            <a:r>
              <a:rPr lang="en-US" sz="2400" dirty="0"/>
              <a:t>Adequate preservation of the 10 the fish habitat factors maintained in riparian areas</a:t>
            </a:r>
          </a:p>
          <a:p>
            <a:pPr lvl="1">
              <a:spcBef>
                <a:spcPts val="0"/>
              </a:spcBef>
              <a:spcAft>
                <a:spcPts val="1200"/>
              </a:spcAft>
            </a:pPr>
            <a:r>
              <a:rPr lang="en-US" sz="2400" dirty="0"/>
              <a:t>Potential impact of a variation harvest on non-merchantable trees within the riparian retention area.</a:t>
            </a:r>
          </a:p>
          <a:p>
            <a:pPr>
              <a:spcBef>
                <a:spcPts val="0"/>
              </a:spcBef>
              <a:spcAft>
                <a:spcPts val="1200"/>
              </a:spcAft>
            </a:pPr>
            <a:r>
              <a:rPr lang="en-US" sz="2800" dirty="0"/>
              <a:t>DOF may condition a variation approval to protect non-merchantable trees that are important to maintain fish habitat and water quality. </a:t>
            </a:r>
            <a:r>
              <a:rPr lang="en-US" dirty="0">
                <a:solidFill>
                  <a:schemeClr val="bg2">
                    <a:lumMod val="50000"/>
                  </a:schemeClr>
                </a:solidFill>
              </a:rPr>
              <a:t>				</a:t>
            </a:r>
          </a:p>
          <a:p>
            <a:pPr marL="109728" indent="0">
              <a:buNone/>
            </a:pPr>
            <a:r>
              <a:rPr lang="en-US" sz="2200" dirty="0">
                <a:solidFill>
                  <a:schemeClr val="bg2">
                    <a:lumMod val="50000"/>
                  </a:schemeClr>
                </a:solidFill>
              </a:rPr>
              <a:t>						11 AAC 95.235(d</a:t>
            </a:r>
            <a:r>
              <a:rPr lang="en-US" dirty="0">
                <a:solidFill>
                  <a:schemeClr val="bg2">
                    <a:lumMod val="50000"/>
                  </a:schemeClr>
                </a:solidFill>
              </a:rPr>
              <a:t>)</a:t>
            </a:r>
          </a:p>
          <a:p>
            <a:endParaRPr lang="en-US" dirty="0"/>
          </a:p>
        </p:txBody>
      </p:sp>
      <p:sp>
        <p:nvSpPr>
          <p:cNvPr id="3" name="Title 2"/>
          <p:cNvSpPr>
            <a:spLocks noGrp="1"/>
          </p:cNvSpPr>
          <p:nvPr>
            <p:ph type="title"/>
          </p:nvPr>
        </p:nvSpPr>
        <p:spPr/>
        <p:txBody>
          <a:bodyPr/>
          <a:lstStyle/>
          <a:p>
            <a:r>
              <a:rPr lang="en-US" dirty="0">
                <a:solidFill>
                  <a:srgbClr val="19859B"/>
                </a:solidFill>
              </a:rPr>
              <a:t>Variation considerations</a:t>
            </a:r>
            <a:endParaRPr lang="en-US" dirty="0"/>
          </a:p>
        </p:txBody>
      </p:sp>
    </p:spTree>
    <p:extLst>
      <p:ext uri="{BB962C8B-B14F-4D97-AF65-F5344CB8AC3E}">
        <p14:creationId xmlns:p14="http://schemas.microsoft.com/office/powerpoint/2010/main" val="23992479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CC0CC8-CB3A-44A6-B356-CD33AC9BA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077355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56288"/>
            <a:ext cx="8229600" cy="5334000"/>
          </a:xfrm>
        </p:spPr>
        <p:txBody>
          <a:bodyPr>
            <a:normAutofit/>
          </a:bodyPr>
          <a:lstStyle/>
          <a:p>
            <a:pPr>
              <a:spcBef>
                <a:spcPts val="0"/>
              </a:spcBef>
              <a:spcAft>
                <a:spcPts val="1200"/>
              </a:spcAft>
            </a:pPr>
            <a:r>
              <a:rPr lang="en-US" sz="2800" dirty="0"/>
              <a:t>If DOF does not agree to the proposed variation, the owner or operator may appeal to the DNR commissioner.  </a:t>
            </a:r>
          </a:p>
          <a:p>
            <a:pPr>
              <a:spcBef>
                <a:spcPts val="0"/>
              </a:spcBef>
              <a:spcAft>
                <a:spcPts val="1200"/>
              </a:spcAft>
            </a:pPr>
            <a:r>
              <a:rPr lang="en-US" sz="2800" dirty="0"/>
              <a:t>Appellants must conform to the requirement while the appeal is pending. </a:t>
            </a:r>
          </a:p>
          <a:p>
            <a:pPr>
              <a:spcBef>
                <a:spcPts val="0"/>
              </a:spcBef>
              <a:spcAft>
                <a:spcPts val="1200"/>
              </a:spcAft>
            </a:pPr>
            <a:r>
              <a:rPr lang="en-US" sz="2800" dirty="0"/>
              <a:t>DNR gives due deference to ADF&amp;G and DEC for variation determinations.</a:t>
            </a:r>
          </a:p>
          <a:p>
            <a:pPr marL="109728" indent="0">
              <a:spcBef>
                <a:spcPts val="0"/>
              </a:spcBef>
              <a:spcAft>
                <a:spcPts val="1200"/>
              </a:spcAft>
              <a:buNone/>
            </a:pPr>
            <a:endParaRPr lang="en-US" sz="2800" dirty="0"/>
          </a:p>
          <a:p>
            <a:pPr marL="109728" indent="0">
              <a:lnSpc>
                <a:spcPct val="120000"/>
              </a:lnSpc>
              <a:buNone/>
            </a:pPr>
            <a:r>
              <a:rPr lang="en-US" sz="2800" dirty="0">
                <a:solidFill>
                  <a:schemeClr val="bg2">
                    <a:lumMod val="50000"/>
                  </a:schemeClr>
                </a:solidFill>
              </a:rPr>
              <a:t>						</a:t>
            </a:r>
            <a:r>
              <a:rPr lang="en-US" sz="2400" dirty="0">
                <a:solidFill>
                  <a:schemeClr val="bg2">
                    <a:lumMod val="50000"/>
                  </a:schemeClr>
                </a:solidFill>
              </a:rPr>
              <a:t>AS 41.17.087</a:t>
            </a:r>
            <a:endParaRPr lang="en-US" sz="2400" dirty="0"/>
          </a:p>
          <a:p>
            <a:pPr>
              <a:lnSpc>
                <a:spcPct val="120000"/>
              </a:lnSpc>
            </a:pPr>
            <a:endParaRPr lang="en-US" dirty="0"/>
          </a:p>
        </p:txBody>
      </p:sp>
      <p:sp>
        <p:nvSpPr>
          <p:cNvPr id="3" name="Title 2"/>
          <p:cNvSpPr>
            <a:spLocks noGrp="1"/>
          </p:cNvSpPr>
          <p:nvPr>
            <p:ph type="title"/>
          </p:nvPr>
        </p:nvSpPr>
        <p:spPr/>
        <p:txBody>
          <a:bodyPr>
            <a:normAutofit fontScale="90000"/>
          </a:bodyPr>
          <a:lstStyle/>
          <a:p>
            <a:r>
              <a:rPr lang="en-US" dirty="0">
                <a:solidFill>
                  <a:srgbClr val="19859B"/>
                </a:solidFill>
              </a:rPr>
              <a:t>Variation appeals &amp; due deference</a:t>
            </a:r>
          </a:p>
        </p:txBody>
      </p:sp>
    </p:spTree>
    <p:extLst>
      <p:ext uri="{BB962C8B-B14F-4D97-AF65-F5344CB8AC3E}">
        <p14:creationId xmlns:p14="http://schemas.microsoft.com/office/powerpoint/2010/main" val="3563228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229600" cy="5562600"/>
          </a:xfrm>
        </p:spPr>
        <p:txBody>
          <a:bodyPr>
            <a:noAutofit/>
          </a:bodyPr>
          <a:lstStyle/>
          <a:p>
            <a:pPr>
              <a:spcBef>
                <a:spcPts val="0"/>
              </a:spcBef>
              <a:spcAft>
                <a:spcPts val="1200"/>
              </a:spcAft>
            </a:pPr>
            <a:r>
              <a:rPr lang="en-US" sz="2800" dirty="0"/>
              <a:t>Map at 1:12,000 scale or finer that clearly shows the anadromous fish waterbody and the approximate location of the requested, numbered trees</a:t>
            </a:r>
          </a:p>
          <a:p>
            <a:pPr>
              <a:spcBef>
                <a:spcPts val="0"/>
              </a:spcBef>
              <a:spcAft>
                <a:spcPts val="1200"/>
              </a:spcAft>
            </a:pPr>
            <a:r>
              <a:rPr lang="en-US" sz="2800" dirty="0"/>
              <a:t>List of requested trees with species, DBH, and distance to OHWM for each tree</a:t>
            </a:r>
          </a:p>
          <a:p>
            <a:pPr>
              <a:spcBef>
                <a:spcPts val="0"/>
              </a:spcBef>
              <a:spcAft>
                <a:spcPts val="1200"/>
              </a:spcAft>
            </a:pPr>
            <a:r>
              <a:rPr lang="en-US" sz="2800" dirty="0"/>
              <a:t>Length of reach within the request</a:t>
            </a:r>
          </a:p>
          <a:p>
            <a:pPr>
              <a:spcBef>
                <a:spcPts val="0"/>
              </a:spcBef>
              <a:spcAft>
                <a:spcPts val="1200"/>
              </a:spcAft>
            </a:pPr>
            <a:r>
              <a:rPr lang="en-US" sz="2800" dirty="0"/>
              <a:t>Water body classification type and average channel width of the reach</a:t>
            </a:r>
          </a:p>
          <a:p>
            <a:pPr>
              <a:spcBef>
                <a:spcPts val="0"/>
              </a:spcBef>
            </a:pPr>
            <a:endParaRPr lang="en-US" sz="2400" dirty="0"/>
          </a:p>
          <a:p>
            <a:pPr marL="109728" indent="0" algn="r">
              <a:buNone/>
            </a:pPr>
            <a:r>
              <a:rPr lang="en-US" sz="2400" dirty="0">
                <a:solidFill>
                  <a:srgbClr val="19859B"/>
                </a:solidFill>
              </a:rPr>
              <a:t>					</a:t>
            </a:r>
            <a:r>
              <a:rPr lang="en-US" sz="2200" dirty="0">
                <a:solidFill>
                  <a:schemeClr val="bg2">
                    <a:lumMod val="50000"/>
                  </a:schemeClr>
                </a:solidFill>
              </a:rPr>
              <a:t>11 AAC 95.220(14)(A)</a:t>
            </a:r>
          </a:p>
        </p:txBody>
      </p:sp>
      <p:sp>
        <p:nvSpPr>
          <p:cNvPr id="3" name="Title 2"/>
          <p:cNvSpPr>
            <a:spLocks noGrp="1"/>
          </p:cNvSpPr>
          <p:nvPr>
            <p:ph type="title"/>
          </p:nvPr>
        </p:nvSpPr>
        <p:spPr>
          <a:xfrm>
            <a:off x="457200" y="152400"/>
            <a:ext cx="8229600" cy="990600"/>
          </a:xfrm>
        </p:spPr>
        <p:txBody>
          <a:bodyPr>
            <a:normAutofit fontScale="90000"/>
          </a:bodyPr>
          <a:lstStyle/>
          <a:p>
            <a:r>
              <a:rPr lang="en-US" dirty="0">
                <a:solidFill>
                  <a:srgbClr val="19859B"/>
                </a:solidFill>
              </a:rPr>
              <a:t>DPO requirements for variations</a:t>
            </a:r>
          </a:p>
        </p:txBody>
      </p:sp>
    </p:spTree>
    <p:extLst>
      <p:ext uri="{BB962C8B-B14F-4D97-AF65-F5344CB8AC3E}">
        <p14:creationId xmlns:p14="http://schemas.microsoft.com/office/powerpoint/2010/main" val="4809456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7924800" cy="5334000"/>
          </a:xfrm>
        </p:spPr>
        <p:txBody>
          <a:bodyPr>
            <a:normAutofit fontScale="85000" lnSpcReduction="20000"/>
          </a:bodyPr>
          <a:lstStyle/>
          <a:p>
            <a:pPr>
              <a:lnSpc>
                <a:spcPct val="110000"/>
              </a:lnSpc>
              <a:spcBef>
                <a:spcPts val="0"/>
              </a:spcBef>
              <a:spcAft>
                <a:spcPts val="1200"/>
              </a:spcAft>
            </a:pPr>
            <a:r>
              <a:rPr lang="en-US" sz="2800" dirty="0"/>
              <a:t># of stems </a:t>
            </a:r>
            <a:r>
              <a:rPr lang="en-US" sz="2800" u="sng" dirty="0"/>
              <a:t>&gt;</a:t>
            </a:r>
            <a:r>
              <a:rPr lang="en-US" sz="2800" dirty="0"/>
              <a:t>12” DBH in the riparian retention area of the reach</a:t>
            </a:r>
          </a:p>
          <a:p>
            <a:pPr>
              <a:lnSpc>
                <a:spcPct val="110000"/>
              </a:lnSpc>
              <a:spcBef>
                <a:spcPts val="0"/>
              </a:spcBef>
              <a:spcAft>
                <a:spcPts val="1200"/>
              </a:spcAft>
            </a:pPr>
            <a:r>
              <a:rPr lang="en-US" sz="2800" dirty="0"/>
              <a:t>% of stems </a:t>
            </a:r>
            <a:r>
              <a:rPr lang="en-US" sz="2800" u="sng" dirty="0"/>
              <a:t>&gt;</a:t>
            </a:r>
            <a:r>
              <a:rPr lang="en-US" sz="2800" dirty="0"/>
              <a:t>12” DBH within the reach that the operator requests to harvest,</a:t>
            </a:r>
          </a:p>
          <a:p>
            <a:pPr>
              <a:lnSpc>
                <a:spcPct val="110000"/>
              </a:lnSpc>
              <a:spcBef>
                <a:spcPts val="0"/>
              </a:spcBef>
              <a:spcAft>
                <a:spcPts val="1200"/>
              </a:spcAft>
            </a:pPr>
            <a:r>
              <a:rPr lang="en-US" sz="2800" dirty="0"/>
              <a:t>% of stems </a:t>
            </a:r>
            <a:r>
              <a:rPr lang="en-US" sz="2800" u="sng" dirty="0"/>
              <a:t>&lt;</a:t>
            </a:r>
            <a:r>
              <a:rPr lang="en-US" sz="2800" dirty="0"/>
              <a:t>12” DBH within the reach that were harvested under a                                                         prior variation                                                 request, if any</a:t>
            </a:r>
          </a:p>
          <a:p>
            <a:pPr>
              <a:lnSpc>
                <a:spcPct val="110000"/>
              </a:lnSpc>
              <a:spcBef>
                <a:spcPts val="0"/>
              </a:spcBef>
              <a:spcAft>
                <a:spcPts val="1200"/>
              </a:spcAft>
            </a:pPr>
            <a:r>
              <a:rPr lang="en-US" sz="2800" dirty="0"/>
              <a:t>Additional practices                                                                         or measures that will                                                          be used to prevent                                           adverse impacts</a:t>
            </a:r>
          </a:p>
          <a:p>
            <a:pPr marL="109728" indent="0">
              <a:lnSpc>
                <a:spcPct val="110000"/>
              </a:lnSpc>
              <a:spcBef>
                <a:spcPts val="0"/>
              </a:spcBef>
              <a:spcAft>
                <a:spcPts val="1200"/>
              </a:spcAft>
              <a:buNone/>
            </a:pPr>
            <a:r>
              <a:rPr lang="en-US" sz="2200" dirty="0">
                <a:solidFill>
                  <a:schemeClr val="bg2">
                    <a:lumMod val="50000"/>
                  </a:schemeClr>
                </a:solidFill>
              </a:rPr>
              <a:t>11 AAC 95.220(14), .235(b)</a:t>
            </a:r>
            <a:endParaRPr lang="en-US" dirty="0"/>
          </a:p>
        </p:txBody>
      </p:sp>
      <p:sp>
        <p:nvSpPr>
          <p:cNvPr id="3" name="Title 2"/>
          <p:cNvSpPr>
            <a:spLocks noGrp="1"/>
          </p:cNvSpPr>
          <p:nvPr>
            <p:ph type="title"/>
          </p:nvPr>
        </p:nvSpPr>
        <p:spPr/>
        <p:txBody>
          <a:bodyPr/>
          <a:lstStyle/>
          <a:p>
            <a:r>
              <a:rPr lang="en-US" dirty="0">
                <a:solidFill>
                  <a:srgbClr val="19859B"/>
                </a:solidFill>
              </a:rPr>
              <a:t>DPO requirements, cont.</a:t>
            </a:r>
            <a:endParaRPr lang="en-US" dirty="0"/>
          </a:p>
        </p:txBody>
      </p:sp>
      <p:pic>
        <p:nvPicPr>
          <p:cNvPr id="5" name="Picture 4">
            <a:extLst>
              <a:ext uri="{FF2B5EF4-FFF2-40B4-BE49-F238E27FC236}">
                <a16:creationId xmlns:a16="http://schemas.microsoft.com/office/drawing/2014/main" id="{C8639530-120A-458F-8D5D-CE41E69867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505200"/>
            <a:ext cx="4267200" cy="3200400"/>
          </a:xfrm>
          <a:prstGeom prst="rect">
            <a:avLst/>
          </a:prstGeom>
        </p:spPr>
      </p:pic>
    </p:spTree>
    <p:extLst>
      <p:ext uri="{BB962C8B-B14F-4D97-AF65-F5344CB8AC3E}">
        <p14:creationId xmlns:p14="http://schemas.microsoft.com/office/powerpoint/2010/main" val="12521209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B778-9F56-4EEA-84CC-5464AD3263AF}"/>
              </a:ext>
            </a:extLst>
          </p:cNvPr>
          <p:cNvSpPr>
            <a:spLocks noGrp="1"/>
          </p:cNvSpPr>
          <p:nvPr>
            <p:ph type="title"/>
          </p:nvPr>
        </p:nvSpPr>
        <p:spPr/>
        <p:txBody>
          <a:bodyPr>
            <a:normAutofit/>
          </a:bodyPr>
          <a:lstStyle/>
          <a:p>
            <a:r>
              <a:rPr lang="en-US" dirty="0"/>
              <a:t>General variations in small streamside zones</a:t>
            </a:r>
          </a:p>
        </p:txBody>
      </p:sp>
      <p:sp>
        <p:nvSpPr>
          <p:cNvPr id="3" name="Text Placeholder 2">
            <a:extLst>
              <a:ext uri="{FF2B5EF4-FFF2-40B4-BE49-F238E27FC236}">
                <a16:creationId xmlns:a16="http://schemas.microsoft.com/office/drawing/2014/main" id="{C69B0612-DC2E-483E-9D09-B36F73DCF4C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87836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19859B"/>
                </a:solidFill>
              </a:rPr>
              <a:t>Fish Habitat Factors</a:t>
            </a:r>
          </a:p>
        </p:txBody>
      </p:sp>
      <p:sp>
        <p:nvSpPr>
          <p:cNvPr id="2" name="Content Placeholder 1"/>
          <p:cNvSpPr>
            <a:spLocks noGrp="1"/>
          </p:cNvSpPr>
          <p:nvPr>
            <p:ph sz="quarter" idx="2"/>
          </p:nvPr>
        </p:nvSpPr>
        <p:spPr>
          <a:xfrm>
            <a:off x="369430" y="1066800"/>
            <a:ext cx="4114800" cy="4880306"/>
          </a:xfrm>
        </p:spPr>
        <p:txBody>
          <a:bodyPr>
            <a:normAutofit/>
          </a:bodyPr>
          <a:lstStyle/>
          <a:p>
            <a:pPr>
              <a:spcBef>
                <a:spcPts val="0"/>
              </a:spcBef>
              <a:spcAft>
                <a:spcPts val="600"/>
              </a:spcAft>
            </a:pPr>
            <a:r>
              <a:rPr lang="en-US" sz="2800" dirty="0"/>
              <a:t>short‑term &amp; long- term LWD source</a:t>
            </a:r>
          </a:p>
          <a:p>
            <a:pPr>
              <a:spcBef>
                <a:spcPts val="0"/>
              </a:spcBef>
              <a:spcAft>
                <a:spcPts val="600"/>
              </a:spcAft>
            </a:pPr>
            <a:r>
              <a:rPr lang="en-US" sz="2800" dirty="0"/>
              <a:t>stream bank stability </a:t>
            </a:r>
          </a:p>
          <a:p>
            <a:pPr>
              <a:spcBef>
                <a:spcPts val="0"/>
              </a:spcBef>
              <a:spcAft>
                <a:spcPts val="600"/>
              </a:spcAft>
            </a:pPr>
            <a:r>
              <a:rPr lang="en-US" sz="2800" dirty="0"/>
              <a:t>channel morphology </a:t>
            </a:r>
          </a:p>
          <a:p>
            <a:pPr>
              <a:spcBef>
                <a:spcPts val="0"/>
              </a:spcBef>
              <a:spcAft>
                <a:spcPts val="600"/>
              </a:spcAft>
            </a:pPr>
            <a:r>
              <a:rPr lang="en-US" sz="2800" dirty="0"/>
              <a:t>water temperatures</a:t>
            </a:r>
          </a:p>
          <a:p>
            <a:pPr>
              <a:spcBef>
                <a:spcPts val="0"/>
              </a:spcBef>
              <a:spcAft>
                <a:spcPts val="600"/>
              </a:spcAft>
            </a:pPr>
            <a:r>
              <a:rPr lang="en-US" sz="2800" dirty="0"/>
              <a:t>stream flows </a:t>
            </a:r>
          </a:p>
          <a:p>
            <a:pPr marL="109728" indent="0">
              <a:spcBef>
                <a:spcPts val="0"/>
              </a:spcBef>
              <a:spcAft>
                <a:spcPts val="600"/>
              </a:spcAft>
              <a:buNone/>
            </a:pPr>
            <a:r>
              <a:rPr lang="en-US" sz="2200" dirty="0"/>
              <a:t>					</a:t>
            </a:r>
            <a:endParaRPr lang="en-US" sz="2400" dirty="0"/>
          </a:p>
        </p:txBody>
      </p:sp>
      <p:sp>
        <p:nvSpPr>
          <p:cNvPr id="4" name="Content Placeholder 3">
            <a:extLst>
              <a:ext uri="{FF2B5EF4-FFF2-40B4-BE49-F238E27FC236}">
                <a16:creationId xmlns:a16="http://schemas.microsoft.com/office/drawing/2014/main" id="{11C0628A-309D-4B97-A1C3-5C24B380DE4A}"/>
              </a:ext>
            </a:extLst>
          </p:cNvPr>
          <p:cNvSpPr>
            <a:spLocks noGrp="1"/>
          </p:cNvSpPr>
          <p:nvPr>
            <p:ph sz="quarter" idx="4"/>
          </p:nvPr>
        </p:nvSpPr>
        <p:spPr>
          <a:xfrm>
            <a:off x="4580726" y="1066800"/>
            <a:ext cx="4194175" cy="5185106"/>
          </a:xfrm>
        </p:spPr>
        <p:txBody>
          <a:bodyPr/>
          <a:lstStyle/>
          <a:p>
            <a:pPr>
              <a:spcAft>
                <a:spcPts val="600"/>
              </a:spcAft>
            </a:pPr>
            <a:r>
              <a:rPr lang="en-US" sz="2800" dirty="0"/>
              <a:t>water quality </a:t>
            </a:r>
          </a:p>
          <a:p>
            <a:pPr>
              <a:spcAft>
                <a:spcPts val="600"/>
              </a:spcAft>
            </a:pPr>
            <a:r>
              <a:rPr lang="en-US" sz="2800" dirty="0"/>
              <a:t>adequate nutrient cycling</a:t>
            </a:r>
          </a:p>
          <a:p>
            <a:pPr>
              <a:spcAft>
                <a:spcPts val="600"/>
              </a:spcAft>
            </a:pPr>
            <a:r>
              <a:rPr lang="en-US" sz="2800" dirty="0"/>
              <a:t>food sources </a:t>
            </a:r>
          </a:p>
          <a:p>
            <a:pPr>
              <a:spcAft>
                <a:spcPts val="600"/>
              </a:spcAft>
            </a:pPr>
            <a:r>
              <a:rPr lang="en-US" sz="2800" dirty="0"/>
              <a:t>clean spawning gravels </a:t>
            </a:r>
          </a:p>
          <a:p>
            <a:pPr>
              <a:spcAft>
                <a:spcPts val="600"/>
              </a:spcAft>
            </a:pPr>
            <a:r>
              <a:rPr lang="en-US" sz="2800" dirty="0"/>
              <a:t>sunlight</a:t>
            </a:r>
            <a:endParaRPr lang="en-US" dirty="0"/>
          </a:p>
        </p:txBody>
      </p:sp>
      <p:sp>
        <p:nvSpPr>
          <p:cNvPr id="9" name="Rectangle 8">
            <a:extLst>
              <a:ext uri="{FF2B5EF4-FFF2-40B4-BE49-F238E27FC236}">
                <a16:creationId xmlns:a16="http://schemas.microsoft.com/office/drawing/2014/main" id="{85218B21-B8FD-413C-9DD5-BD96B76E4397}"/>
              </a:ext>
            </a:extLst>
          </p:cNvPr>
          <p:cNvSpPr/>
          <p:nvPr/>
        </p:nvSpPr>
        <p:spPr>
          <a:xfrm>
            <a:off x="413529" y="4406534"/>
            <a:ext cx="2063385" cy="369332"/>
          </a:xfrm>
          <a:prstGeom prst="rect">
            <a:avLst/>
          </a:prstGeom>
        </p:spPr>
        <p:txBody>
          <a:bodyPr wrap="none">
            <a:spAutoFit/>
          </a:bodyPr>
          <a:lstStyle/>
          <a:p>
            <a:pPr algn="r"/>
            <a:r>
              <a:rPr lang="en-US" dirty="0">
                <a:solidFill>
                  <a:schemeClr val="bg2">
                    <a:lumMod val="50000"/>
                  </a:schemeClr>
                </a:solidFill>
              </a:rPr>
              <a:t>AS 41.17.115(a) </a:t>
            </a:r>
            <a:endParaRPr lang="en-US" dirty="0"/>
          </a:p>
        </p:txBody>
      </p:sp>
      <p:pic>
        <p:nvPicPr>
          <p:cNvPr id="5" name="Picture 4">
            <a:extLst>
              <a:ext uri="{FF2B5EF4-FFF2-40B4-BE49-F238E27FC236}">
                <a16:creationId xmlns:a16="http://schemas.microsoft.com/office/drawing/2014/main" id="{DCFD6FA7-F9EB-4DD8-8B21-1BD1AA54DBB1}"/>
              </a:ext>
            </a:extLst>
          </p:cNvPr>
          <p:cNvPicPr>
            <a:picLocks noChangeAspect="1"/>
          </p:cNvPicPr>
          <p:nvPr/>
        </p:nvPicPr>
        <p:blipFill>
          <a:blip r:embed="rId3"/>
          <a:stretch>
            <a:fillRect/>
          </a:stretch>
        </p:blipFill>
        <p:spPr>
          <a:xfrm>
            <a:off x="5859889" y="4738412"/>
            <a:ext cx="2674511" cy="2017697"/>
          </a:xfrm>
          <a:prstGeom prst="rect">
            <a:avLst/>
          </a:prstGeom>
          <a:ln>
            <a:solidFill>
              <a:schemeClr val="tx1"/>
            </a:solidFill>
          </a:ln>
        </p:spPr>
      </p:pic>
      <p:pic>
        <p:nvPicPr>
          <p:cNvPr id="6" name="Picture 5">
            <a:extLst>
              <a:ext uri="{FF2B5EF4-FFF2-40B4-BE49-F238E27FC236}">
                <a16:creationId xmlns:a16="http://schemas.microsoft.com/office/drawing/2014/main" id="{45B3F8D6-ED57-479D-B157-A311EC024AC9}"/>
              </a:ext>
            </a:extLst>
          </p:cNvPr>
          <p:cNvPicPr>
            <a:picLocks noChangeAspect="1"/>
          </p:cNvPicPr>
          <p:nvPr/>
        </p:nvPicPr>
        <p:blipFill>
          <a:blip r:embed="rId4"/>
          <a:stretch>
            <a:fillRect/>
          </a:stretch>
        </p:blipFill>
        <p:spPr>
          <a:xfrm>
            <a:off x="2844933" y="4721611"/>
            <a:ext cx="2693368" cy="2034498"/>
          </a:xfrm>
          <a:prstGeom prst="rect">
            <a:avLst/>
          </a:prstGeom>
          <a:ln>
            <a:solidFill>
              <a:schemeClr val="tx1"/>
            </a:solidFill>
          </a:ln>
        </p:spPr>
      </p:pic>
      <p:pic>
        <p:nvPicPr>
          <p:cNvPr id="7" name="Picture 6">
            <a:extLst>
              <a:ext uri="{FF2B5EF4-FFF2-40B4-BE49-F238E27FC236}">
                <a16:creationId xmlns:a16="http://schemas.microsoft.com/office/drawing/2014/main" id="{7A1B2385-463A-4351-A68E-FEBB0989B257}"/>
              </a:ext>
            </a:extLst>
          </p:cNvPr>
          <p:cNvPicPr>
            <a:picLocks noChangeAspect="1"/>
          </p:cNvPicPr>
          <p:nvPr/>
        </p:nvPicPr>
        <p:blipFill>
          <a:blip r:embed="rId5"/>
          <a:stretch>
            <a:fillRect/>
          </a:stretch>
        </p:blipFill>
        <p:spPr>
          <a:xfrm>
            <a:off x="319592" y="4800600"/>
            <a:ext cx="2251260" cy="1955509"/>
          </a:xfrm>
          <a:prstGeom prst="rect">
            <a:avLst/>
          </a:prstGeom>
          <a:ln>
            <a:solidFill>
              <a:schemeClr val="accent4">
                <a:lumMod val="50000"/>
              </a:schemeClr>
            </a:solidFill>
          </a:ln>
        </p:spPr>
      </p:pic>
    </p:spTree>
    <p:extLst>
      <p:ext uri="{BB962C8B-B14F-4D97-AF65-F5344CB8AC3E}">
        <p14:creationId xmlns:p14="http://schemas.microsoft.com/office/powerpoint/2010/main" val="5276906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2993" y="2209800"/>
            <a:ext cx="8229600" cy="4525963"/>
          </a:xfrm>
        </p:spPr>
        <p:txBody>
          <a:bodyPr>
            <a:noAutofit/>
          </a:bodyPr>
          <a:lstStyle/>
          <a:p>
            <a:pPr>
              <a:spcBef>
                <a:spcPts val="0"/>
              </a:spcBef>
              <a:spcAft>
                <a:spcPts val="1200"/>
              </a:spcAft>
            </a:pPr>
            <a:r>
              <a:rPr lang="en-US" sz="3200" dirty="0"/>
              <a:t>A riparian area adjacent to a Type I-A water body that is </a:t>
            </a:r>
            <a:r>
              <a:rPr lang="en-US" sz="3200" b="1" u="sng" dirty="0"/>
              <a:t>&lt;</a:t>
            </a:r>
            <a:r>
              <a:rPr lang="en-US" sz="3200" dirty="0"/>
              <a:t>6.5’ at OHWM</a:t>
            </a:r>
          </a:p>
          <a:p>
            <a:pPr marL="109728" indent="0">
              <a:buNone/>
            </a:pPr>
            <a:endParaRPr lang="en-US" sz="2400" dirty="0"/>
          </a:p>
          <a:p>
            <a:endParaRPr lang="en-US" sz="2400" dirty="0"/>
          </a:p>
          <a:p>
            <a:endParaRPr lang="en-US" sz="2400" dirty="0"/>
          </a:p>
          <a:p>
            <a:endParaRPr lang="en-US" sz="2400" dirty="0"/>
          </a:p>
          <a:p>
            <a:pPr marL="109728" indent="0">
              <a:buNone/>
            </a:pPr>
            <a:endParaRPr lang="en-US" sz="2400" dirty="0"/>
          </a:p>
          <a:p>
            <a:pPr marL="109728" indent="0" algn="r">
              <a:buNone/>
            </a:pPr>
            <a:r>
              <a:rPr lang="en-US" sz="2400" dirty="0">
                <a:solidFill>
                  <a:srgbClr val="19859B"/>
                </a:solidFill>
              </a:rPr>
              <a:t>				</a:t>
            </a:r>
            <a:r>
              <a:rPr lang="en-US" sz="2200" dirty="0">
                <a:solidFill>
                  <a:schemeClr val="bg2">
                    <a:lumMod val="50000"/>
                  </a:schemeClr>
                </a:solidFill>
              </a:rPr>
              <a:t>11AAC 95.240(a)</a:t>
            </a:r>
          </a:p>
          <a:p>
            <a:endParaRPr lang="en-US" sz="2400" dirty="0"/>
          </a:p>
        </p:txBody>
      </p:sp>
      <p:sp>
        <p:nvSpPr>
          <p:cNvPr id="5" name="Title 4"/>
          <p:cNvSpPr>
            <a:spLocks noGrp="1"/>
          </p:cNvSpPr>
          <p:nvPr>
            <p:ph type="title"/>
          </p:nvPr>
        </p:nvSpPr>
        <p:spPr>
          <a:xfrm>
            <a:off x="440410" y="533400"/>
            <a:ext cx="8229600" cy="1143000"/>
          </a:xfrm>
        </p:spPr>
        <p:txBody>
          <a:bodyPr>
            <a:normAutofit fontScale="90000"/>
          </a:bodyPr>
          <a:lstStyle/>
          <a:p>
            <a:r>
              <a:rPr lang="en-US" dirty="0">
                <a:solidFill>
                  <a:srgbClr val="19859B"/>
                </a:solidFill>
              </a:rPr>
              <a:t>Definition:  </a:t>
            </a:r>
            <a:br>
              <a:rPr lang="en-US" dirty="0">
                <a:solidFill>
                  <a:srgbClr val="19859B"/>
                </a:solidFill>
              </a:rPr>
            </a:br>
            <a:r>
              <a:rPr lang="en-US" dirty="0">
                <a:solidFill>
                  <a:srgbClr val="19859B"/>
                </a:solidFill>
              </a:rPr>
              <a:t>Small streamside zone (SSZ)</a:t>
            </a:r>
          </a:p>
        </p:txBody>
      </p:sp>
    </p:spTree>
    <p:extLst>
      <p:ext uri="{BB962C8B-B14F-4D97-AF65-F5344CB8AC3E}">
        <p14:creationId xmlns:p14="http://schemas.microsoft.com/office/powerpoint/2010/main" val="42710005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6400"/>
            <a:ext cx="8229600" cy="4876800"/>
          </a:xfrm>
        </p:spPr>
        <p:txBody>
          <a:bodyPr>
            <a:noAutofit/>
          </a:bodyPr>
          <a:lstStyle/>
          <a:p>
            <a:pPr>
              <a:spcBef>
                <a:spcPts val="0"/>
              </a:spcBef>
              <a:spcAft>
                <a:spcPts val="1200"/>
              </a:spcAft>
            </a:pPr>
            <a:r>
              <a:rPr lang="en-US" sz="2400" dirty="0"/>
              <a:t>A general variation for activities, including timber harvest, is allowed in SSZs where it is not likely to cause significant harm to fish habitat or water quality due to site-specific conditions.  </a:t>
            </a:r>
          </a:p>
          <a:p>
            <a:pPr>
              <a:spcBef>
                <a:spcPts val="0"/>
              </a:spcBef>
              <a:spcAft>
                <a:spcPts val="1200"/>
              </a:spcAft>
            </a:pPr>
            <a:r>
              <a:rPr lang="en-US" sz="2400" dirty="0"/>
              <a:t>If DNR determines that significant harm is likely, a general variation is not allowed; a landowner may then request a site-specific variation. </a:t>
            </a:r>
          </a:p>
          <a:p>
            <a:r>
              <a:rPr lang="en-US" sz="2400" dirty="0"/>
              <a:t>DNR gives due deference to ADF&amp;G and DEC for decisions on small streamside variations.</a:t>
            </a:r>
          </a:p>
          <a:p>
            <a:pPr>
              <a:spcBef>
                <a:spcPts val="0"/>
              </a:spcBef>
              <a:spcAft>
                <a:spcPts val="1200"/>
              </a:spcAft>
            </a:pPr>
            <a:endParaRPr lang="en-US" sz="2400" dirty="0"/>
          </a:p>
          <a:p>
            <a:pPr marL="109728" indent="0">
              <a:buNone/>
            </a:pPr>
            <a:r>
              <a:rPr lang="en-US" sz="2400" dirty="0">
                <a:solidFill>
                  <a:srgbClr val="19859B"/>
                </a:solidFill>
              </a:rPr>
              <a:t>				</a:t>
            </a:r>
            <a:r>
              <a:rPr lang="en-US" sz="2200" dirty="0">
                <a:solidFill>
                  <a:schemeClr val="bg2">
                    <a:lumMod val="50000"/>
                  </a:schemeClr>
                </a:solidFill>
              </a:rPr>
              <a:t>AS 41.17.087, 11AAC 95.240(a)</a:t>
            </a:r>
          </a:p>
          <a:p>
            <a:endParaRPr lang="en-US" sz="2400" dirty="0"/>
          </a:p>
        </p:txBody>
      </p:sp>
      <p:sp>
        <p:nvSpPr>
          <p:cNvPr id="5" name="Title 4"/>
          <p:cNvSpPr>
            <a:spLocks noGrp="1"/>
          </p:cNvSpPr>
          <p:nvPr>
            <p:ph type="title"/>
          </p:nvPr>
        </p:nvSpPr>
        <p:spPr>
          <a:xfrm>
            <a:off x="457200" y="304800"/>
            <a:ext cx="8229600" cy="1143000"/>
          </a:xfrm>
        </p:spPr>
        <p:txBody>
          <a:bodyPr>
            <a:normAutofit fontScale="90000"/>
          </a:bodyPr>
          <a:lstStyle/>
          <a:p>
            <a:r>
              <a:rPr lang="en-US" dirty="0">
                <a:solidFill>
                  <a:srgbClr val="19859B"/>
                </a:solidFill>
              </a:rPr>
              <a:t>General small streamside variations</a:t>
            </a:r>
          </a:p>
        </p:txBody>
      </p:sp>
    </p:spTree>
    <p:extLst>
      <p:ext uri="{BB962C8B-B14F-4D97-AF65-F5344CB8AC3E}">
        <p14:creationId xmlns:p14="http://schemas.microsoft.com/office/powerpoint/2010/main" val="28578835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5071872"/>
          </a:xfrm>
        </p:spPr>
        <p:txBody>
          <a:bodyPr>
            <a:normAutofit/>
          </a:bodyPr>
          <a:lstStyle/>
          <a:p>
            <a:pPr>
              <a:spcAft>
                <a:spcPts val="1200"/>
              </a:spcAft>
            </a:pPr>
            <a:r>
              <a:rPr lang="en-US" dirty="0"/>
              <a:t>No felling of trees within 25’ of the stream as measured from the OHWM</a:t>
            </a:r>
          </a:p>
          <a:p>
            <a:pPr>
              <a:spcAft>
                <a:spcPts val="1200"/>
              </a:spcAft>
            </a:pPr>
            <a:r>
              <a:rPr lang="en-US" dirty="0"/>
              <a:t>Between 25’ and 66’ of the OHWM, the operator may harvest up to </a:t>
            </a:r>
          </a:p>
          <a:p>
            <a:pPr lvl="1">
              <a:spcAft>
                <a:spcPts val="1200"/>
              </a:spcAft>
            </a:pPr>
            <a:r>
              <a:rPr lang="en-US" sz="2600" dirty="0"/>
              <a:t>25% of all standing qualifying trees, and </a:t>
            </a:r>
          </a:p>
          <a:p>
            <a:pPr lvl="1">
              <a:spcAft>
                <a:spcPts val="1200"/>
              </a:spcAft>
            </a:pPr>
            <a:r>
              <a:rPr lang="en-US" sz="2600" dirty="0"/>
              <a:t>25 % of all downed qualifying trees </a:t>
            </a:r>
            <a:endParaRPr lang="en-US" sz="2600" dirty="0">
              <a:solidFill>
                <a:srgbClr val="19859B"/>
              </a:solidFill>
            </a:endParaRP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11AAC 95.240 (d)(1),(2)</a:t>
            </a:r>
          </a:p>
          <a:p>
            <a:endParaRPr lang="en-US" dirty="0"/>
          </a:p>
        </p:txBody>
      </p:sp>
      <p:sp>
        <p:nvSpPr>
          <p:cNvPr id="5" name="Title 4"/>
          <p:cNvSpPr>
            <a:spLocks noGrp="1"/>
          </p:cNvSpPr>
          <p:nvPr>
            <p:ph type="title"/>
          </p:nvPr>
        </p:nvSpPr>
        <p:spPr/>
        <p:txBody>
          <a:bodyPr>
            <a:normAutofit/>
          </a:bodyPr>
          <a:lstStyle/>
          <a:p>
            <a:r>
              <a:rPr lang="en-US" dirty="0">
                <a:solidFill>
                  <a:srgbClr val="19859B"/>
                </a:solidFill>
              </a:rPr>
              <a:t>SSZ variation standards</a:t>
            </a:r>
          </a:p>
        </p:txBody>
      </p:sp>
    </p:spTree>
    <p:extLst>
      <p:ext uri="{BB962C8B-B14F-4D97-AF65-F5344CB8AC3E}">
        <p14:creationId xmlns:p14="http://schemas.microsoft.com/office/powerpoint/2010/main" val="18496666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81138"/>
            <a:ext cx="8229600" cy="5148262"/>
          </a:xfrm>
        </p:spPr>
        <p:txBody>
          <a:bodyPr>
            <a:normAutofit/>
          </a:bodyPr>
          <a:lstStyle/>
          <a:p>
            <a:endParaRPr lang="en-US" sz="2000" dirty="0">
              <a:solidFill>
                <a:schemeClr val="bg2">
                  <a:lumMod val="50000"/>
                </a:schemeClr>
              </a:solidFill>
            </a:endParaRPr>
          </a:p>
          <a:p>
            <a:endParaRPr lang="en-US" sz="2000" dirty="0">
              <a:solidFill>
                <a:schemeClr val="bg2">
                  <a:lumMod val="50000"/>
                </a:schemeClr>
              </a:solidFill>
            </a:endParaRPr>
          </a:p>
          <a:p>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76200"/>
            <a:ext cx="8610600" cy="6553200"/>
          </a:xfrm>
          <a:prstGeom prst="rect">
            <a:avLst/>
          </a:prstGeom>
        </p:spPr>
      </p:pic>
      <p:sp>
        <p:nvSpPr>
          <p:cNvPr id="6" name="TextBox 5">
            <a:extLst>
              <a:ext uri="{FF2B5EF4-FFF2-40B4-BE49-F238E27FC236}">
                <a16:creationId xmlns:a16="http://schemas.microsoft.com/office/drawing/2014/main" id="{D0E5C9E1-3998-42B6-B062-CF2AECE235BB}"/>
              </a:ext>
            </a:extLst>
          </p:cNvPr>
          <p:cNvSpPr txBox="1"/>
          <p:nvPr/>
        </p:nvSpPr>
        <p:spPr>
          <a:xfrm>
            <a:off x="5105400" y="1371600"/>
            <a:ext cx="2971800" cy="2739211"/>
          </a:xfrm>
          <a:prstGeom prst="rect">
            <a:avLst/>
          </a:prstGeom>
          <a:solidFill>
            <a:schemeClr val="bg1"/>
          </a:solidFill>
        </p:spPr>
        <p:txBody>
          <a:bodyPr wrap="square" rtlCol="0">
            <a:spAutoFit/>
          </a:bodyPr>
          <a:lstStyle/>
          <a:p>
            <a:pPr>
              <a:spcBef>
                <a:spcPts val="0"/>
              </a:spcBef>
              <a:spcAft>
                <a:spcPts val="1200"/>
              </a:spcAft>
            </a:pPr>
            <a:r>
              <a:rPr lang="en-US" dirty="0"/>
              <a:t>East of the most westerly point of Cape Suckling, qualifying trees include all timber </a:t>
            </a:r>
            <a:r>
              <a:rPr lang="en-US" b="1" u="sng" dirty="0"/>
              <a:t>&gt;</a:t>
            </a:r>
            <a:r>
              <a:rPr lang="en-US" dirty="0"/>
              <a:t>12” DBH </a:t>
            </a:r>
          </a:p>
          <a:p>
            <a:pPr>
              <a:spcBef>
                <a:spcPts val="0"/>
              </a:spcBef>
              <a:spcAft>
                <a:spcPts val="1200"/>
              </a:spcAft>
            </a:pPr>
            <a:r>
              <a:rPr lang="en-US" dirty="0"/>
              <a:t>West of the most westerly point of Cape Suckling, qualifying trees include all timber </a:t>
            </a:r>
            <a:r>
              <a:rPr lang="en-US" u="sng" dirty="0"/>
              <a:t>&gt;</a:t>
            </a:r>
            <a:r>
              <a:rPr lang="en-US" dirty="0"/>
              <a:t>8” DBH </a:t>
            </a:r>
          </a:p>
        </p:txBody>
      </p:sp>
      <p:cxnSp>
        <p:nvCxnSpPr>
          <p:cNvPr id="8" name="Straight Arrow Connector 7">
            <a:extLst>
              <a:ext uri="{FF2B5EF4-FFF2-40B4-BE49-F238E27FC236}">
                <a16:creationId xmlns:a16="http://schemas.microsoft.com/office/drawing/2014/main" id="{18D33462-3EB1-4C1D-8889-002248BC04E1}"/>
              </a:ext>
            </a:extLst>
          </p:cNvPr>
          <p:cNvCxnSpPr/>
          <p:nvPr/>
        </p:nvCxnSpPr>
        <p:spPr>
          <a:xfrm flipV="1">
            <a:off x="5638800" y="4419600"/>
            <a:ext cx="0" cy="68580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7CA7CB3D-42DA-4D27-8DE3-DECCEF7F7E35}"/>
              </a:ext>
            </a:extLst>
          </p:cNvPr>
          <p:cNvSpPr/>
          <p:nvPr/>
        </p:nvSpPr>
        <p:spPr>
          <a:xfrm>
            <a:off x="5181600" y="5486400"/>
            <a:ext cx="2209800" cy="838200"/>
          </a:xfrm>
          <a:prstGeom prst="rect">
            <a:avLst/>
          </a:prstGeom>
          <a:solidFill>
            <a:srgbClr val="DEE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28525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382000" cy="5300472"/>
          </a:xfrm>
        </p:spPr>
        <p:txBody>
          <a:bodyPr>
            <a:normAutofit fontScale="92500"/>
          </a:bodyPr>
          <a:lstStyle/>
          <a:p>
            <a:pPr>
              <a:lnSpc>
                <a:spcPct val="110000"/>
              </a:lnSpc>
              <a:spcBef>
                <a:spcPts val="0"/>
              </a:spcBef>
              <a:spcAft>
                <a:spcPts val="1200"/>
              </a:spcAft>
            </a:pPr>
            <a:r>
              <a:rPr lang="en-US" dirty="0">
                <a:solidFill>
                  <a:srgbClr val="19859B"/>
                </a:solidFill>
              </a:rPr>
              <a:t>Step 1</a:t>
            </a:r>
            <a:r>
              <a:rPr lang="en-US" dirty="0"/>
              <a:t>.  Over the requested reach, count all qualifying standing trees and separately count all qualifying downed trees, between the OHWM and 66’.  Each streambank is a separate reach.</a:t>
            </a:r>
          </a:p>
          <a:p>
            <a:pPr>
              <a:lnSpc>
                <a:spcPct val="110000"/>
              </a:lnSpc>
              <a:spcBef>
                <a:spcPts val="0"/>
              </a:spcBef>
              <a:spcAft>
                <a:spcPts val="1200"/>
              </a:spcAft>
            </a:pPr>
            <a:r>
              <a:rPr lang="en-US" dirty="0">
                <a:solidFill>
                  <a:srgbClr val="19859B"/>
                </a:solidFill>
              </a:rPr>
              <a:t>Step 2</a:t>
            </a:r>
            <a:r>
              <a:rPr lang="en-US" dirty="0"/>
              <a:t>.  Multiply the number of qualifying trees in Step 1 by 0.25 for each category.</a:t>
            </a:r>
          </a:p>
          <a:p>
            <a:pPr>
              <a:lnSpc>
                <a:spcPct val="110000"/>
              </a:lnSpc>
              <a:spcBef>
                <a:spcPts val="0"/>
              </a:spcBef>
              <a:spcAft>
                <a:spcPts val="1200"/>
              </a:spcAft>
            </a:pPr>
            <a:r>
              <a:rPr lang="en-US" dirty="0">
                <a:solidFill>
                  <a:srgbClr val="19859B"/>
                </a:solidFill>
              </a:rPr>
              <a:t>Step 3</a:t>
            </a:r>
            <a:r>
              <a:rPr lang="en-US" dirty="0"/>
              <a:t>.  Within the reach, up to the number of trees calculated in step 2 may be felled, killed, or harvested; felled, killed, or harvested trees must be qualifying trees &gt;25’ from the OHWM.</a:t>
            </a:r>
            <a:endParaRPr lang="en-US" dirty="0">
              <a:solidFill>
                <a:srgbClr val="19859B"/>
              </a:solidFill>
            </a:endParaRPr>
          </a:p>
          <a:p>
            <a:pPr marL="109728" indent="0">
              <a:buNone/>
            </a:pPr>
            <a:r>
              <a:rPr lang="en-US" dirty="0">
                <a:solidFill>
                  <a:srgbClr val="19859B"/>
                </a:solidFill>
              </a:rPr>
              <a:t>					</a:t>
            </a:r>
            <a:r>
              <a:rPr lang="en-US" sz="2400" dirty="0">
                <a:solidFill>
                  <a:schemeClr val="bg2">
                    <a:lumMod val="50000"/>
                  </a:schemeClr>
                </a:solidFill>
              </a:rPr>
              <a:t>11AAC 95.240 (d)(2)</a:t>
            </a:r>
          </a:p>
          <a:p>
            <a:endParaRPr lang="en-US" dirty="0"/>
          </a:p>
        </p:txBody>
      </p:sp>
      <p:sp>
        <p:nvSpPr>
          <p:cNvPr id="5" name="Title 4"/>
          <p:cNvSpPr>
            <a:spLocks noGrp="1"/>
          </p:cNvSpPr>
          <p:nvPr>
            <p:ph type="title"/>
          </p:nvPr>
        </p:nvSpPr>
        <p:spPr/>
        <p:txBody>
          <a:bodyPr>
            <a:normAutofit/>
          </a:bodyPr>
          <a:lstStyle/>
          <a:p>
            <a:r>
              <a:rPr lang="en-US" dirty="0">
                <a:solidFill>
                  <a:srgbClr val="19859B"/>
                </a:solidFill>
              </a:rPr>
              <a:t>Calculating qualifying trees</a:t>
            </a:r>
          </a:p>
        </p:txBody>
      </p:sp>
    </p:spTree>
    <p:extLst>
      <p:ext uri="{BB962C8B-B14F-4D97-AF65-F5344CB8AC3E}">
        <p14:creationId xmlns:p14="http://schemas.microsoft.com/office/powerpoint/2010/main" val="7118150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95672"/>
          </a:xfrm>
        </p:spPr>
        <p:txBody>
          <a:bodyPr>
            <a:normAutofit fontScale="92500" lnSpcReduction="10000"/>
          </a:bodyPr>
          <a:lstStyle/>
          <a:p>
            <a:pPr marL="109728" indent="0">
              <a:lnSpc>
                <a:spcPct val="110000"/>
              </a:lnSpc>
              <a:spcBef>
                <a:spcPts val="0"/>
              </a:spcBef>
              <a:spcAft>
                <a:spcPts val="1200"/>
              </a:spcAft>
              <a:buNone/>
            </a:pPr>
            <a:r>
              <a:rPr lang="en-US" dirty="0"/>
              <a:t>When choosing trees to harvest or retain, preference should be given to </a:t>
            </a:r>
            <a:r>
              <a:rPr lang="en-US" u="sng" dirty="0">
                <a:solidFill>
                  <a:srgbClr val="19859B"/>
                </a:solidFill>
              </a:rPr>
              <a:t>retaining</a:t>
            </a:r>
            <a:r>
              <a:rPr lang="en-US" dirty="0"/>
              <a:t> a tree that</a:t>
            </a:r>
          </a:p>
          <a:p>
            <a:pPr>
              <a:lnSpc>
                <a:spcPct val="110000"/>
              </a:lnSpc>
              <a:spcBef>
                <a:spcPts val="0"/>
              </a:spcBef>
              <a:spcAft>
                <a:spcPts val="1200"/>
              </a:spcAft>
            </a:pPr>
            <a:r>
              <a:rPr lang="en-US" dirty="0"/>
              <a:t>has the dominant crown on the streamside of the tree and is a primary source of shade to the stream,</a:t>
            </a:r>
          </a:p>
          <a:p>
            <a:pPr>
              <a:lnSpc>
                <a:spcPct val="110000"/>
              </a:lnSpc>
              <a:spcBef>
                <a:spcPts val="0"/>
              </a:spcBef>
              <a:spcAft>
                <a:spcPts val="1200"/>
              </a:spcAft>
            </a:pPr>
            <a:r>
              <a:rPr lang="en-US" dirty="0"/>
              <a:t>is on the windward side of the prevailing wind throw pattern and closest to the stream, or </a:t>
            </a:r>
          </a:p>
          <a:p>
            <a:pPr>
              <a:lnSpc>
                <a:spcPct val="110000"/>
              </a:lnSpc>
              <a:spcBef>
                <a:spcPts val="0"/>
              </a:spcBef>
              <a:spcAft>
                <a:spcPts val="1200"/>
              </a:spcAft>
            </a:pPr>
            <a:r>
              <a:rPr lang="en-US" dirty="0"/>
              <a:t>leans toward the stream channel and is a likely source of woody debris.</a:t>
            </a:r>
          </a:p>
          <a:p>
            <a:endParaRPr lang="en-US" dirty="0">
              <a:solidFill>
                <a:srgbClr val="19859B"/>
              </a:solidFill>
            </a:endParaRPr>
          </a:p>
          <a:p>
            <a:pPr marL="109728" indent="0">
              <a:buNone/>
            </a:pPr>
            <a:r>
              <a:rPr lang="en-US" sz="2200" dirty="0">
                <a:solidFill>
                  <a:srgbClr val="19859B"/>
                </a:solidFill>
              </a:rPr>
              <a:t>					</a:t>
            </a:r>
            <a:r>
              <a:rPr lang="en-US" sz="2200" dirty="0">
                <a:solidFill>
                  <a:schemeClr val="bg2">
                    <a:lumMod val="50000"/>
                  </a:schemeClr>
                </a:solidFill>
              </a:rPr>
              <a:t>11AAC 95.240 (d)(3)</a:t>
            </a:r>
          </a:p>
          <a:p>
            <a:endParaRPr lang="en-US" dirty="0"/>
          </a:p>
        </p:txBody>
      </p:sp>
      <p:sp>
        <p:nvSpPr>
          <p:cNvPr id="5" name="Title 4"/>
          <p:cNvSpPr>
            <a:spLocks noGrp="1"/>
          </p:cNvSpPr>
          <p:nvPr>
            <p:ph type="title"/>
          </p:nvPr>
        </p:nvSpPr>
        <p:spPr/>
        <p:txBody>
          <a:bodyPr>
            <a:normAutofit/>
          </a:bodyPr>
          <a:lstStyle/>
          <a:p>
            <a:r>
              <a:rPr lang="en-US" dirty="0">
                <a:solidFill>
                  <a:srgbClr val="19859B"/>
                </a:solidFill>
              </a:rPr>
              <a:t>Tree selection</a:t>
            </a:r>
          </a:p>
        </p:txBody>
      </p:sp>
    </p:spTree>
    <p:extLst>
      <p:ext uri="{BB962C8B-B14F-4D97-AF65-F5344CB8AC3E}">
        <p14:creationId xmlns:p14="http://schemas.microsoft.com/office/powerpoint/2010/main" val="30341397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47800"/>
            <a:ext cx="8305800" cy="5224272"/>
          </a:xfrm>
        </p:spPr>
        <p:txBody>
          <a:bodyPr>
            <a:normAutofit/>
          </a:bodyPr>
          <a:lstStyle/>
          <a:p>
            <a:pPr>
              <a:spcAft>
                <a:spcPts val="1200"/>
              </a:spcAft>
            </a:pPr>
            <a:r>
              <a:rPr lang="en-US" sz="2600" dirty="0"/>
              <a:t>Directionally fall away from Type I-A waters; if that can’t be done due to topog­raphy or safety, </a:t>
            </a:r>
          </a:p>
          <a:p>
            <a:pPr lvl="1">
              <a:spcAft>
                <a:spcPts val="1200"/>
              </a:spcAft>
            </a:pPr>
            <a:r>
              <a:rPr lang="en-US" sz="2200" dirty="0"/>
              <a:t>fell and yard to minimize sedimentation and disturbance of the riparian area, and </a:t>
            </a:r>
          </a:p>
          <a:p>
            <a:pPr lvl="1">
              <a:spcAft>
                <a:spcPts val="1200"/>
              </a:spcAft>
            </a:pPr>
            <a:r>
              <a:rPr lang="en-US" sz="2200" dirty="0"/>
              <a:t>comply with felling and bucking BMPs in </a:t>
            </a:r>
            <a:r>
              <a:rPr lang="en-US" sz="2200" dirty="0">
                <a:solidFill>
                  <a:schemeClr val="bg2">
                    <a:lumMod val="50000"/>
                  </a:schemeClr>
                </a:solidFill>
              </a:rPr>
              <a:t>11 AAC 95.355.</a:t>
            </a:r>
          </a:p>
          <a:p>
            <a:pPr>
              <a:spcAft>
                <a:spcPts val="1200"/>
              </a:spcAft>
            </a:pPr>
            <a:r>
              <a:rPr lang="en-US" sz="2600" dirty="0"/>
              <a:t>For cable yarding systems in which the leading edge of the log is not suspended, the leading edge of the log must extend outside the riparian area. </a:t>
            </a:r>
            <a:r>
              <a:rPr lang="en-US" sz="2600" dirty="0">
                <a:solidFill>
                  <a:schemeClr val="bg2">
                    <a:lumMod val="50000"/>
                  </a:schemeClr>
                </a:solidFill>
              </a:rPr>
              <a:t>	</a:t>
            </a:r>
            <a:r>
              <a:rPr lang="en-US" sz="3100" dirty="0">
                <a:solidFill>
                  <a:schemeClr val="bg2">
                    <a:lumMod val="50000"/>
                  </a:schemeClr>
                </a:solidFill>
              </a:rPr>
              <a:t>			  </a:t>
            </a:r>
          </a:p>
          <a:p>
            <a:pPr marL="109728" indent="0">
              <a:buNone/>
            </a:pPr>
            <a:r>
              <a:rPr lang="en-US" sz="3100" dirty="0">
                <a:solidFill>
                  <a:schemeClr val="bg2">
                    <a:lumMod val="50000"/>
                  </a:schemeClr>
                </a:solidFill>
              </a:rPr>
              <a:t>			    </a:t>
            </a:r>
            <a:r>
              <a:rPr lang="en-US" sz="2200" dirty="0">
                <a:solidFill>
                  <a:schemeClr val="bg2">
                    <a:lumMod val="50000"/>
                  </a:schemeClr>
                </a:solidFill>
              </a:rPr>
              <a:t>11AAC 95.240 (d)(4), .355(a), .360</a:t>
            </a:r>
          </a:p>
          <a:p>
            <a:pPr marL="109728" indent="0">
              <a:buNone/>
            </a:pPr>
            <a:endParaRPr lang="en-US" sz="2800" dirty="0"/>
          </a:p>
          <a:p>
            <a:pPr marL="109728" indent="0">
              <a:buNone/>
            </a:pPr>
            <a:endParaRPr lang="en-US" sz="3500" dirty="0">
              <a:solidFill>
                <a:schemeClr val="bg2">
                  <a:lumMod val="50000"/>
                </a:schemeClr>
              </a:solidFill>
            </a:endParaRPr>
          </a:p>
          <a:p>
            <a:endParaRPr lang="en-US" dirty="0"/>
          </a:p>
        </p:txBody>
      </p:sp>
      <p:sp>
        <p:nvSpPr>
          <p:cNvPr id="5" name="Title 4"/>
          <p:cNvSpPr>
            <a:spLocks noGrp="1"/>
          </p:cNvSpPr>
          <p:nvPr>
            <p:ph type="title"/>
          </p:nvPr>
        </p:nvSpPr>
        <p:spPr/>
        <p:txBody>
          <a:bodyPr>
            <a:normAutofit/>
          </a:bodyPr>
          <a:lstStyle/>
          <a:p>
            <a:r>
              <a:rPr lang="en-US" dirty="0">
                <a:solidFill>
                  <a:srgbClr val="19859B"/>
                </a:solidFill>
              </a:rPr>
              <a:t>Felling and bucking</a:t>
            </a:r>
          </a:p>
        </p:txBody>
      </p:sp>
    </p:spTree>
    <p:extLst>
      <p:ext uri="{BB962C8B-B14F-4D97-AF65-F5344CB8AC3E}">
        <p14:creationId xmlns:p14="http://schemas.microsoft.com/office/powerpoint/2010/main" val="4671916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81328"/>
            <a:ext cx="8305800" cy="5224272"/>
          </a:xfrm>
        </p:spPr>
        <p:txBody>
          <a:bodyPr>
            <a:normAutofit/>
          </a:bodyPr>
          <a:lstStyle/>
          <a:p>
            <a:endParaRPr lang="en-US" sz="2600" dirty="0"/>
          </a:p>
          <a:p>
            <a:pPr marL="109728" indent="0">
              <a:buNone/>
            </a:pPr>
            <a:r>
              <a:rPr lang="en-US" sz="2800" dirty="0"/>
              <a:t>Where site-specific conditions require, and where consistent with safety standards, jack and pull a standing tree to prevent felling it into the stream or damaging retained timber.</a:t>
            </a:r>
            <a:r>
              <a:rPr lang="en-US" sz="2600" dirty="0">
                <a:solidFill>
                  <a:schemeClr val="bg2">
                    <a:lumMod val="50000"/>
                  </a:schemeClr>
                </a:solidFill>
              </a:rPr>
              <a:t>	</a:t>
            </a:r>
          </a:p>
          <a:p>
            <a:pPr marL="109728" indent="0">
              <a:buNone/>
            </a:pPr>
            <a:endParaRPr lang="en-US" sz="2600" dirty="0">
              <a:solidFill>
                <a:schemeClr val="bg2">
                  <a:lumMod val="50000"/>
                </a:schemeClr>
              </a:solidFill>
            </a:endParaRPr>
          </a:p>
          <a:p>
            <a:pPr marL="109728" indent="0">
              <a:buNone/>
            </a:pPr>
            <a:endParaRPr lang="en-US" sz="2600" dirty="0">
              <a:solidFill>
                <a:schemeClr val="bg2">
                  <a:lumMod val="50000"/>
                </a:schemeClr>
              </a:solidFill>
            </a:endParaRPr>
          </a:p>
          <a:p>
            <a:pPr marL="109728" indent="0">
              <a:buNone/>
            </a:pPr>
            <a:endParaRPr lang="en-US" sz="2600" dirty="0">
              <a:solidFill>
                <a:schemeClr val="bg2">
                  <a:lumMod val="50000"/>
                </a:schemeClr>
              </a:solidFill>
            </a:endParaRPr>
          </a:p>
          <a:p>
            <a:pPr marL="109728" indent="0">
              <a:buNone/>
            </a:pPr>
            <a:endParaRPr lang="en-US" sz="2600" dirty="0">
              <a:solidFill>
                <a:schemeClr val="bg2">
                  <a:lumMod val="50000"/>
                </a:schemeClr>
              </a:solidFill>
            </a:endParaRPr>
          </a:p>
          <a:p>
            <a:pPr marL="109728" indent="0">
              <a:buNone/>
            </a:pPr>
            <a:r>
              <a:rPr lang="en-US" sz="3100" dirty="0">
                <a:solidFill>
                  <a:schemeClr val="bg2">
                    <a:lumMod val="50000"/>
                  </a:schemeClr>
                </a:solidFill>
              </a:rPr>
              <a:t>			  </a:t>
            </a:r>
            <a:r>
              <a:rPr lang="en-US" sz="2200" dirty="0">
                <a:solidFill>
                  <a:schemeClr val="bg2">
                    <a:lumMod val="50000"/>
                  </a:schemeClr>
                </a:solidFill>
              </a:rPr>
              <a:t>11AAC 95.240 (d)(4), .355(a), .360</a:t>
            </a:r>
          </a:p>
          <a:p>
            <a:pPr marL="109728" indent="0">
              <a:buNone/>
            </a:pPr>
            <a:endParaRPr lang="en-US" sz="2800" dirty="0"/>
          </a:p>
          <a:p>
            <a:pPr marL="109728" indent="0">
              <a:buNone/>
            </a:pPr>
            <a:endParaRPr lang="en-US" sz="3500" dirty="0">
              <a:solidFill>
                <a:schemeClr val="bg2">
                  <a:lumMod val="50000"/>
                </a:schemeClr>
              </a:solidFill>
            </a:endParaRPr>
          </a:p>
          <a:p>
            <a:endParaRPr lang="en-US" dirty="0"/>
          </a:p>
        </p:txBody>
      </p:sp>
      <p:sp>
        <p:nvSpPr>
          <p:cNvPr id="5" name="Title 4"/>
          <p:cNvSpPr>
            <a:spLocks noGrp="1"/>
          </p:cNvSpPr>
          <p:nvPr>
            <p:ph type="title"/>
          </p:nvPr>
        </p:nvSpPr>
        <p:spPr>
          <a:xfrm>
            <a:off x="457200" y="274638"/>
            <a:ext cx="8229600" cy="1143000"/>
          </a:xfrm>
        </p:spPr>
        <p:txBody>
          <a:bodyPr>
            <a:normAutofit/>
          </a:bodyPr>
          <a:lstStyle/>
          <a:p>
            <a:r>
              <a:rPr lang="en-US" dirty="0">
                <a:solidFill>
                  <a:srgbClr val="19859B"/>
                </a:solidFill>
              </a:rPr>
              <a:t>Felling and bucking, cont.</a:t>
            </a:r>
          </a:p>
        </p:txBody>
      </p:sp>
    </p:spTree>
    <p:extLst>
      <p:ext uri="{BB962C8B-B14F-4D97-AF65-F5344CB8AC3E}">
        <p14:creationId xmlns:p14="http://schemas.microsoft.com/office/powerpoint/2010/main" val="18981995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95672"/>
          </a:xfrm>
        </p:spPr>
        <p:txBody>
          <a:bodyPr>
            <a:normAutofit/>
          </a:bodyPr>
          <a:lstStyle/>
          <a:p>
            <a:r>
              <a:rPr lang="en-US" dirty="0"/>
              <a:t>Do not operate a tracked or wheeled skidder, logging shovel, or other heavy equipment within 33’ of the streambank;</a:t>
            </a:r>
          </a:p>
          <a:p>
            <a:r>
              <a:rPr lang="en-US" dirty="0"/>
              <a:t>Remove trees in a way that minimizes damage to retained trees and understory vegetation in the riparian zone;</a:t>
            </a:r>
          </a:p>
          <a:p>
            <a:r>
              <a:rPr lang="en-US" dirty="0"/>
              <a:t>Use of a </a:t>
            </a:r>
            <a:r>
              <a:rPr lang="en-US" dirty="0" err="1"/>
              <a:t>tailhold</a:t>
            </a:r>
            <a:r>
              <a:rPr lang="en-US" dirty="0"/>
              <a:t>, corner block, or lift tree must comply with regulations on uses within a riparian area in </a:t>
            </a:r>
            <a:r>
              <a:rPr lang="en-US" sz="2400" dirty="0">
                <a:solidFill>
                  <a:schemeClr val="bg2">
                    <a:lumMod val="50000"/>
                  </a:schemeClr>
                </a:solidFill>
              </a:rPr>
              <a:t>11 AAC 95.275</a:t>
            </a:r>
            <a:r>
              <a:rPr lang="en-US" dirty="0"/>
              <a:t>.</a:t>
            </a:r>
            <a:endParaRPr lang="en-US" dirty="0">
              <a:solidFill>
                <a:srgbClr val="19859B"/>
              </a:solidFill>
            </a:endParaRPr>
          </a:p>
          <a:p>
            <a:pPr marL="109728" indent="0">
              <a:buNone/>
            </a:pPr>
            <a:r>
              <a:rPr lang="en-US" dirty="0">
                <a:solidFill>
                  <a:schemeClr val="bg2">
                    <a:lumMod val="50000"/>
                  </a:schemeClr>
                </a:solidFill>
              </a:rPr>
              <a:t>			</a:t>
            </a:r>
          </a:p>
          <a:p>
            <a:pPr marL="109728" indent="0" algn="r">
              <a:buNone/>
            </a:pPr>
            <a:r>
              <a:rPr lang="en-US" sz="2200" dirty="0">
                <a:solidFill>
                  <a:schemeClr val="bg2">
                    <a:lumMod val="50000"/>
                  </a:schemeClr>
                </a:solidFill>
              </a:rPr>
              <a:t>11AAC 95.240 (d)(5)-(7)</a:t>
            </a:r>
          </a:p>
          <a:p>
            <a:endParaRPr lang="en-US" dirty="0"/>
          </a:p>
        </p:txBody>
      </p:sp>
      <p:sp>
        <p:nvSpPr>
          <p:cNvPr id="5" name="Title 4"/>
          <p:cNvSpPr>
            <a:spLocks noGrp="1"/>
          </p:cNvSpPr>
          <p:nvPr>
            <p:ph type="title"/>
          </p:nvPr>
        </p:nvSpPr>
        <p:spPr/>
        <p:txBody>
          <a:bodyPr>
            <a:normAutofit/>
          </a:bodyPr>
          <a:lstStyle/>
          <a:p>
            <a:r>
              <a:rPr lang="en-US" dirty="0">
                <a:solidFill>
                  <a:srgbClr val="19859B"/>
                </a:solidFill>
              </a:rPr>
              <a:t>SSZ standards, cont.</a:t>
            </a:r>
          </a:p>
        </p:txBody>
      </p:sp>
    </p:spTree>
    <p:extLst>
      <p:ext uri="{BB962C8B-B14F-4D97-AF65-F5344CB8AC3E}">
        <p14:creationId xmlns:p14="http://schemas.microsoft.com/office/powerpoint/2010/main" val="266067154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QUESTIONS?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500730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lnSpcReduction="20000"/>
          </a:bodyPr>
          <a:lstStyle/>
          <a:p>
            <a:pPr>
              <a:lnSpc>
                <a:spcPct val="110000"/>
              </a:lnSpc>
              <a:spcAft>
                <a:spcPts val="600"/>
              </a:spcAft>
            </a:pPr>
            <a:r>
              <a:rPr lang="en-US" sz="2800" dirty="0"/>
              <a:t>Private land:  the areas subject to riparian protection standards in AS 41.17.116(a)</a:t>
            </a:r>
          </a:p>
          <a:p>
            <a:pPr lvl="1">
              <a:lnSpc>
                <a:spcPct val="110000"/>
              </a:lnSpc>
              <a:spcAft>
                <a:spcPts val="600"/>
              </a:spcAft>
            </a:pPr>
            <a:r>
              <a:rPr lang="en-US" sz="2400" dirty="0"/>
              <a:t>Along Type I-A, I-B, and I-C waters: the area within 100’ from the water body or to the break of the slope, whichever is smaller;</a:t>
            </a:r>
          </a:p>
          <a:p>
            <a:pPr lvl="1">
              <a:lnSpc>
                <a:spcPct val="110000"/>
              </a:lnSpc>
              <a:spcAft>
                <a:spcPts val="600"/>
              </a:spcAft>
            </a:pPr>
            <a:r>
              <a:rPr lang="en-US" sz="2400" dirty="0"/>
              <a:t>Along a Type I-D water: the area within 50’ from the water body or to the break of the slope, whichever is smaller</a:t>
            </a:r>
          </a:p>
          <a:p>
            <a:pPr>
              <a:lnSpc>
                <a:spcPct val="110000"/>
              </a:lnSpc>
              <a:spcAft>
                <a:spcPts val="600"/>
              </a:spcAft>
            </a:pPr>
            <a:r>
              <a:rPr lang="en-US" sz="2800" dirty="0"/>
              <a:t>Public land:  the area within 100’ from the shore or bank of an anadromous or high value resident fish water body</a:t>
            </a:r>
            <a:endParaRPr lang="en-US" sz="28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r>
              <a:rPr lang="en-US" sz="2200" dirty="0">
                <a:solidFill>
                  <a:schemeClr val="bg2">
                    <a:lumMod val="50000"/>
                  </a:schemeClr>
                </a:solidFill>
              </a:rPr>
              <a:t>AS 41.17.950 (22)(A), (C)</a:t>
            </a:r>
            <a:endParaRPr lang="en-US" sz="2200" dirty="0"/>
          </a:p>
        </p:txBody>
      </p:sp>
      <p:sp>
        <p:nvSpPr>
          <p:cNvPr id="3" name="Title 2"/>
          <p:cNvSpPr>
            <a:spLocks noGrp="1"/>
          </p:cNvSpPr>
          <p:nvPr>
            <p:ph type="title"/>
          </p:nvPr>
        </p:nvSpPr>
        <p:spPr>
          <a:xfrm>
            <a:off x="304800" y="274638"/>
            <a:ext cx="8534400" cy="1143000"/>
          </a:xfrm>
        </p:spPr>
        <p:txBody>
          <a:bodyPr>
            <a:normAutofit fontScale="90000"/>
          </a:bodyPr>
          <a:lstStyle/>
          <a:p>
            <a:r>
              <a:rPr lang="en-US" dirty="0">
                <a:solidFill>
                  <a:schemeClr val="accent1">
                    <a:lumMod val="75000"/>
                  </a:schemeClr>
                </a:solidFill>
              </a:rPr>
              <a:t>Definition: “Riparian area” </a:t>
            </a:r>
            <a:br>
              <a:rPr lang="en-US" dirty="0">
                <a:solidFill>
                  <a:schemeClr val="accent1">
                    <a:lumMod val="75000"/>
                  </a:schemeClr>
                </a:solidFill>
              </a:rPr>
            </a:br>
            <a:r>
              <a:rPr lang="en-US" dirty="0">
                <a:solidFill>
                  <a:schemeClr val="accent1">
                    <a:lumMod val="75000"/>
                  </a:schemeClr>
                </a:solidFill>
              </a:rPr>
              <a:t>Region I</a:t>
            </a:r>
          </a:p>
        </p:txBody>
      </p:sp>
    </p:spTree>
    <p:extLst>
      <p:ext uri="{BB962C8B-B14F-4D97-AF65-F5344CB8AC3E}">
        <p14:creationId xmlns:p14="http://schemas.microsoft.com/office/powerpoint/2010/main" val="4245682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227426E-645D-43B8-8967-D8CBC1C421D9}"/>
              </a:ext>
            </a:extLst>
          </p:cNvPr>
          <p:cNvSpPr/>
          <p:nvPr/>
        </p:nvSpPr>
        <p:spPr>
          <a:xfrm>
            <a:off x="2872272" y="5102524"/>
            <a:ext cx="4905124" cy="476093"/>
          </a:xfrm>
          <a:custGeom>
            <a:avLst/>
            <a:gdLst>
              <a:gd name="connsiteX0" fmla="*/ 0 w 5939822"/>
              <a:gd name="connsiteY0" fmla="*/ 158698 h 823716"/>
              <a:gd name="connsiteX1" fmla="*/ 37785 w 5939822"/>
              <a:gd name="connsiteY1" fmla="*/ 173812 h 823716"/>
              <a:gd name="connsiteX2" fmla="*/ 60456 w 5939822"/>
              <a:gd name="connsiteY2" fmla="*/ 181369 h 823716"/>
              <a:gd name="connsiteX3" fmla="*/ 105798 w 5939822"/>
              <a:gd name="connsiteY3" fmla="*/ 211597 h 823716"/>
              <a:gd name="connsiteX4" fmla="*/ 120913 w 5939822"/>
              <a:gd name="connsiteY4" fmla="*/ 226711 h 823716"/>
              <a:gd name="connsiteX5" fmla="*/ 385408 w 5939822"/>
              <a:gd name="connsiteY5" fmla="*/ 249382 h 823716"/>
              <a:gd name="connsiteX6" fmla="*/ 408079 w 5939822"/>
              <a:gd name="connsiteY6" fmla="*/ 256939 h 823716"/>
              <a:gd name="connsiteX7" fmla="*/ 483650 w 5939822"/>
              <a:gd name="connsiteY7" fmla="*/ 264496 h 823716"/>
              <a:gd name="connsiteX8" fmla="*/ 513878 w 5939822"/>
              <a:gd name="connsiteY8" fmla="*/ 279610 h 823716"/>
              <a:gd name="connsiteX9" fmla="*/ 559220 w 5939822"/>
              <a:gd name="connsiteY9" fmla="*/ 287167 h 823716"/>
              <a:gd name="connsiteX10" fmla="*/ 581891 w 5939822"/>
              <a:gd name="connsiteY10" fmla="*/ 294724 h 823716"/>
              <a:gd name="connsiteX11" fmla="*/ 612119 w 5939822"/>
              <a:gd name="connsiteY11" fmla="*/ 302281 h 823716"/>
              <a:gd name="connsiteX12" fmla="*/ 657461 w 5939822"/>
              <a:gd name="connsiteY12" fmla="*/ 317395 h 823716"/>
              <a:gd name="connsiteX13" fmla="*/ 680132 w 5939822"/>
              <a:gd name="connsiteY13" fmla="*/ 332509 h 823716"/>
              <a:gd name="connsiteX14" fmla="*/ 725474 w 5939822"/>
              <a:gd name="connsiteY14" fmla="*/ 340066 h 823716"/>
              <a:gd name="connsiteX15" fmla="*/ 770817 w 5939822"/>
              <a:gd name="connsiteY15" fmla="*/ 362738 h 823716"/>
              <a:gd name="connsiteX16" fmla="*/ 793488 w 5939822"/>
              <a:gd name="connsiteY16" fmla="*/ 377852 h 823716"/>
              <a:gd name="connsiteX17" fmla="*/ 838830 w 5939822"/>
              <a:gd name="connsiteY17" fmla="*/ 392966 h 823716"/>
              <a:gd name="connsiteX18" fmla="*/ 861501 w 5939822"/>
              <a:gd name="connsiteY18" fmla="*/ 400523 h 823716"/>
              <a:gd name="connsiteX19" fmla="*/ 899286 w 5939822"/>
              <a:gd name="connsiteY19" fmla="*/ 408080 h 823716"/>
              <a:gd name="connsiteX20" fmla="*/ 967299 w 5939822"/>
              <a:gd name="connsiteY20" fmla="*/ 423194 h 823716"/>
              <a:gd name="connsiteX21" fmla="*/ 1027755 w 5939822"/>
              <a:gd name="connsiteY21" fmla="*/ 430751 h 823716"/>
              <a:gd name="connsiteX22" fmla="*/ 1110883 w 5939822"/>
              <a:gd name="connsiteY22" fmla="*/ 445865 h 823716"/>
              <a:gd name="connsiteX23" fmla="*/ 1148668 w 5939822"/>
              <a:gd name="connsiteY23" fmla="*/ 453422 h 823716"/>
              <a:gd name="connsiteX24" fmla="*/ 1216681 w 5939822"/>
              <a:gd name="connsiteY24" fmla="*/ 460979 h 823716"/>
              <a:gd name="connsiteX25" fmla="*/ 1314922 w 5939822"/>
              <a:gd name="connsiteY25" fmla="*/ 476093 h 823716"/>
              <a:gd name="connsiteX26" fmla="*/ 1345151 w 5939822"/>
              <a:gd name="connsiteY26" fmla="*/ 483650 h 823716"/>
              <a:gd name="connsiteX27" fmla="*/ 1413164 w 5939822"/>
              <a:gd name="connsiteY27" fmla="*/ 491207 h 823716"/>
              <a:gd name="connsiteX28" fmla="*/ 1549190 w 5939822"/>
              <a:gd name="connsiteY28" fmla="*/ 506321 h 823716"/>
              <a:gd name="connsiteX29" fmla="*/ 1594532 w 5939822"/>
              <a:gd name="connsiteY29" fmla="*/ 513878 h 823716"/>
              <a:gd name="connsiteX30" fmla="*/ 1700331 w 5939822"/>
              <a:gd name="connsiteY30" fmla="*/ 521435 h 823716"/>
              <a:gd name="connsiteX31" fmla="*/ 1821243 w 5939822"/>
              <a:gd name="connsiteY31" fmla="*/ 536549 h 823716"/>
              <a:gd name="connsiteX32" fmla="*/ 1859028 w 5939822"/>
              <a:gd name="connsiteY32" fmla="*/ 544106 h 823716"/>
              <a:gd name="connsiteX33" fmla="*/ 2115967 w 5939822"/>
              <a:gd name="connsiteY33" fmla="*/ 551663 h 823716"/>
              <a:gd name="connsiteX34" fmla="*/ 2206651 w 5939822"/>
              <a:gd name="connsiteY34" fmla="*/ 566777 h 823716"/>
              <a:gd name="connsiteX35" fmla="*/ 2297336 w 5939822"/>
              <a:gd name="connsiteY35" fmla="*/ 581891 h 823716"/>
              <a:gd name="connsiteX36" fmla="*/ 2388020 w 5939822"/>
              <a:gd name="connsiteY36" fmla="*/ 597005 h 823716"/>
              <a:gd name="connsiteX37" fmla="*/ 2410691 w 5939822"/>
              <a:gd name="connsiteY37" fmla="*/ 604562 h 823716"/>
              <a:gd name="connsiteX38" fmla="*/ 2471147 w 5939822"/>
              <a:gd name="connsiteY38" fmla="*/ 619676 h 823716"/>
              <a:gd name="connsiteX39" fmla="*/ 2539160 w 5939822"/>
              <a:gd name="connsiteY39" fmla="*/ 642347 h 823716"/>
              <a:gd name="connsiteX40" fmla="*/ 2561832 w 5939822"/>
              <a:gd name="connsiteY40" fmla="*/ 649904 h 823716"/>
              <a:gd name="connsiteX41" fmla="*/ 2599617 w 5939822"/>
              <a:gd name="connsiteY41" fmla="*/ 657461 h 823716"/>
              <a:gd name="connsiteX42" fmla="*/ 2644959 w 5939822"/>
              <a:gd name="connsiteY42" fmla="*/ 672576 h 823716"/>
              <a:gd name="connsiteX43" fmla="*/ 2682744 w 5939822"/>
              <a:gd name="connsiteY43" fmla="*/ 680133 h 823716"/>
              <a:gd name="connsiteX44" fmla="*/ 2728086 w 5939822"/>
              <a:gd name="connsiteY44" fmla="*/ 695247 h 823716"/>
              <a:gd name="connsiteX45" fmla="*/ 2796099 w 5939822"/>
              <a:gd name="connsiteY45" fmla="*/ 717918 h 823716"/>
              <a:gd name="connsiteX46" fmla="*/ 2818770 w 5939822"/>
              <a:gd name="connsiteY46" fmla="*/ 725475 h 823716"/>
              <a:gd name="connsiteX47" fmla="*/ 2841441 w 5939822"/>
              <a:gd name="connsiteY47" fmla="*/ 733032 h 823716"/>
              <a:gd name="connsiteX48" fmla="*/ 2894341 w 5939822"/>
              <a:gd name="connsiteY48" fmla="*/ 748146 h 823716"/>
              <a:gd name="connsiteX49" fmla="*/ 2924569 w 5939822"/>
              <a:gd name="connsiteY49" fmla="*/ 755703 h 823716"/>
              <a:gd name="connsiteX50" fmla="*/ 2969911 w 5939822"/>
              <a:gd name="connsiteY50" fmla="*/ 770817 h 823716"/>
              <a:gd name="connsiteX51" fmla="*/ 3083266 w 5939822"/>
              <a:gd name="connsiteY51" fmla="*/ 785931 h 823716"/>
              <a:gd name="connsiteX52" fmla="*/ 3173951 w 5939822"/>
              <a:gd name="connsiteY52" fmla="*/ 801045 h 823716"/>
              <a:gd name="connsiteX53" fmla="*/ 3204179 w 5939822"/>
              <a:gd name="connsiteY53" fmla="*/ 808602 h 823716"/>
              <a:gd name="connsiteX54" fmla="*/ 3257078 w 5939822"/>
              <a:gd name="connsiteY54" fmla="*/ 816159 h 823716"/>
              <a:gd name="connsiteX55" fmla="*/ 3294863 w 5939822"/>
              <a:gd name="connsiteY55" fmla="*/ 823716 h 823716"/>
              <a:gd name="connsiteX56" fmla="*/ 3400661 w 5939822"/>
              <a:gd name="connsiteY56" fmla="*/ 816159 h 823716"/>
              <a:gd name="connsiteX57" fmla="*/ 3423332 w 5939822"/>
              <a:gd name="connsiteY57" fmla="*/ 808602 h 823716"/>
              <a:gd name="connsiteX58" fmla="*/ 3604701 w 5939822"/>
              <a:gd name="connsiteY58" fmla="*/ 793488 h 823716"/>
              <a:gd name="connsiteX59" fmla="*/ 3627372 w 5939822"/>
              <a:gd name="connsiteY59" fmla="*/ 778374 h 823716"/>
              <a:gd name="connsiteX60" fmla="*/ 3650043 w 5939822"/>
              <a:gd name="connsiteY60" fmla="*/ 770817 h 823716"/>
              <a:gd name="connsiteX61" fmla="*/ 3695385 w 5939822"/>
              <a:gd name="connsiteY61" fmla="*/ 740589 h 823716"/>
              <a:gd name="connsiteX62" fmla="*/ 3718056 w 5939822"/>
              <a:gd name="connsiteY62" fmla="*/ 725475 h 823716"/>
              <a:gd name="connsiteX63" fmla="*/ 3740727 w 5939822"/>
              <a:gd name="connsiteY63" fmla="*/ 717918 h 823716"/>
              <a:gd name="connsiteX64" fmla="*/ 3763398 w 5939822"/>
              <a:gd name="connsiteY64" fmla="*/ 702804 h 823716"/>
              <a:gd name="connsiteX65" fmla="*/ 3816298 w 5939822"/>
              <a:gd name="connsiteY65" fmla="*/ 695247 h 823716"/>
              <a:gd name="connsiteX66" fmla="*/ 3869197 w 5939822"/>
              <a:gd name="connsiteY66" fmla="*/ 702804 h 823716"/>
              <a:gd name="connsiteX67" fmla="*/ 3974995 w 5939822"/>
              <a:gd name="connsiteY67" fmla="*/ 665019 h 823716"/>
              <a:gd name="connsiteX68" fmla="*/ 4035451 w 5939822"/>
              <a:gd name="connsiteY68" fmla="*/ 619676 h 823716"/>
              <a:gd name="connsiteX69" fmla="*/ 4058122 w 5939822"/>
              <a:gd name="connsiteY69" fmla="*/ 604562 h 823716"/>
              <a:gd name="connsiteX70" fmla="*/ 4088351 w 5939822"/>
              <a:gd name="connsiteY70" fmla="*/ 566777 h 823716"/>
              <a:gd name="connsiteX71" fmla="*/ 4111022 w 5939822"/>
              <a:gd name="connsiteY71" fmla="*/ 551663 h 823716"/>
              <a:gd name="connsiteX72" fmla="*/ 4194149 w 5939822"/>
              <a:gd name="connsiteY72" fmla="*/ 528992 h 823716"/>
              <a:gd name="connsiteX73" fmla="*/ 4216820 w 5939822"/>
              <a:gd name="connsiteY73" fmla="*/ 521435 h 823716"/>
              <a:gd name="connsiteX74" fmla="*/ 4247048 w 5939822"/>
              <a:gd name="connsiteY74" fmla="*/ 513878 h 823716"/>
              <a:gd name="connsiteX75" fmla="*/ 4284833 w 5939822"/>
              <a:gd name="connsiteY75" fmla="*/ 506321 h 823716"/>
              <a:gd name="connsiteX76" fmla="*/ 4352846 w 5939822"/>
              <a:gd name="connsiteY76" fmla="*/ 476093 h 823716"/>
              <a:gd name="connsiteX77" fmla="*/ 4375517 w 5939822"/>
              <a:gd name="connsiteY77" fmla="*/ 468536 h 823716"/>
              <a:gd name="connsiteX78" fmla="*/ 4435974 w 5939822"/>
              <a:gd name="connsiteY78" fmla="*/ 453422 h 823716"/>
              <a:gd name="connsiteX79" fmla="*/ 4488873 w 5939822"/>
              <a:gd name="connsiteY79" fmla="*/ 438308 h 823716"/>
              <a:gd name="connsiteX80" fmla="*/ 4541772 w 5939822"/>
              <a:gd name="connsiteY80" fmla="*/ 423194 h 823716"/>
              <a:gd name="connsiteX81" fmla="*/ 4617342 w 5939822"/>
              <a:gd name="connsiteY81" fmla="*/ 415637 h 823716"/>
              <a:gd name="connsiteX82" fmla="*/ 4640013 w 5939822"/>
              <a:gd name="connsiteY82" fmla="*/ 408080 h 823716"/>
              <a:gd name="connsiteX83" fmla="*/ 4700470 w 5939822"/>
              <a:gd name="connsiteY83" fmla="*/ 392966 h 823716"/>
              <a:gd name="connsiteX84" fmla="*/ 4715584 w 5939822"/>
              <a:gd name="connsiteY84" fmla="*/ 370295 h 823716"/>
              <a:gd name="connsiteX85" fmla="*/ 4768483 w 5939822"/>
              <a:gd name="connsiteY85" fmla="*/ 340066 h 823716"/>
              <a:gd name="connsiteX86" fmla="*/ 4791154 w 5939822"/>
              <a:gd name="connsiteY86" fmla="*/ 332509 h 823716"/>
              <a:gd name="connsiteX87" fmla="*/ 4813825 w 5939822"/>
              <a:gd name="connsiteY87" fmla="*/ 317395 h 823716"/>
              <a:gd name="connsiteX88" fmla="*/ 4866724 w 5939822"/>
              <a:gd name="connsiteY88" fmla="*/ 302281 h 823716"/>
              <a:gd name="connsiteX89" fmla="*/ 4889395 w 5939822"/>
              <a:gd name="connsiteY89" fmla="*/ 287167 h 823716"/>
              <a:gd name="connsiteX90" fmla="*/ 4942294 w 5939822"/>
              <a:gd name="connsiteY90" fmla="*/ 272053 h 823716"/>
              <a:gd name="connsiteX91" fmla="*/ 4964965 w 5939822"/>
              <a:gd name="connsiteY91" fmla="*/ 256939 h 823716"/>
              <a:gd name="connsiteX92" fmla="*/ 5002751 w 5939822"/>
              <a:gd name="connsiteY92" fmla="*/ 249382 h 823716"/>
              <a:gd name="connsiteX93" fmla="*/ 5032979 w 5939822"/>
              <a:gd name="connsiteY93" fmla="*/ 241825 h 823716"/>
              <a:gd name="connsiteX94" fmla="*/ 5063207 w 5939822"/>
              <a:gd name="connsiteY94" fmla="*/ 226711 h 823716"/>
              <a:gd name="connsiteX95" fmla="*/ 5123663 w 5939822"/>
              <a:gd name="connsiteY95" fmla="*/ 211597 h 823716"/>
              <a:gd name="connsiteX96" fmla="*/ 5146334 w 5939822"/>
              <a:gd name="connsiteY96" fmla="*/ 196483 h 823716"/>
              <a:gd name="connsiteX97" fmla="*/ 5191676 w 5939822"/>
              <a:gd name="connsiteY97" fmla="*/ 181369 h 823716"/>
              <a:gd name="connsiteX98" fmla="*/ 5244575 w 5939822"/>
              <a:gd name="connsiteY98" fmla="*/ 166255 h 823716"/>
              <a:gd name="connsiteX99" fmla="*/ 5289917 w 5939822"/>
              <a:gd name="connsiteY99" fmla="*/ 143584 h 823716"/>
              <a:gd name="connsiteX100" fmla="*/ 5320146 w 5939822"/>
              <a:gd name="connsiteY100" fmla="*/ 136027 h 823716"/>
              <a:gd name="connsiteX101" fmla="*/ 5524185 w 5939822"/>
              <a:gd name="connsiteY101" fmla="*/ 120913 h 823716"/>
              <a:gd name="connsiteX102" fmla="*/ 5788681 w 5939822"/>
              <a:gd name="connsiteY102" fmla="*/ 113356 h 823716"/>
              <a:gd name="connsiteX103" fmla="*/ 5811352 w 5939822"/>
              <a:gd name="connsiteY103" fmla="*/ 98242 h 823716"/>
              <a:gd name="connsiteX104" fmla="*/ 5886922 w 5939822"/>
              <a:gd name="connsiteY104" fmla="*/ 52900 h 823716"/>
              <a:gd name="connsiteX105" fmla="*/ 5924708 w 5939822"/>
              <a:gd name="connsiteY105" fmla="*/ 22671 h 823716"/>
              <a:gd name="connsiteX106" fmla="*/ 5939822 w 5939822"/>
              <a:gd name="connsiteY106" fmla="*/ 0 h 82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939822" h="823716">
                <a:moveTo>
                  <a:pt x="0" y="158698"/>
                </a:moveTo>
                <a:cubicBezTo>
                  <a:pt x="12595" y="163736"/>
                  <a:pt x="25083" y="169049"/>
                  <a:pt x="37785" y="173812"/>
                </a:cubicBezTo>
                <a:cubicBezTo>
                  <a:pt x="45244" y="176609"/>
                  <a:pt x="53493" y="177500"/>
                  <a:pt x="60456" y="181369"/>
                </a:cubicBezTo>
                <a:cubicBezTo>
                  <a:pt x="76335" y="190191"/>
                  <a:pt x="92953" y="198753"/>
                  <a:pt x="105798" y="211597"/>
                </a:cubicBezTo>
                <a:cubicBezTo>
                  <a:pt x="110836" y="216635"/>
                  <a:pt x="114298" y="224065"/>
                  <a:pt x="120913" y="226711"/>
                </a:cubicBezTo>
                <a:cubicBezTo>
                  <a:pt x="195126" y="256396"/>
                  <a:pt x="331873" y="247399"/>
                  <a:pt x="385408" y="249382"/>
                </a:cubicBezTo>
                <a:cubicBezTo>
                  <a:pt x="392965" y="251901"/>
                  <a:pt x="400206" y="255728"/>
                  <a:pt x="408079" y="256939"/>
                </a:cubicBezTo>
                <a:cubicBezTo>
                  <a:pt x="433101" y="260788"/>
                  <a:pt x="458896" y="259192"/>
                  <a:pt x="483650" y="264496"/>
                </a:cubicBezTo>
                <a:cubicBezTo>
                  <a:pt x="494665" y="266856"/>
                  <a:pt x="503088" y="276373"/>
                  <a:pt x="513878" y="279610"/>
                </a:cubicBezTo>
                <a:cubicBezTo>
                  <a:pt x="528554" y="284013"/>
                  <a:pt x="544262" y="283843"/>
                  <a:pt x="559220" y="287167"/>
                </a:cubicBezTo>
                <a:cubicBezTo>
                  <a:pt x="566996" y="288895"/>
                  <a:pt x="574232" y="292536"/>
                  <a:pt x="581891" y="294724"/>
                </a:cubicBezTo>
                <a:cubicBezTo>
                  <a:pt x="591877" y="297577"/>
                  <a:pt x="602171" y="299297"/>
                  <a:pt x="612119" y="302281"/>
                </a:cubicBezTo>
                <a:cubicBezTo>
                  <a:pt x="627379" y="306859"/>
                  <a:pt x="644205" y="308558"/>
                  <a:pt x="657461" y="317395"/>
                </a:cubicBezTo>
                <a:cubicBezTo>
                  <a:pt x="665018" y="322433"/>
                  <a:pt x="671516" y="329637"/>
                  <a:pt x="680132" y="332509"/>
                </a:cubicBezTo>
                <a:cubicBezTo>
                  <a:pt x="694668" y="337354"/>
                  <a:pt x="710360" y="337547"/>
                  <a:pt x="725474" y="340066"/>
                </a:cubicBezTo>
                <a:cubicBezTo>
                  <a:pt x="790446" y="383382"/>
                  <a:pt x="708244" y="331452"/>
                  <a:pt x="770817" y="362738"/>
                </a:cubicBezTo>
                <a:cubicBezTo>
                  <a:pt x="778941" y="366800"/>
                  <a:pt x="785188" y="374163"/>
                  <a:pt x="793488" y="377852"/>
                </a:cubicBezTo>
                <a:cubicBezTo>
                  <a:pt x="808046" y="384322"/>
                  <a:pt x="823716" y="387928"/>
                  <a:pt x="838830" y="392966"/>
                </a:cubicBezTo>
                <a:cubicBezTo>
                  <a:pt x="846387" y="395485"/>
                  <a:pt x="853690" y="398961"/>
                  <a:pt x="861501" y="400523"/>
                </a:cubicBezTo>
                <a:cubicBezTo>
                  <a:pt x="874096" y="403042"/>
                  <a:pt x="886747" y="405294"/>
                  <a:pt x="899286" y="408080"/>
                </a:cubicBezTo>
                <a:cubicBezTo>
                  <a:pt x="933135" y="415602"/>
                  <a:pt x="930262" y="417496"/>
                  <a:pt x="967299" y="423194"/>
                </a:cubicBezTo>
                <a:cubicBezTo>
                  <a:pt x="987372" y="426282"/>
                  <a:pt x="1007603" y="428232"/>
                  <a:pt x="1027755" y="430751"/>
                </a:cubicBezTo>
                <a:cubicBezTo>
                  <a:pt x="1074004" y="446166"/>
                  <a:pt x="1031535" y="433658"/>
                  <a:pt x="1110883" y="445865"/>
                </a:cubicBezTo>
                <a:cubicBezTo>
                  <a:pt x="1123578" y="447818"/>
                  <a:pt x="1135953" y="451606"/>
                  <a:pt x="1148668" y="453422"/>
                </a:cubicBezTo>
                <a:cubicBezTo>
                  <a:pt x="1171249" y="456648"/>
                  <a:pt x="1194010" y="458460"/>
                  <a:pt x="1216681" y="460979"/>
                </a:cubicBezTo>
                <a:cubicBezTo>
                  <a:pt x="1284890" y="478031"/>
                  <a:pt x="1201772" y="458686"/>
                  <a:pt x="1314922" y="476093"/>
                </a:cubicBezTo>
                <a:cubicBezTo>
                  <a:pt x="1325188" y="477672"/>
                  <a:pt x="1334885" y="482071"/>
                  <a:pt x="1345151" y="483650"/>
                </a:cubicBezTo>
                <a:cubicBezTo>
                  <a:pt x="1367696" y="487118"/>
                  <a:pt x="1390493" y="488688"/>
                  <a:pt x="1413164" y="491207"/>
                </a:cubicBezTo>
                <a:cubicBezTo>
                  <a:pt x="1484192" y="508964"/>
                  <a:pt x="1410907" y="492493"/>
                  <a:pt x="1549190" y="506321"/>
                </a:cubicBezTo>
                <a:cubicBezTo>
                  <a:pt x="1564436" y="507846"/>
                  <a:pt x="1579286" y="512353"/>
                  <a:pt x="1594532" y="513878"/>
                </a:cubicBezTo>
                <a:cubicBezTo>
                  <a:pt x="1629713" y="517396"/>
                  <a:pt x="1665108" y="518372"/>
                  <a:pt x="1700331" y="521435"/>
                </a:cubicBezTo>
                <a:cubicBezTo>
                  <a:pt x="1731199" y="524119"/>
                  <a:pt x="1788592" y="531107"/>
                  <a:pt x="1821243" y="536549"/>
                </a:cubicBezTo>
                <a:cubicBezTo>
                  <a:pt x="1833913" y="538661"/>
                  <a:pt x="1846200" y="543448"/>
                  <a:pt x="1859028" y="544106"/>
                </a:cubicBezTo>
                <a:cubicBezTo>
                  <a:pt x="1944599" y="548494"/>
                  <a:pt x="2030321" y="549144"/>
                  <a:pt x="2115967" y="551663"/>
                </a:cubicBezTo>
                <a:cubicBezTo>
                  <a:pt x="2188115" y="566093"/>
                  <a:pt x="2117605" y="552717"/>
                  <a:pt x="2206651" y="566777"/>
                </a:cubicBezTo>
                <a:cubicBezTo>
                  <a:pt x="2236921" y="571556"/>
                  <a:pt x="2267606" y="574458"/>
                  <a:pt x="2297336" y="581891"/>
                </a:cubicBezTo>
                <a:cubicBezTo>
                  <a:pt x="2347266" y="594374"/>
                  <a:pt x="2317258" y="588160"/>
                  <a:pt x="2388020" y="597005"/>
                </a:cubicBezTo>
                <a:cubicBezTo>
                  <a:pt x="2395577" y="599524"/>
                  <a:pt x="2403006" y="602466"/>
                  <a:pt x="2410691" y="604562"/>
                </a:cubicBezTo>
                <a:cubicBezTo>
                  <a:pt x="2430731" y="610028"/>
                  <a:pt x="2451441" y="613107"/>
                  <a:pt x="2471147" y="619676"/>
                </a:cubicBezTo>
                <a:lnTo>
                  <a:pt x="2539160" y="642347"/>
                </a:lnTo>
                <a:cubicBezTo>
                  <a:pt x="2546717" y="644866"/>
                  <a:pt x="2554021" y="648342"/>
                  <a:pt x="2561832" y="649904"/>
                </a:cubicBezTo>
                <a:cubicBezTo>
                  <a:pt x="2574427" y="652423"/>
                  <a:pt x="2587225" y="654081"/>
                  <a:pt x="2599617" y="657461"/>
                </a:cubicBezTo>
                <a:cubicBezTo>
                  <a:pt x="2614987" y="661653"/>
                  <a:pt x="2629337" y="669452"/>
                  <a:pt x="2644959" y="672576"/>
                </a:cubicBezTo>
                <a:cubicBezTo>
                  <a:pt x="2657554" y="675095"/>
                  <a:pt x="2670352" y="676753"/>
                  <a:pt x="2682744" y="680133"/>
                </a:cubicBezTo>
                <a:cubicBezTo>
                  <a:pt x="2698114" y="684325"/>
                  <a:pt x="2712972" y="690209"/>
                  <a:pt x="2728086" y="695247"/>
                </a:cubicBezTo>
                <a:lnTo>
                  <a:pt x="2796099" y="717918"/>
                </a:lnTo>
                <a:lnTo>
                  <a:pt x="2818770" y="725475"/>
                </a:lnTo>
                <a:cubicBezTo>
                  <a:pt x="2826327" y="727994"/>
                  <a:pt x="2833713" y="731100"/>
                  <a:pt x="2841441" y="733032"/>
                </a:cubicBezTo>
                <a:cubicBezTo>
                  <a:pt x="2935929" y="756653"/>
                  <a:pt x="2818461" y="726466"/>
                  <a:pt x="2894341" y="748146"/>
                </a:cubicBezTo>
                <a:cubicBezTo>
                  <a:pt x="2904327" y="750999"/>
                  <a:pt x="2914621" y="752719"/>
                  <a:pt x="2924569" y="755703"/>
                </a:cubicBezTo>
                <a:cubicBezTo>
                  <a:pt x="2939829" y="760281"/>
                  <a:pt x="2954196" y="768198"/>
                  <a:pt x="2969911" y="770817"/>
                </a:cubicBezTo>
                <a:cubicBezTo>
                  <a:pt x="3037753" y="782124"/>
                  <a:pt x="3000024" y="776682"/>
                  <a:pt x="3083266" y="785931"/>
                </a:cubicBezTo>
                <a:cubicBezTo>
                  <a:pt x="3151291" y="802937"/>
                  <a:pt x="3067807" y="783355"/>
                  <a:pt x="3173951" y="801045"/>
                </a:cubicBezTo>
                <a:cubicBezTo>
                  <a:pt x="3184196" y="802752"/>
                  <a:pt x="3193960" y="806744"/>
                  <a:pt x="3204179" y="808602"/>
                </a:cubicBezTo>
                <a:cubicBezTo>
                  <a:pt x="3221704" y="811788"/>
                  <a:pt x="3239508" y="813231"/>
                  <a:pt x="3257078" y="816159"/>
                </a:cubicBezTo>
                <a:cubicBezTo>
                  <a:pt x="3269748" y="818271"/>
                  <a:pt x="3282268" y="821197"/>
                  <a:pt x="3294863" y="823716"/>
                </a:cubicBezTo>
                <a:cubicBezTo>
                  <a:pt x="3330129" y="821197"/>
                  <a:pt x="3365547" y="820290"/>
                  <a:pt x="3400661" y="816159"/>
                </a:cubicBezTo>
                <a:cubicBezTo>
                  <a:pt x="3408572" y="815228"/>
                  <a:pt x="3415446" y="809729"/>
                  <a:pt x="3423332" y="808602"/>
                </a:cubicBezTo>
                <a:cubicBezTo>
                  <a:pt x="3447902" y="805092"/>
                  <a:pt x="3586452" y="794892"/>
                  <a:pt x="3604701" y="793488"/>
                </a:cubicBezTo>
                <a:cubicBezTo>
                  <a:pt x="3612258" y="788450"/>
                  <a:pt x="3619248" y="782436"/>
                  <a:pt x="3627372" y="778374"/>
                </a:cubicBezTo>
                <a:cubicBezTo>
                  <a:pt x="3634497" y="774812"/>
                  <a:pt x="3643080" y="774686"/>
                  <a:pt x="3650043" y="770817"/>
                </a:cubicBezTo>
                <a:cubicBezTo>
                  <a:pt x="3665922" y="761995"/>
                  <a:pt x="3680271" y="750665"/>
                  <a:pt x="3695385" y="740589"/>
                </a:cubicBezTo>
                <a:cubicBezTo>
                  <a:pt x="3702942" y="735551"/>
                  <a:pt x="3709440" y="728347"/>
                  <a:pt x="3718056" y="725475"/>
                </a:cubicBezTo>
                <a:cubicBezTo>
                  <a:pt x="3725613" y="722956"/>
                  <a:pt x="3733602" y="721480"/>
                  <a:pt x="3740727" y="717918"/>
                </a:cubicBezTo>
                <a:cubicBezTo>
                  <a:pt x="3748851" y="713856"/>
                  <a:pt x="3754699" y="705414"/>
                  <a:pt x="3763398" y="702804"/>
                </a:cubicBezTo>
                <a:cubicBezTo>
                  <a:pt x="3780459" y="697686"/>
                  <a:pt x="3798665" y="697766"/>
                  <a:pt x="3816298" y="695247"/>
                </a:cubicBezTo>
                <a:cubicBezTo>
                  <a:pt x="3833931" y="697766"/>
                  <a:pt x="3851385" y="702804"/>
                  <a:pt x="3869197" y="702804"/>
                </a:cubicBezTo>
                <a:cubicBezTo>
                  <a:pt x="3914670" y="702804"/>
                  <a:pt x="3942278" y="697738"/>
                  <a:pt x="3974995" y="665019"/>
                </a:cubicBezTo>
                <a:cubicBezTo>
                  <a:pt x="4002953" y="637059"/>
                  <a:pt x="3984181" y="653856"/>
                  <a:pt x="4035451" y="619676"/>
                </a:cubicBezTo>
                <a:lnTo>
                  <a:pt x="4058122" y="604562"/>
                </a:lnTo>
                <a:cubicBezTo>
                  <a:pt x="4069346" y="587726"/>
                  <a:pt x="4072966" y="579085"/>
                  <a:pt x="4088351" y="566777"/>
                </a:cubicBezTo>
                <a:cubicBezTo>
                  <a:pt x="4095443" y="561103"/>
                  <a:pt x="4102722" y="555352"/>
                  <a:pt x="4111022" y="551663"/>
                </a:cubicBezTo>
                <a:cubicBezTo>
                  <a:pt x="4152711" y="533135"/>
                  <a:pt x="4153511" y="539151"/>
                  <a:pt x="4194149" y="528992"/>
                </a:cubicBezTo>
                <a:cubicBezTo>
                  <a:pt x="4201877" y="527060"/>
                  <a:pt x="4209161" y="523623"/>
                  <a:pt x="4216820" y="521435"/>
                </a:cubicBezTo>
                <a:cubicBezTo>
                  <a:pt x="4226806" y="518582"/>
                  <a:pt x="4236909" y="516131"/>
                  <a:pt x="4247048" y="513878"/>
                </a:cubicBezTo>
                <a:cubicBezTo>
                  <a:pt x="4259587" y="511092"/>
                  <a:pt x="4272441" y="509701"/>
                  <a:pt x="4284833" y="506321"/>
                </a:cubicBezTo>
                <a:cubicBezTo>
                  <a:pt x="4370617" y="482925"/>
                  <a:pt x="4298776" y="503128"/>
                  <a:pt x="4352846" y="476093"/>
                </a:cubicBezTo>
                <a:cubicBezTo>
                  <a:pt x="4359971" y="472531"/>
                  <a:pt x="4367832" y="470632"/>
                  <a:pt x="4375517" y="468536"/>
                </a:cubicBezTo>
                <a:cubicBezTo>
                  <a:pt x="4395558" y="463070"/>
                  <a:pt x="4416267" y="459991"/>
                  <a:pt x="4435974" y="453422"/>
                </a:cubicBezTo>
                <a:cubicBezTo>
                  <a:pt x="4490331" y="435303"/>
                  <a:pt x="4422450" y="457286"/>
                  <a:pt x="4488873" y="438308"/>
                </a:cubicBezTo>
                <a:cubicBezTo>
                  <a:pt x="4510405" y="432156"/>
                  <a:pt x="4518148" y="426569"/>
                  <a:pt x="4541772" y="423194"/>
                </a:cubicBezTo>
                <a:cubicBezTo>
                  <a:pt x="4566833" y="419614"/>
                  <a:pt x="4592152" y="418156"/>
                  <a:pt x="4617342" y="415637"/>
                </a:cubicBezTo>
                <a:cubicBezTo>
                  <a:pt x="4624899" y="413118"/>
                  <a:pt x="4632285" y="410012"/>
                  <a:pt x="4640013" y="408080"/>
                </a:cubicBezTo>
                <a:lnTo>
                  <a:pt x="4700470" y="392966"/>
                </a:lnTo>
                <a:cubicBezTo>
                  <a:pt x="4705508" y="385409"/>
                  <a:pt x="4709162" y="376717"/>
                  <a:pt x="4715584" y="370295"/>
                </a:cubicBezTo>
                <a:cubicBezTo>
                  <a:pt x="4725069" y="360810"/>
                  <a:pt x="4758113" y="344510"/>
                  <a:pt x="4768483" y="340066"/>
                </a:cubicBezTo>
                <a:cubicBezTo>
                  <a:pt x="4775805" y="336928"/>
                  <a:pt x="4784029" y="336071"/>
                  <a:pt x="4791154" y="332509"/>
                </a:cubicBezTo>
                <a:cubicBezTo>
                  <a:pt x="4799278" y="328447"/>
                  <a:pt x="4805701" y="321457"/>
                  <a:pt x="4813825" y="317395"/>
                </a:cubicBezTo>
                <a:cubicBezTo>
                  <a:pt x="4824666" y="311974"/>
                  <a:pt x="4857039" y="304702"/>
                  <a:pt x="4866724" y="302281"/>
                </a:cubicBezTo>
                <a:cubicBezTo>
                  <a:pt x="4874281" y="297243"/>
                  <a:pt x="4881271" y="291229"/>
                  <a:pt x="4889395" y="287167"/>
                </a:cubicBezTo>
                <a:cubicBezTo>
                  <a:pt x="4900236" y="281746"/>
                  <a:pt x="4932609" y="274474"/>
                  <a:pt x="4942294" y="272053"/>
                </a:cubicBezTo>
                <a:cubicBezTo>
                  <a:pt x="4949851" y="267015"/>
                  <a:pt x="4956461" y="260128"/>
                  <a:pt x="4964965" y="256939"/>
                </a:cubicBezTo>
                <a:cubicBezTo>
                  <a:pt x="4976992" y="252429"/>
                  <a:pt x="4990212" y="252168"/>
                  <a:pt x="5002751" y="249382"/>
                </a:cubicBezTo>
                <a:cubicBezTo>
                  <a:pt x="5012890" y="247129"/>
                  <a:pt x="5023254" y="245472"/>
                  <a:pt x="5032979" y="241825"/>
                </a:cubicBezTo>
                <a:cubicBezTo>
                  <a:pt x="5043527" y="237869"/>
                  <a:pt x="5052520" y="230273"/>
                  <a:pt x="5063207" y="226711"/>
                </a:cubicBezTo>
                <a:cubicBezTo>
                  <a:pt x="5082913" y="220142"/>
                  <a:pt x="5123663" y="211597"/>
                  <a:pt x="5123663" y="211597"/>
                </a:cubicBezTo>
                <a:cubicBezTo>
                  <a:pt x="5131220" y="206559"/>
                  <a:pt x="5138034" y="200172"/>
                  <a:pt x="5146334" y="196483"/>
                </a:cubicBezTo>
                <a:cubicBezTo>
                  <a:pt x="5160892" y="190013"/>
                  <a:pt x="5176562" y="186407"/>
                  <a:pt x="5191676" y="181369"/>
                </a:cubicBezTo>
                <a:cubicBezTo>
                  <a:pt x="5246033" y="163250"/>
                  <a:pt x="5178152" y="185233"/>
                  <a:pt x="5244575" y="166255"/>
                </a:cubicBezTo>
                <a:cubicBezTo>
                  <a:pt x="5308265" y="148058"/>
                  <a:pt x="5223674" y="171973"/>
                  <a:pt x="5289917" y="143584"/>
                </a:cubicBezTo>
                <a:cubicBezTo>
                  <a:pt x="5299464" y="139493"/>
                  <a:pt x="5309927" y="137885"/>
                  <a:pt x="5320146" y="136027"/>
                </a:cubicBezTo>
                <a:cubicBezTo>
                  <a:pt x="5389845" y="123355"/>
                  <a:pt x="5449096" y="123644"/>
                  <a:pt x="5524185" y="120913"/>
                </a:cubicBezTo>
                <a:lnTo>
                  <a:pt x="5788681" y="113356"/>
                </a:lnTo>
                <a:cubicBezTo>
                  <a:pt x="5796238" y="108318"/>
                  <a:pt x="5803466" y="102748"/>
                  <a:pt x="5811352" y="98242"/>
                </a:cubicBezTo>
                <a:cubicBezTo>
                  <a:pt x="5839178" y="82341"/>
                  <a:pt x="5862277" y="77547"/>
                  <a:pt x="5886922" y="52900"/>
                </a:cubicBezTo>
                <a:cubicBezTo>
                  <a:pt x="5908458" y="31362"/>
                  <a:pt x="5896108" y="41737"/>
                  <a:pt x="5924708" y="22671"/>
                </a:cubicBezTo>
                <a:lnTo>
                  <a:pt x="5939822" y="0"/>
                </a:lnTo>
              </a:path>
            </a:pathLst>
          </a:cu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2AB0504-D0CD-400F-A55D-0EF2632F6FC9}"/>
              </a:ext>
            </a:extLst>
          </p:cNvPr>
          <p:cNvCxnSpPr>
            <a:cxnSpLocks/>
            <a:stCxn id="7" idx="42"/>
            <a:endCxn id="7" idx="67"/>
          </p:cNvCxnSpPr>
          <p:nvPr/>
        </p:nvCxnSpPr>
        <p:spPr>
          <a:xfrm flipV="1">
            <a:off x="5056488" y="5486893"/>
            <a:ext cx="1098348" cy="4368"/>
          </a:xfrm>
          <a:prstGeom prst="line">
            <a:avLst/>
          </a:prstGeom>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3DAF3FB9-FF9B-43F9-AE8A-7A70DA2CBAEF}"/>
              </a:ext>
            </a:extLst>
          </p:cNvPr>
          <p:cNvSpPr/>
          <p:nvPr/>
        </p:nvSpPr>
        <p:spPr>
          <a:xfrm>
            <a:off x="5032840" y="5479691"/>
            <a:ext cx="1098348" cy="119846"/>
          </a:xfrm>
          <a:custGeom>
            <a:avLst/>
            <a:gdLst>
              <a:gd name="connsiteX0" fmla="*/ 6943 w 1336979"/>
              <a:gd name="connsiteY0" fmla="*/ 22671 h 204039"/>
              <a:gd name="connsiteX1" fmla="*/ 44728 w 1336979"/>
              <a:gd name="connsiteY1" fmla="*/ 45342 h 204039"/>
              <a:gd name="connsiteX2" fmla="*/ 67399 w 1336979"/>
              <a:gd name="connsiteY2" fmla="*/ 60456 h 204039"/>
              <a:gd name="connsiteX3" fmla="*/ 112741 w 1336979"/>
              <a:gd name="connsiteY3" fmla="*/ 75570 h 204039"/>
              <a:gd name="connsiteX4" fmla="*/ 135412 w 1336979"/>
              <a:gd name="connsiteY4" fmla="*/ 83127 h 204039"/>
              <a:gd name="connsiteX5" fmla="*/ 173197 w 1336979"/>
              <a:gd name="connsiteY5" fmla="*/ 113355 h 204039"/>
              <a:gd name="connsiteX6" fmla="*/ 195868 w 1336979"/>
              <a:gd name="connsiteY6" fmla="*/ 128469 h 204039"/>
              <a:gd name="connsiteX7" fmla="*/ 241211 w 1336979"/>
              <a:gd name="connsiteY7" fmla="*/ 143583 h 204039"/>
              <a:gd name="connsiteX8" fmla="*/ 263882 w 1336979"/>
              <a:gd name="connsiteY8" fmla="*/ 151140 h 204039"/>
              <a:gd name="connsiteX9" fmla="*/ 286553 w 1336979"/>
              <a:gd name="connsiteY9" fmla="*/ 173811 h 204039"/>
              <a:gd name="connsiteX10" fmla="*/ 347009 w 1336979"/>
              <a:gd name="connsiteY10" fmla="*/ 188925 h 204039"/>
              <a:gd name="connsiteX11" fmla="*/ 445250 w 1336979"/>
              <a:gd name="connsiteY11" fmla="*/ 204039 h 204039"/>
              <a:gd name="connsiteX12" fmla="*/ 815544 w 1336979"/>
              <a:gd name="connsiteY12" fmla="*/ 196482 h 204039"/>
              <a:gd name="connsiteX13" fmla="*/ 838216 w 1336979"/>
              <a:gd name="connsiteY13" fmla="*/ 188925 h 204039"/>
              <a:gd name="connsiteX14" fmla="*/ 868444 w 1336979"/>
              <a:gd name="connsiteY14" fmla="*/ 181368 h 204039"/>
              <a:gd name="connsiteX15" fmla="*/ 891115 w 1336979"/>
              <a:gd name="connsiteY15" fmla="*/ 173811 h 204039"/>
              <a:gd name="connsiteX16" fmla="*/ 928900 w 1336979"/>
              <a:gd name="connsiteY16" fmla="*/ 166254 h 204039"/>
              <a:gd name="connsiteX17" fmla="*/ 974242 w 1336979"/>
              <a:gd name="connsiteY17" fmla="*/ 151140 h 204039"/>
              <a:gd name="connsiteX18" fmla="*/ 996913 w 1336979"/>
              <a:gd name="connsiteY18" fmla="*/ 143583 h 204039"/>
              <a:gd name="connsiteX19" fmla="*/ 1163168 w 1336979"/>
              <a:gd name="connsiteY19" fmla="*/ 136026 h 204039"/>
              <a:gd name="connsiteX20" fmla="*/ 1253852 w 1336979"/>
              <a:gd name="connsiteY20" fmla="*/ 113355 h 204039"/>
              <a:gd name="connsiteX21" fmla="*/ 1299194 w 1336979"/>
              <a:gd name="connsiteY21" fmla="*/ 98241 h 204039"/>
              <a:gd name="connsiteX22" fmla="*/ 1314308 w 1336979"/>
              <a:gd name="connsiteY22" fmla="*/ 52899 h 204039"/>
              <a:gd name="connsiteX23" fmla="*/ 1336979 w 1336979"/>
              <a:gd name="connsiteY23" fmla="*/ 7557 h 204039"/>
              <a:gd name="connsiteX24" fmla="*/ 1314308 w 1336979"/>
              <a:gd name="connsiteY24" fmla="*/ 0 h 204039"/>
              <a:gd name="connsiteX25" fmla="*/ 1291637 w 1336979"/>
              <a:gd name="connsiteY25" fmla="*/ 7557 h 204039"/>
              <a:gd name="connsiteX26" fmla="*/ 1253852 w 1336979"/>
              <a:gd name="connsiteY26" fmla="*/ 15114 h 204039"/>
              <a:gd name="connsiteX27" fmla="*/ 1185839 w 1336979"/>
              <a:gd name="connsiteY27" fmla="*/ 30228 h 204039"/>
              <a:gd name="connsiteX28" fmla="*/ 936457 w 1336979"/>
              <a:gd name="connsiteY28" fmla="*/ 22671 h 204039"/>
              <a:gd name="connsiteX29" fmla="*/ 876001 w 1336979"/>
              <a:gd name="connsiteY29" fmla="*/ 15114 h 204039"/>
              <a:gd name="connsiteX30" fmla="*/ 195868 w 1336979"/>
              <a:gd name="connsiteY30" fmla="*/ 22671 h 204039"/>
              <a:gd name="connsiteX31" fmla="*/ 6943 w 1336979"/>
              <a:gd name="connsiteY31" fmla="*/ 22671 h 20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36979" h="204039">
                <a:moveTo>
                  <a:pt x="6943" y="22671"/>
                </a:moveTo>
                <a:cubicBezTo>
                  <a:pt x="-18247" y="26449"/>
                  <a:pt x="32272" y="37557"/>
                  <a:pt x="44728" y="45342"/>
                </a:cubicBezTo>
                <a:cubicBezTo>
                  <a:pt x="52430" y="50156"/>
                  <a:pt x="59099" y="56767"/>
                  <a:pt x="67399" y="60456"/>
                </a:cubicBezTo>
                <a:cubicBezTo>
                  <a:pt x="81957" y="66926"/>
                  <a:pt x="97627" y="70532"/>
                  <a:pt x="112741" y="75570"/>
                </a:cubicBezTo>
                <a:lnTo>
                  <a:pt x="135412" y="83127"/>
                </a:lnTo>
                <a:cubicBezTo>
                  <a:pt x="160890" y="121344"/>
                  <a:pt x="136695" y="95104"/>
                  <a:pt x="173197" y="113355"/>
                </a:cubicBezTo>
                <a:cubicBezTo>
                  <a:pt x="181321" y="117417"/>
                  <a:pt x="187568" y="124780"/>
                  <a:pt x="195868" y="128469"/>
                </a:cubicBezTo>
                <a:cubicBezTo>
                  <a:pt x="210427" y="134939"/>
                  <a:pt x="226097" y="138545"/>
                  <a:pt x="241211" y="143583"/>
                </a:cubicBezTo>
                <a:lnTo>
                  <a:pt x="263882" y="151140"/>
                </a:lnTo>
                <a:cubicBezTo>
                  <a:pt x="271439" y="158697"/>
                  <a:pt x="276824" y="169389"/>
                  <a:pt x="286553" y="173811"/>
                </a:cubicBezTo>
                <a:cubicBezTo>
                  <a:pt x="305463" y="182407"/>
                  <a:pt x="327303" y="182356"/>
                  <a:pt x="347009" y="188925"/>
                </a:cubicBezTo>
                <a:cubicBezTo>
                  <a:pt x="393697" y="204488"/>
                  <a:pt x="361754" y="195689"/>
                  <a:pt x="445250" y="204039"/>
                </a:cubicBezTo>
                <a:lnTo>
                  <a:pt x="815544" y="196482"/>
                </a:lnTo>
                <a:cubicBezTo>
                  <a:pt x="823504" y="196176"/>
                  <a:pt x="830556" y="191113"/>
                  <a:pt x="838216" y="188925"/>
                </a:cubicBezTo>
                <a:cubicBezTo>
                  <a:pt x="848203" y="186072"/>
                  <a:pt x="858458" y="184221"/>
                  <a:pt x="868444" y="181368"/>
                </a:cubicBezTo>
                <a:cubicBezTo>
                  <a:pt x="876103" y="179180"/>
                  <a:pt x="883387" y="175743"/>
                  <a:pt x="891115" y="173811"/>
                </a:cubicBezTo>
                <a:cubicBezTo>
                  <a:pt x="903576" y="170696"/>
                  <a:pt x="916508" y="169634"/>
                  <a:pt x="928900" y="166254"/>
                </a:cubicBezTo>
                <a:cubicBezTo>
                  <a:pt x="944270" y="162062"/>
                  <a:pt x="959128" y="156178"/>
                  <a:pt x="974242" y="151140"/>
                </a:cubicBezTo>
                <a:cubicBezTo>
                  <a:pt x="981799" y="148621"/>
                  <a:pt x="988955" y="143945"/>
                  <a:pt x="996913" y="143583"/>
                </a:cubicBezTo>
                <a:lnTo>
                  <a:pt x="1163168" y="136026"/>
                </a:lnTo>
                <a:cubicBezTo>
                  <a:pt x="1286530" y="94905"/>
                  <a:pt x="1131738" y="143883"/>
                  <a:pt x="1253852" y="113355"/>
                </a:cubicBezTo>
                <a:cubicBezTo>
                  <a:pt x="1269308" y="109491"/>
                  <a:pt x="1299194" y="98241"/>
                  <a:pt x="1299194" y="98241"/>
                </a:cubicBezTo>
                <a:cubicBezTo>
                  <a:pt x="1304232" y="83127"/>
                  <a:pt x="1305471" y="66155"/>
                  <a:pt x="1314308" y="52899"/>
                </a:cubicBezTo>
                <a:cubicBezTo>
                  <a:pt x="1333841" y="23600"/>
                  <a:pt x="1326550" y="38844"/>
                  <a:pt x="1336979" y="7557"/>
                </a:cubicBezTo>
                <a:cubicBezTo>
                  <a:pt x="1329422" y="5038"/>
                  <a:pt x="1322274" y="0"/>
                  <a:pt x="1314308" y="0"/>
                </a:cubicBezTo>
                <a:cubicBezTo>
                  <a:pt x="1306342" y="0"/>
                  <a:pt x="1299365" y="5625"/>
                  <a:pt x="1291637" y="7557"/>
                </a:cubicBezTo>
                <a:cubicBezTo>
                  <a:pt x="1279176" y="10672"/>
                  <a:pt x="1266391" y="12328"/>
                  <a:pt x="1253852" y="15114"/>
                </a:cubicBezTo>
                <a:cubicBezTo>
                  <a:pt x="1157802" y="36458"/>
                  <a:pt x="1299800" y="7436"/>
                  <a:pt x="1185839" y="30228"/>
                </a:cubicBezTo>
                <a:lnTo>
                  <a:pt x="936457" y="22671"/>
                </a:lnTo>
                <a:cubicBezTo>
                  <a:pt x="916172" y="21682"/>
                  <a:pt x="896310" y="15114"/>
                  <a:pt x="876001" y="15114"/>
                </a:cubicBezTo>
                <a:cubicBezTo>
                  <a:pt x="649276" y="15114"/>
                  <a:pt x="422579" y="20152"/>
                  <a:pt x="195868" y="22671"/>
                </a:cubicBezTo>
                <a:cubicBezTo>
                  <a:pt x="114320" y="43058"/>
                  <a:pt x="32133" y="18893"/>
                  <a:pt x="6943" y="22671"/>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785D393-730F-4191-8565-307A914FD396}"/>
              </a:ext>
            </a:extLst>
          </p:cNvPr>
          <p:cNvCxnSpPr>
            <a:cxnSpLocks/>
          </p:cNvCxnSpPr>
          <p:nvPr/>
        </p:nvCxnSpPr>
        <p:spPr>
          <a:xfrm>
            <a:off x="3446227" y="5715000"/>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9C27141-8D11-48E7-A2CB-E7D148F01541}"/>
              </a:ext>
            </a:extLst>
          </p:cNvPr>
          <p:cNvCxnSpPr>
            <a:cxnSpLocks/>
          </p:cNvCxnSpPr>
          <p:nvPr/>
        </p:nvCxnSpPr>
        <p:spPr>
          <a:xfrm>
            <a:off x="6154836" y="5730766"/>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91CE7BC-9EC1-4AB8-8BC7-CAA404D3D5C4}"/>
              </a:ext>
            </a:extLst>
          </p:cNvPr>
          <p:cNvSpPr txBox="1"/>
          <p:nvPr/>
        </p:nvSpPr>
        <p:spPr>
          <a:xfrm>
            <a:off x="3577264" y="5730766"/>
            <a:ext cx="1455576" cy="307777"/>
          </a:xfrm>
          <a:prstGeom prst="rect">
            <a:avLst/>
          </a:prstGeom>
          <a:noFill/>
        </p:spPr>
        <p:txBody>
          <a:bodyPr wrap="square" rtlCol="0">
            <a:spAutoFit/>
          </a:bodyPr>
          <a:lstStyle/>
          <a:p>
            <a:r>
              <a:rPr lang="en-US" sz="1400" dirty="0"/>
              <a:t>66’ horizontal</a:t>
            </a:r>
          </a:p>
        </p:txBody>
      </p:sp>
      <p:sp>
        <p:nvSpPr>
          <p:cNvPr id="16" name="TextBox 15">
            <a:extLst>
              <a:ext uri="{FF2B5EF4-FFF2-40B4-BE49-F238E27FC236}">
                <a16:creationId xmlns:a16="http://schemas.microsoft.com/office/drawing/2014/main" id="{917F77A9-8971-40CE-A9C6-AEDA6B6D2458}"/>
              </a:ext>
            </a:extLst>
          </p:cNvPr>
          <p:cNvSpPr txBox="1"/>
          <p:nvPr/>
        </p:nvSpPr>
        <p:spPr>
          <a:xfrm>
            <a:off x="6248400" y="5761200"/>
            <a:ext cx="1693764" cy="307777"/>
          </a:xfrm>
          <a:prstGeom prst="rect">
            <a:avLst/>
          </a:prstGeom>
          <a:noFill/>
        </p:spPr>
        <p:txBody>
          <a:bodyPr wrap="square" rtlCol="0">
            <a:spAutoFit/>
          </a:bodyPr>
          <a:lstStyle/>
          <a:p>
            <a:r>
              <a:rPr lang="en-US" sz="1400" dirty="0"/>
              <a:t>66’ horizontal</a:t>
            </a:r>
          </a:p>
        </p:txBody>
      </p:sp>
      <p:cxnSp>
        <p:nvCxnSpPr>
          <p:cNvPr id="17" name="Straight Arrow Connector 16">
            <a:extLst>
              <a:ext uri="{FF2B5EF4-FFF2-40B4-BE49-F238E27FC236}">
                <a16:creationId xmlns:a16="http://schemas.microsoft.com/office/drawing/2014/main" id="{F55EA163-32E8-4106-8ED0-5698530479E9}"/>
              </a:ext>
            </a:extLst>
          </p:cNvPr>
          <p:cNvCxnSpPr>
            <a:cxnSpLocks/>
          </p:cNvCxnSpPr>
          <p:nvPr/>
        </p:nvCxnSpPr>
        <p:spPr>
          <a:xfrm>
            <a:off x="3494404" y="5240795"/>
            <a:ext cx="1538436" cy="156620"/>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A0CE1F0-5683-47B8-A141-A158EAFF6E41}"/>
              </a:ext>
            </a:extLst>
          </p:cNvPr>
          <p:cNvSpPr txBox="1"/>
          <p:nvPr/>
        </p:nvSpPr>
        <p:spPr>
          <a:xfrm rot="371935">
            <a:off x="3497401" y="5094304"/>
            <a:ext cx="1758614" cy="276999"/>
          </a:xfrm>
          <a:prstGeom prst="rect">
            <a:avLst/>
          </a:prstGeom>
          <a:noFill/>
        </p:spPr>
        <p:txBody>
          <a:bodyPr wrap="square" rtlCol="0">
            <a:spAutoFit/>
          </a:bodyPr>
          <a:lstStyle/>
          <a:p>
            <a:r>
              <a:rPr lang="en-US" sz="1200" dirty="0">
                <a:solidFill>
                  <a:schemeClr val="bg1">
                    <a:lumMod val="65000"/>
                  </a:schemeClr>
                </a:solidFill>
              </a:rPr>
              <a:t>66’ slope distance</a:t>
            </a:r>
          </a:p>
        </p:txBody>
      </p:sp>
      <p:cxnSp>
        <p:nvCxnSpPr>
          <p:cNvPr id="20" name="Straight Arrow Connector 19">
            <a:extLst>
              <a:ext uri="{FF2B5EF4-FFF2-40B4-BE49-F238E27FC236}">
                <a16:creationId xmlns:a16="http://schemas.microsoft.com/office/drawing/2014/main" id="{E3C0CFAF-79F7-4939-919F-6859320FC066}"/>
              </a:ext>
            </a:extLst>
          </p:cNvPr>
          <p:cNvCxnSpPr>
            <a:cxnSpLocks/>
          </p:cNvCxnSpPr>
          <p:nvPr/>
        </p:nvCxnSpPr>
        <p:spPr>
          <a:xfrm flipV="1">
            <a:off x="6154836" y="5065155"/>
            <a:ext cx="1497747" cy="319318"/>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4A89410-4EE1-4501-A156-0027711F4917}"/>
              </a:ext>
            </a:extLst>
          </p:cNvPr>
          <p:cNvSpPr txBox="1"/>
          <p:nvPr/>
        </p:nvSpPr>
        <p:spPr>
          <a:xfrm rot="20873728">
            <a:off x="6060048" y="4973596"/>
            <a:ext cx="1873904" cy="276999"/>
          </a:xfrm>
          <a:prstGeom prst="rect">
            <a:avLst/>
          </a:prstGeom>
          <a:noFill/>
        </p:spPr>
        <p:txBody>
          <a:bodyPr wrap="square" rtlCol="0">
            <a:spAutoFit/>
          </a:bodyPr>
          <a:lstStyle/>
          <a:p>
            <a:r>
              <a:rPr lang="en-US" sz="1200" dirty="0">
                <a:solidFill>
                  <a:schemeClr val="bg1">
                    <a:lumMod val="65000"/>
                  </a:schemeClr>
                </a:solidFill>
              </a:rPr>
              <a:t>66’ slope distance</a:t>
            </a:r>
          </a:p>
        </p:txBody>
      </p:sp>
      <p:sp>
        <p:nvSpPr>
          <p:cNvPr id="18" name="Title 2">
            <a:extLst>
              <a:ext uri="{FF2B5EF4-FFF2-40B4-BE49-F238E27FC236}">
                <a16:creationId xmlns:a16="http://schemas.microsoft.com/office/drawing/2014/main" id="{2225689E-7A6E-48D4-8E81-E74CD827B9B1}"/>
              </a:ext>
            </a:extLst>
          </p:cNvPr>
          <p:cNvSpPr>
            <a:spLocks noGrp="1"/>
          </p:cNvSpPr>
          <p:nvPr>
            <p:ph type="title"/>
          </p:nvPr>
        </p:nvSpPr>
        <p:spPr/>
        <p:txBody>
          <a:bodyPr>
            <a:normAutofit/>
          </a:bodyPr>
          <a:lstStyle/>
          <a:p>
            <a:r>
              <a:rPr lang="en-US" dirty="0">
                <a:solidFill>
                  <a:srgbClr val="19859B"/>
                </a:solidFill>
                <a:effectLst>
                  <a:outerShdw blurRad="38100" dist="38100" dir="2700000" algn="tl">
                    <a:srgbClr val="000000">
                      <a:alpha val="43137"/>
                    </a:srgbClr>
                  </a:outerShdw>
                </a:effectLst>
              </a:rPr>
              <a:t>Measurement</a:t>
            </a:r>
            <a:r>
              <a:rPr lang="en-US" sz="3700" dirty="0">
                <a:solidFill>
                  <a:srgbClr val="19859B"/>
                </a:solidFill>
                <a:effectLst>
                  <a:outerShdw blurRad="38100" dist="38100" dir="2700000" algn="tl" rotWithShape="0">
                    <a:srgbClr val="000000">
                      <a:alpha val="43137"/>
                    </a:srgbClr>
                  </a:outerShdw>
                </a:effectLst>
              </a:rPr>
              <a:t> of distances</a:t>
            </a:r>
          </a:p>
        </p:txBody>
      </p:sp>
      <p:sp>
        <p:nvSpPr>
          <p:cNvPr id="21" name="Content Placeholder 1">
            <a:extLst>
              <a:ext uri="{FF2B5EF4-FFF2-40B4-BE49-F238E27FC236}">
                <a16:creationId xmlns:a16="http://schemas.microsoft.com/office/drawing/2014/main" id="{4EFABD81-C19E-4811-9527-6D105A3BA4BA}"/>
              </a:ext>
            </a:extLst>
          </p:cNvPr>
          <p:cNvSpPr>
            <a:spLocks noGrp="1"/>
          </p:cNvSpPr>
          <p:nvPr>
            <p:ph idx="1"/>
          </p:nvPr>
        </p:nvSpPr>
        <p:spPr>
          <a:xfrm>
            <a:off x="457200" y="1433606"/>
            <a:ext cx="8458200" cy="5424394"/>
          </a:xfrm>
        </p:spPr>
        <p:txBody>
          <a:bodyPr>
            <a:normAutofit/>
          </a:bodyPr>
          <a:lstStyle/>
          <a:p>
            <a:r>
              <a:rPr lang="en-US" sz="2800" dirty="0"/>
              <a:t>The distance measured must be horizontal distance rather than slope distance;</a:t>
            </a:r>
          </a:p>
          <a:p>
            <a:r>
              <a:rPr lang="en-US" sz="2800" dirty="0"/>
              <a:t>Riparian areas are measured from the OHWM</a:t>
            </a:r>
          </a:p>
          <a:p>
            <a:r>
              <a:rPr lang="en-US" sz="2800" dirty="0"/>
              <a:t>The distance from a tidal zone is measured from the line of mean higher high water mark.</a:t>
            </a:r>
            <a:r>
              <a:rPr lang="en-US" sz="2200" dirty="0">
                <a:solidFill>
                  <a:srgbClr val="19859B"/>
                </a:solidFill>
              </a:rPr>
              <a:t>				        11 AAC 95.280, .810</a:t>
            </a:r>
          </a:p>
        </p:txBody>
      </p:sp>
      <p:sp>
        <p:nvSpPr>
          <p:cNvPr id="4" name="Rectangle 3">
            <a:extLst>
              <a:ext uri="{FF2B5EF4-FFF2-40B4-BE49-F238E27FC236}">
                <a16:creationId xmlns:a16="http://schemas.microsoft.com/office/drawing/2014/main" id="{4340AE7F-F65C-4F36-95E9-709331DAA241}"/>
              </a:ext>
            </a:extLst>
          </p:cNvPr>
          <p:cNvSpPr/>
          <p:nvPr/>
        </p:nvSpPr>
        <p:spPr>
          <a:xfrm>
            <a:off x="2008751" y="4424715"/>
            <a:ext cx="6514155" cy="1831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326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5819</TotalTime>
  <Words>5655</Words>
  <Application>Microsoft Office PowerPoint</Application>
  <PresentationFormat>On-screen Show (4:3)</PresentationFormat>
  <Paragraphs>698</Paragraphs>
  <Slides>79</Slides>
  <Notes>42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89" baseType="lpstr">
      <vt:lpstr>Arial</vt:lpstr>
      <vt:lpstr>Calibri</vt:lpstr>
      <vt:lpstr>Garamond</vt:lpstr>
      <vt:lpstr>Lucida Sans Unicode</vt:lpstr>
      <vt:lpstr>Verdana</vt:lpstr>
      <vt:lpstr>Wingdings</vt:lpstr>
      <vt:lpstr>Wingdings 2</vt:lpstr>
      <vt:lpstr>Wingdings 3</vt:lpstr>
      <vt:lpstr>Concourse</vt:lpstr>
      <vt:lpstr>Presentation</vt:lpstr>
      <vt:lpstr>FRPA 101-E1 Riparian Management Standards  Region I</vt:lpstr>
      <vt:lpstr>Agenda</vt:lpstr>
      <vt:lpstr>Background</vt:lpstr>
      <vt:lpstr>PowerPoint Presentation</vt:lpstr>
      <vt:lpstr>History  </vt:lpstr>
      <vt:lpstr>Intent</vt:lpstr>
      <vt:lpstr>Fish Habitat Factors</vt:lpstr>
      <vt:lpstr>Definition: “Riparian area”  Region I</vt:lpstr>
      <vt:lpstr>Measurement of distances</vt:lpstr>
      <vt:lpstr>Region I water body classes: Private land – Anadromous waters</vt:lpstr>
      <vt:lpstr>Region I water body classes: Private land – Anadromous waters</vt:lpstr>
      <vt:lpstr>Private land, cont. Non-anadromous waters</vt:lpstr>
      <vt:lpstr>Private land, cont. Non-anadromous waters</vt:lpstr>
      <vt:lpstr>Region I stream classes: State and other public land</vt:lpstr>
      <vt:lpstr>Riparian standards</vt:lpstr>
      <vt:lpstr>Types of standards</vt:lpstr>
      <vt:lpstr>PowerPoint Presentation</vt:lpstr>
      <vt:lpstr>DPOs </vt:lpstr>
      <vt:lpstr>PowerPoint Presentation</vt:lpstr>
      <vt:lpstr>Partial retention areas</vt:lpstr>
      <vt:lpstr>Definition:  “Low value timber”</vt:lpstr>
      <vt:lpstr>Definition:  “Prudent”</vt:lpstr>
      <vt:lpstr>Special management zone</vt:lpstr>
      <vt:lpstr>Slope stability standards</vt:lpstr>
      <vt:lpstr>Slope stability standards</vt:lpstr>
      <vt:lpstr>Riparian standards by landowner</vt:lpstr>
      <vt:lpstr>Type I-A</vt:lpstr>
      <vt:lpstr>Definition:  “Break of a slope”</vt:lpstr>
      <vt:lpstr>PowerPoint Presentation</vt:lpstr>
      <vt:lpstr>Type I-B</vt:lpstr>
      <vt:lpstr>Type I-C</vt:lpstr>
      <vt:lpstr>Type I-C:  Partial retention area</vt:lpstr>
      <vt:lpstr>Wide streams</vt:lpstr>
      <vt:lpstr>Type I-D</vt:lpstr>
      <vt:lpstr>Type I-D:  Partial retention area</vt:lpstr>
      <vt:lpstr>PowerPoint Presentation</vt:lpstr>
      <vt:lpstr>PowerPoint Presentation</vt:lpstr>
      <vt:lpstr>Riparian standards by landowner</vt:lpstr>
      <vt:lpstr>State land </vt:lpstr>
      <vt:lpstr>State land, cont.</vt:lpstr>
      <vt:lpstr>Planning on state land</vt:lpstr>
      <vt:lpstr>Other public land</vt:lpstr>
      <vt:lpstr>Other public land, cont.</vt:lpstr>
      <vt:lpstr>PowerPoint Presentation</vt:lpstr>
      <vt:lpstr>PowerPoint Presentation</vt:lpstr>
      <vt:lpstr>PowerPoint Presentation</vt:lpstr>
      <vt:lpstr>New Fish-bearing Streams </vt:lpstr>
      <vt:lpstr>Allowed uses in  riparian areas</vt:lpstr>
      <vt:lpstr>DPO notice required</vt:lpstr>
      <vt:lpstr>Allowed uses:  roads &amp; crossings</vt:lpstr>
      <vt:lpstr>Allowed uses: materials, blocks</vt:lpstr>
      <vt:lpstr>Allowed uses:  lift trees, rigging, yarding</vt:lpstr>
      <vt:lpstr>Other riparian BMPs</vt:lpstr>
      <vt:lpstr>Felling and bucking</vt:lpstr>
      <vt:lpstr>Marking riparian areas</vt:lpstr>
      <vt:lpstr>Marking riparian areas, cont.</vt:lpstr>
      <vt:lpstr>Blasting</vt:lpstr>
      <vt:lpstr>Bank integrity</vt:lpstr>
      <vt:lpstr>Tracked and wheeled systems</vt:lpstr>
      <vt:lpstr>Cable yarding</vt:lpstr>
      <vt:lpstr>Slash burning</vt:lpstr>
      <vt:lpstr>Site-specific riparian variations</vt:lpstr>
      <vt:lpstr>Site-specific variations</vt:lpstr>
      <vt:lpstr>Variation considerations</vt:lpstr>
      <vt:lpstr>PowerPoint Presentation</vt:lpstr>
      <vt:lpstr>Variation appeals &amp; due deference</vt:lpstr>
      <vt:lpstr>DPO requirements for variations</vt:lpstr>
      <vt:lpstr>DPO requirements, cont.</vt:lpstr>
      <vt:lpstr>General variations in small streamside zones</vt:lpstr>
      <vt:lpstr>Definition:   Small streamside zone (SSZ)</vt:lpstr>
      <vt:lpstr>General small streamside variations</vt:lpstr>
      <vt:lpstr>SSZ variation standards</vt:lpstr>
      <vt:lpstr>PowerPoint Presentation</vt:lpstr>
      <vt:lpstr>Calculating qualifying trees</vt:lpstr>
      <vt:lpstr>Tree selection</vt:lpstr>
      <vt:lpstr>Felling and bucking</vt:lpstr>
      <vt:lpstr>Felling and bucking, cont.</vt:lpstr>
      <vt:lpstr>SSZ standards, cont.</vt:lpstr>
      <vt:lpstr>QUESTIONS?</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101-E1 Riparian Management Standards  Region I</dc:title>
  <dc:creator>Freeman, Marty W (DNR)</dc:creator>
  <cp:lastModifiedBy>Freeman, Marty W (DNR)</cp:lastModifiedBy>
  <cp:revision>175</cp:revision>
  <dcterms:created xsi:type="dcterms:W3CDTF">2016-09-14T18:11:22Z</dcterms:created>
  <dcterms:modified xsi:type="dcterms:W3CDTF">2018-05-08T17:08:39Z</dcterms:modified>
</cp:coreProperties>
</file>