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ppt/comments/comment2.xml" ContentType="application/vnd.openxmlformats-officedocument.presentationml.comments+xml"/>
  <Override PartName="/ppt/notesSlides/notesSlide32.xml" ContentType="application/vnd.openxmlformats-officedocument.presentationml.notesSlide+xml"/>
  <Override PartName="/ppt/comments/comment3.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3" r:id="rId1"/>
  </p:sldMasterIdLst>
  <p:notesMasterIdLst>
    <p:notesMasterId r:id="rId52"/>
  </p:notesMasterIdLst>
  <p:sldIdLst>
    <p:sldId id="256" r:id="rId2"/>
    <p:sldId id="261" r:id="rId3"/>
    <p:sldId id="258" r:id="rId4"/>
    <p:sldId id="262" r:id="rId5"/>
    <p:sldId id="265" r:id="rId6"/>
    <p:sldId id="264" r:id="rId7"/>
    <p:sldId id="297" r:id="rId8"/>
    <p:sldId id="266" r:id="rId9"/>
    <p:sldId id="293" r:id="rId10"/>
    <p:sldId id="292" r:id="rId11"/>
    <p:sldId id="308" r:id="rId12"/>
    <p:sldId id="260" r:id="rId13"/>
    <p:sldId id="267" r:id="rId14"/>
    <p:sldId id="270" r:id="rId15"/>
    <p:sldId id="281" r:id="rId16"/>
    <p:sldId id="268" r:id="rId17"/>
    <p:sldId id="269" r:id="rId18"/>
    <p:sldId id="298" r:id="rId19"/>
    <p:sldId id="299" r:id="rId20"/>
    <p:sldId id="306" r:id="rId21"/>
    <p:sldId id="271" r:id="rId22"/>
    <p:sldId id="272" r:id="rId23"/>
    <p:sldId id="279" r:id="rId24"/>
    <p:sldId id="280" r:id="rId25"/>
    <p:sldId id="263" r:id="rId26"/>
    <p:sldId id="282" r:id="rId27"/>
    <p:sldId id="284" r:id="rId28"/>
    <p:sldId id="305" r:id="rId29"/>
    <p:sldId id="285" r:id="rId30"/>
    <p:sldId id="301" r:id="rId31"/>
    <p:sldId id="286" r:id="rId32"/>
    <p:sldId id="300" r:id="rId33"/>
    <p:sldId id="287" r:id="rId34"/>
    <p:sldId id="288" r:id="rId35"/>
    <p:sldId id="289" r:id="rId36"/>
    <p:sldId id="302" r:id="rId37"/>
    <p:sldId id="290" r:id="rId38"/>
    <p:sldId id="291" r:id="rId39"/>
    <p:sldId id="283" r:id="rId40"/>
    <p:sldId id="273" r:id="rId41"/>
    <p:sldId id="274" r:id="rId42"/>
    <p:sldId id="275" r:id="rId43"/>
    <p:sldId id="303" r:id="rId44"/>
    <p:sldId id="276" r:id="rId45"/>
    <p:sldId id="277" r:id="rId46"/>
    <p:sldId id="304" r:id="rId47"/>
    <p:sldId id="278" r:id="rId48"/>
    <p:sldId id="296" r:id="rId49"/>
    <p:sldId id="294" r:id="rId50"/>
    <p:sldId id="295"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unton, Gregory D (DNR)" initials="SGD(" lastIdx="3" clrIdx="0">
    <p:extLst>
      <p:ext uri="{19B8F6BF-5375-455C-9EA6-DF929625EA0E}">
        <p15:presenceInfo xmlns:p15="http://schemas.microsoft.com/office/powerpoint/2012/main" userId="S-1-5-21-1537576153-130628113-2824583769-623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C7A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6" autoAdjust="0"/>
    <p:restoredTop sz="94661" autoAdjust="0"/>
  </p:normalViewPr>
  <p:slideViewPr>
    <p:cSldViewPr snapToGrid="0">
      <p:cViewPr varScale="1">
        <p:scale>
          <a:sx n="123" d="100"/>
          <a:sy n="123" d="100"/>
        </p:scale>
        <p:origin x="240" y="11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313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5-27T10:41:39.304" idx="1">
    <p:pos x="4538" y="1819"/>
    <p:text>This is redundent language.</p:text>
    <p:extLst mod="1">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5-27T10:43:07.576" idx="2">
    <p:pos x="3121" y="2345"/>
    <p:text>Subsurface flow can migrate to the cut bank or the road as a path of less resistance and create issues for the road. A good ditchline typically takes care of managing this unless soils are unconsolidated. When soil is unconsolidated and the water table  drops abruply stability issues can be an issue for maintaining the ditchline and sumps.</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05-27T10:49:09.402" idx="3">
    <p:pos x="10" y="10"/>
    <p:text>Operator tend to want to do this after the fact in order to keep the dumptrucks working. Culvert instalitiuon happens on small drainages after the road bed has been placed. A good operator will provide for water passage through the road with larger logs temporarily burried in the fill. On significant drainages this practice has to be actively managed to maintain water quality. In other words account for weather and site conditions as you work with the operator. If flow is not being handled or thier are resources at risk, tactics should change.</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35B92E-6869-45E8-BD69-4B8352328642}" type="datetimeFigureOut">
              <a:rPr lang="en-US" smtClean="0"/>
              <a:t>6/21/2018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30FB6A-3647-4737-8324-4F3148722BED}" type="slidenum">
              <a:rPr lang="en-US" smtClean="0"/>
              <a:t>‹#›</a:t>
            </a:fld>
            <a:endParaRPr lang="en-US"/>
          </a:p>
        </p:txBody>
      </p:sp>
    </p:spTree>
    <p:extLst>
      <p:ext uri="{BB962C8B-B14F-4D97-AF65-F5344CB8AC3E}">
        <p14:creationId xmlns:p14="http://schemas.microsoft.com/office/powerpoint/2010/main" val="3280980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images.fws.gov/default.cfm?fuseaction=records.display&amp;CFID=24788&amp;CFTOKEN=71962410&amp;id=EC2B3B97-D7EE-4BBE-891DB1056F61F1A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Kodiak Island road construction</a:t>
            </a:r>
          </a:p>
          <a:p>
            <a:r>
              <a:rPr lang="en-US" dirty="0"/>
              <a:t>Photo from Hans Rinke, DOF</a:t>
            </a:r>
          </a:p>
        </p:txBody>
      </p:sp>
      <p:sp>
        <p:nvSpPr>
          <p:cNvPr id="4" name="Slide Number Placeholder 3"/>
          <p:cNvSpPr>
            <a:spLocks noGrp="1"/>
          </p:cNvSpPr>
          <p:nvPr>
            <p:ph type="sldNum" sz="quarter" idx="10"/>
          </p:nvPr>
        </p:nvSpPr>
        <p:spPr/>
        <p:txBody>
          <a:bodyPr/>
          <a:lstStyle/>
          <a:p>
            <a:fld id="{C330FB6A-3647-4737-8324-4F3148722BED}" type="slidenum">
              <a:rPr lang="en-US" smtClean="0"/>
              <a:t>1</a:t>
            </a:fld>
            <a:endParaRPr lang="en-US"/>
          </a:p>
        </p:txBody>
      </p:sp>
    </p:spTree>
    <p:extLst>
      <p:ext uri="{BB962C8B-B14F-4D97-AF65-F5344CB8AC3E}">
        <p14:creationId xmlns:p14="http://schemas.microsoft.com/office/powerpoint/2010/main" val="3038033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Note from </a:t>
            </a:r>
            <a:r>
              <a:rPr lang="en-US" sz="1200" u="sng" kern="1200" dirty="0">
                <a:solidFill>
                  <a:schemeClr val="tx1"/>
                </a:solidFill>
                <a:effectLst/>
                <a:latin typeface="+mn-lt"/>
                <a:ea typeface="+mn-ea"/>
                <a:cs typeface="+mn-cs"/>
              </a:rPr>
              <a:t>Rick Jandreau, DOF</a:t>
            </a:r>
            <a:r>
              <a:rPr lang="en-US" sz="1200" u="none" kern="1200" dirty="0">
                <a:solidFill>
                  <a:schemeClr val="tx1"/>
                </a:solidFill>
                <a:effectLst/>
                <a:latin typeface="+mn-lt"/>
                <a:ea typeface="+mn-ea"/>
                <a:cs typeface="+mn-cs"/>
              </a:rPr>
              <a:t>:  On other lands, operations must ensure protection of eagle nests through unit design, partial harvests, or a combination thereof.</a:t>
            </a:r>
          </a:p>
          <a:p>
            <a:endParaRPr lang="en-US" dirty="0"/>
          </a:p>
          <a:p>
            <a:r>
              <a:rPr lang="en-US" dirty="0"/>
              <a:t>Photo:  Bald eagle nest near Coffman Cove.  Source:  U.S, Fish and Wildlife Service, </a:t>
            </a:r>
            <a:r>
              <a:rPr lang="en-US" dirty="0">
                <a:hlinkClick r:id="rId3"/>
              </a:rPr>
              <a:t>AK/RO/00660</a:t>
            </a:r>
            <a:r>
              <a:rPr lang="en-US" dirty="0"/>
              <a:t>, Mike Jacobson</a:t>
            </a:r>
          </a:p>
        </p:txBody>
      </p:sp>
      <p:sp>
        <p:nvSpPr>
          <p:cNvPr id="4" name="Slide Number Placeholder 3"/>
          <p:cNvSpPr>
            <a:spLocks noGrp="1"/>
          </p:cNvSpPr>
          <p:nvPr>
            <p:ph type="sldNum" sz="quarter" idx="10"/>
          </p:nvPr>
        </p:nvSpPr>
        <p:spPr/>
        <p:txBody>
          <a:bodyPr/>
          <a:lstStyle/>
          <a:p>
            <a:fld id="{C330FB6A-3647-4737-8324-4F3148722BED}" type="slidenum">
              <a:rPr lang="en-US" smtClean="0"/>
              <a:t>10</a:t>
            </a:fld>
            <a:endParaRPr lang="en-US"/>
          </a:p>
        </p:txBody>
      </p:sp>
    </p:spTree>
    <p:extLst>
      <p:ext uri="{BB962C8B-B14F-4D97-AF65-F5344CB8AC3E}">
        <p14:creationId xmlns:p14="http://schemas.microsoft.com/office/powerpoint/2010/main" val="3000226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12</a:t>
            </a:fld>
            <a:endParaRPr lang="en-US"/>
          </a:p>
        </p:txBody>
      </p:sp>
    </p:spTree>
    <p:extLst>
      <p:ext uri="{BB962C8B-B14F-4D97-AF65-F5344CB8AC3E}">
        <p14:creationId xmlns:p14="http://schemas.microsoft.com/office/powerpoint/2010/main" val="2387363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"load-bearing portion"</a:t>
            </a:r>
            <a:r>
              <a:rPr lang="en-US" dirty="0">
                <a:solidFill>
                  <a:srgbClr val="4C7A65"/>
                </a:solidFill>
              </a:rPr>
              <a:t> </a:t>
            </a:r>
            <a:r>
              <a:rPr lang="en-US" dirty="0"/>
              <a:t>means that part of a road, landing, or other surface that consists of supportive soil, earth, rock, or other material directly below the working surface and the associated earth structure necessary for support of a part of a road (11 AAC 95.9000 </a:t>
            </a:r>
            <a:r>
              <a:rPr lang="en-US" dirty="0">
                <a:solidFill>
                  <a:srgbClr val="C00000"/>
                </a:solidFill>
              </a:rPr>
              <a:t>(41))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"puncheon"</a:t>
            </a:r>
            <a:r>
              <a:rPr lang="en-US" dirty="0">
                <a:solidFill>
                  <a:srgbClr val="4C7A65"/>
                </a:solidFill>
              </a:rPr>
              <a:t> </a:t>
            </a:r>
            <a:r>
              <a:rPr lang="en-US" dirty="0"/>
              <a:t>means a slab of timber used for flooring or footing, or woody material used as a mat in overlay road construction (11 AAC 95.900 </a:t>
            </a:r>
            <a:r>
              <a:rPr lang="en-US" dirty="0">
                <a:solidFill>
                  <a:srgbClr val="C00000"/>
                </a:solidFill>
              </a:rPr>
              <a:t>(62))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13</a:t>
            </a:fld>
            <a:endParaRPr lang="en-US"/>
          </a:p>
        </p:txBody>
      </p:sp>
    </p:spTree>
    <p:extLst>
      <p:ext uri="{BB962C8B-B14F-4D97-AF65-F5344CB8AC3E}">
        <p14:creationId xmlns:p14="http://schemas.microsoft.com/office/powerpoint/2010/main" val="2278002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14</a:t>
            </a:fld>
            <a:endParaRPr lang="en-US"/>
          </a:p>
        </p:txBody>
      </p:sp>
    </p:spTree>
    <p:extLst>
      <p:ext uri="{BB962C8B-B14F-4D97-AF65-F5344CB8AC3E}">
        <p14:creationId xmlns:p14="http://schemas.microsoft.com/office/powerpoint/2010/main" val="2626267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4C7A65"/>
                </a:solidFill>
              </a:rPr>
              <a:t>"</a:t>
            </a:r>
            <a:r>
              <a:rPr lang="en-US" sz="1200" b="1" dirty="0" err="1">
                <a:solidFill>
                  <a:srgbClr val="4C7A65"/>
                </a:solidFill>
              </a:rPr>
              <a:t>sidecasting</a:t>
            </a:r>
            <a:r>
              <a:rPr lang="en-US" sz="1200" b="1" dirty="0">
                <a:solidFill>
                  <a:srgbClr val="4C7A65"/>
                </a:solidFill>
              </a:rPr>
              <a:t>"</a:t>
            </a:r>
            <a:r>
              <a:rPr lang="en-US" sz="1200" dirty="0">
                <a:solidFill>
                  <a:srgbClr val="4C7A65"/>
                </a:solidFill>
              </a:rPr>
              <a:t> </a:t>
            </a:r>
            <a:r>
              <a:rPr lang="en-US" sz="1200" dirty="0"/>
              <a:t>means the act of moving excavated material to the side and depositing that material within the limits of construction or dumping it over the side and outside the limits of construction (11 AAC 95.900 </a:t>
            </a:r>
            <a:r>
              <a:rPr lang="en-US" sz="1200" dirty="0">
                <a:solidFill>
                  <a:srgbClr val="C00000"/>
                </a:solidFill>
              </a:rPr>
              <a:t>(74)) </a:t>
            </a:r>
          </a:p>
          <a:p>
            <a:r>
              <a:rPr lang="en-US" sz="1200" kern="1200" dirty="0">
                <a:solidFill>
                  <a:schemeClr val="tx1"/>
                </a:solidFill>
                <a:effectLst/>
                <a:latin typeface="+mn-lt"/>
                <a:ea typeface="+mn-ea"/>
                <a:cs typeface="+mn-cs"/>
              </a:rPr>
              <a:t>From Bruce Johnson Training Note #03-04:  Most of us think of side-casting as dumping excavated material off the side of a road when pioneering across a hillside.  Depending on how steep the hillside is the side-cast material either piles up below the road grade, or spills downhill until it catches on a bench or comes to rest against stumps and trees further down the hillside.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forest practice rules expand this concept of side-casting to include the movement of any excavated material not used in construction of a road or landing [See 11 AAC 95.900(72)].  Thus, side-casting also refers to overburden or excess material pushed off to either side of the right-of-way, or otherwise piled up along the edge of the clearing limits; and expands the applicability of the related BMPs to all excess material excavated during the course of construction.</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15</a:t>
            </a:fld>
            <a:endParaRPr lang="en-US"/>
          </a:p>
        </p:txBody>
      </p:sp>
    </p:spTree>
    <p:extLst>
      <p:ext uri="{BB962C8B-B14F-4D97-AF65-F5344CB8AC3E}">
        <p14:creationId xmlns:p14="http://schemas.microsoft.com/office/powerpoint/2010/main" val="2813070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16</a:t>
            </a:fld>
            <a:endParaRPr lang="en-US"/>
          </a:p>
        </p:txBody>
      </p:sp>
    </p:spTree>
    <p:extLst>
      <p:ext uri="{BB962C8B-B14F-4D97-AF65-F5344CB8AC3E}">
        <p14:creationId xmlns:p14="http://schemas.microsoft.com/office/powerpoint/2010/main" val="2089092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C7A65"/>
                </a:solidFill>
              </a:rPr>
              <a:t>"</a:t>
            </a:r>
            <a:r>
              <a:rPr lang="en-US" sz="1200" b="1" dirty="0" err="1">
                <a:solidFill>
                  <a:srgbClr val="4C7A65"/>
                </a:solidFill>
              </a:rPr>
              <a:t>sidecasting</a:t>
            </a:r>
            <a:r>
              <a:rPr lang="en-US" sz="1200" b="1" dirty="0">
                <a:solidFill>
                  <a:srgbClr val="4C7A65"/>
                </a:solidFill>
              </a:rPr>
              <a:t>"</a:t>
            </a:r>
            <a:r>
              <a:rPr lang="en-US" sz="1200" dirty="0">
                <a:solidFill>
                  <a:srgbClr val="4C7A65"/>
                </a:solidFill>
              </a:rPr>
              <a:t> </a:t>
            </a:r>
            <a:r>
              <a:rPr lang="en-US" sz="1200" dirty="0"/>
              <a:t>means the act of moving excavated material to the side and depositing that material within the limits of construction or dumping it over the side and outside the limits of construction (11 AAC 95.900 </a:t>
            </a:r>
            <a:r>
              <a:rPr lang="en-US" sz="1200" dirty="0">
                <a:solidFill>
                  <a:srgbClr val="C00000"/>
                </a:solidFill>
              </a:rPr>
              <a:t>(74))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17</a:t>
            </a:fld>
            <a:endParaRPr lang="en-US"/>
          </a:p>
        </p:txBody>
      </p:sp>
    </p:spTree>
    <p:extLst>
      <p:ext uri="{BB962C8B-B14F-4D97-AF65-F5344CB8AC3E}">
        <p14:creationId xmlns:p14="http://schemas.microsoft.com/office/powerpoint/2010/main" val="1949148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4C7A65"/>
                </a:solidFill>
              </a:rPr>
              <a:t>"spoil"</a:t>
            </a:r>
            <a:r>
              <a:rPr lang="en-US" sz="1200" dirty="0">
                <a:solidFill>
                  <a:srgbClr val="4C7A65"/>
                </a:solidFill>
              </a:rPr>
              <a:t> </a:t>
            </a:r>
            <a:r>
              <a:rPr lang="en-US" sz="1200" dirty="0"/>
              <a:t>means excess material removed as overburden or generated during road or landing construction that is not used within the limits of construction (11 AAC 95.900 </a:t>
            </a:r>
            <a:r>
              <a:rPr lang="en-US" sz="1200" dirty="0">
                <a:solidFill>
                  <a:srgbClr val="C00000"/>
                </a:solidFill>
              </a:rPr>
              <a:t>(78))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C7A65"/>
                </a:solidFill>
              </a:rPr>
              <a:t>"</a:t>
            </a:r>
            <a:r>
              <a:rPr lang="en-US" sz="1200" b="1" dirty="0" err="1">
                <a:solidFill>
                  <a:srgbClr val="4C7A65"/>
                </a:solidFill>
              </a:rPr>
              <a:t>sidecasting</a:t>
            </a:r>
            <a:r>
              <a:rPr lang="en-US" sz="1200" b="1" dirty="0">
                <a:solidFill>
                  <a:srgbClr val="4C7A65"/>
                </a:solidFill>
              </a:rPr>
              <a:t>"</a:t>
            </a:r>
            <a:r>
              <a:rPr lang="en-US" sz="1200" dirty="0">
                <a:solidFill>
                  <a:srgbClr val="4C7A65"/>
                </a:solidFill>
              </a:rPr>
              <a:t> </a:t>
            </a:r>
            <a:r>
              <a:rPr lang="en-US" sz="1200" dirty="0"/>
              <a:t>means the act of moving excavated material to the side and depositing that material within the limits of construction or dumping it over the side and outside the limits of construction (11 AAC 95.900 </a:t>
            </a:r>
            <a:r>
              <a:rPr lang="en-US" sz="1200" dirty="0">
                <a:solidFill>
                  <a:srgbClr val="C00000"/>
                </a:solidFill>
              </a:rPr>
              <a:t>(74))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18</a:t>
            </a:fld>
            <a:endParaRPr lang="en-US"/>
          </a:p>
        </p:txBody>
      </p:sp>
    </p:spTree>
    <p:extLst>
      <p:ext uri="{BB962C8B-B14F-4D97-AF65-F5344CB8AC3E}">
        <p14:creationId xmlns:p14="http://schemas.microsoft.com/office/powerpoint/2010/main" val="1381239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19</a:t>
            </a:fld>
            <a:endParaRPr lang="en-US"/>
          </a:p>
        </p:txBody>
      </p:sp>
    </p:spTree>
    <p:extLst>
      <p:ext uri="{BB962C8B-B14F-4D97-AF65-F5344CB8AC3E}">
        <p14:creationId xmlns:p14="http://schemas.microsoft.com/office/powerpoint/2010/main" val="2349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20</a:t>
            </a:fld>
            <a:endParaRPr lang="en-US"/>
          </a:p>
        </p:txBody>
      </p:sp>
    </p:spTree>
    <p:extLst>
      <p:ext uri="{BB962C8B-B14F-4D97-AF65-F5344CB8AC3E}">
        <p14:creationId xmlns:p14="http://schemas.microsoft.com/office/powerpoint/2010/main" val="44447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a:t>
            </a:fld>
            <a:endParaRPr lang="en-US"/>
          </a:p>
        </p:txBody>
      </p:sp>
    </p:spTree>
    <p:extLst>
      <p:ext uri="{BB962C8B-B14F-4D97-AF65-F5344CB8AC3E}">
        <p14:creationId xmlns:p14="http://schemas.microsoft.com/office/powerpoint/2010/main" val="2072815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21</a:t>
            </a:fld>
            <a:endParaRPr lang="en-US"/>
          </a:p>
        </p:txBody>
      </p:sp>
    </p:spTree>
    <p:extLst>
      <p:ext uri="{BB962C8B-B14F-4D97-AF65-F5344CB8AC3E}">
        <p14:creationId xmlns:p14="http://schemas.microsoft.com/office/powerpoint/2010/main" val="924901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22</a:t>
            </a:fld>
            <a:endParaRPr lang="en-US"/>
          </a:p>
        </p:txBody>
      </p:sp>
    </p:spTree>
    <p:extLst>
      <p:ext uri="{BB962C8B-B14F-4D97-AF65-F5344CB8AC3E}">
        <p14:creationId xmlns:p14="http://schemas.microsoft.com/office/powerpoint/2010/main" val="2870896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4C7A65"/>
                </a:solidFill>
              </a:rPr>
              <a:t>"spoil"</a:t>
            </a:r>
            <a:r>
              <a:rPr lang="en-US" sz="1200" dirty="0">
                <a:solidFill>
                  <a:srgbClr val="4C7A65"/>
                </a:solidFill>
              </a:rPr>
              <a:t> </a:t>
            </a:r>
            <a:r>
              <a:rPr lang="en-US" sz="1200" dirty="0"/>
              <a:t>means excess material removed as overburden or generated during road or landing construction that is not used within the limits of construction (11 AAC 95.900 </a:t>
            </a:r>
            <a:r>
              <a:rPr lang="en-US" sz="1200" dirty="0">
                <a:solidFill>
                  <a:srgbClr val="C00000"/>
                </a:solidFill>
              </a:rPr>
              <a:t>(78))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C7A65"/>
                </a:solidFill>
              </a:rPr>
              <a:t>"</a:t>
            </a:r>
            <a:r>
              <a:rPr lang="en-US" sz="1200" b="1" dirty="0" err="1">
                <a:solidFill>
                  <a:srgbClr val="4C7A65"/>
                </a:solidFill>
              </a:rPr>
              <a:t>sidecasting</a:t>
            </a:r>
            <a:r>
              <a:rPr lang="en-US" sz="1200" b="1" dirty="0">
                <a:solidFill>
                  <a:srgbClr val="4C7A65"/>
                </a:solidFill>
              </a:rPr>
              <a:t>"</a:t>
            </a:r>
            <a:r>
              <a:rPr lang="en-US" sz="1200" dirty="0">
                <a:solidFill>
                  <a:srgbClr val="4C7A65"/>
                </a:solidFill>
              </a:rPr>
              <a:t> </a:t>
            </a:r>
            <a:r>
              <a:rPr lang="en-US" sz="1200" dirty="0"/>
              <a:t>means the act of moving excavated material to the side and depositing that material within the limits of construction or dumping it over the side and outside the limits of construction (11 AAC 95.900 </a:t>
            </a:r>
            <a:r>
              <a:rPr lang="en-US" sz="1200" dirty="0">
                <a:solidFill>
                  <a:srgbClr val="C00000"/>
                </a:solidFill>
              </a:rPr>
              <a:t>(74))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23</a:t>
            </a:fld>
            <a:endParaRPr lang="en-US"/>
          </a:p>
        </p:txBody>
      </p:sp>
    </p:spTree>
    <p:extLst>
      <p:ext uri="{BB962C8B-B14F-4D97-AF65-F5344CB8AC3E}">
        <p14:creationId xmlns:p14="http://schemas.microsoft.com/office/powerpoint/2010/main" val="1061071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from </a:t>
            </a:r>
            <a:r>
              <a:rPr lang="en-US" u="sng" dirty="0"/>
              <a:t>Rick Jandreau, DOF</a:t>
            </a:r>
            <a:r>
              <a:rPr lang="en-US" u="none" dirty="0"/>
              <a:t>:  Road surfaces should be graded to a crown, </a:t>
            </a:r>
            <a:r>
              <a:rPr lang="en-US" u="none" dirty="0" err="1"/>
              <a:t>outsloped</a:t>
            </a:r>
            <a:r>
              <a:rPr lang="en-US" u="none" dirty="0"/>
              <a:t>, or </a:t>
            </a:r>
            <a:r>
              <a:rPr lang="en-US" u="none" dirty="0" err="1"/>
              <a:t>insloped</a:t>
            </a:r>
            <a:r>
              <a:rPr lang="en-US" u="none" dirty="0"/>
              <a:t> to quickly remove water from the running surface.</a:t>
            </a:r>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24</a:t>
            </a:fld>
            <a:endParaRPr lang="en-US"/>
          </a:p>
        </p:txBody>
      </p:sp>
    </p:spTree>
    <p:extLst>
      <p:ext uri="{BB962C8B-B14F-4D97-AF65-F5344CB8AC3E}">
        <p14:creationId xmlns:p14="http://schemas.microsoft.com/office/powerpoint/2010/main" val="872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25</a:t>
            </a:fld>
            <a:endParaRPr lang="en-US"/>
          </a:p>
        </p:txBody>
      </p:sp>
    </p:spTree>
    <p:extLst>
      <p:ext uri="{BB962C8B-B14F-4D97-AF65-F5344CB8AC3E}">
        <p14:creationId xmlns:p14="http://schemas.microsoft.com/office/powerpoint/2010/main" val="1992867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26</a:t>
            </a:fld>
            <a:endParaRPr lang="en-US"/>
          </a:p>
        </p:txBody>
      </p:sp>
    </p:spTree>
    <p:extLst>
      <p:ext uri="{BB962C8B-B14F-4D97-AF65-F5344CB8AC3E}">
        <p14:creationId xmlns:p14="http://schemas.microsoft.com/office/powerpoint/2010/main" val="4242797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Bruce Johnson, Training Note</a:t>
            </a:r>
            <a:r>
              <a:rPr lang="en-US" baseline="0" dirty="0"/>
              <a:t> #03-01:  </a:t>
            </a:r>
            <a:r>
              <a:rPr lang="en-US" sz="1200" kern="1200" dirty="0">
                <a:solidFill>
                  <a:schemeClr val="tx1"/>
                </a:solidFill>
                <a:effectLst/>
                <a:latin typeface="+mn-lt"/>
                <a:ea typeface="+mn-ea"/>
                <a:cs typeface="+mn-cs"/>
              </a:rPr>
              <a:t>Cross drains differ from water bars, in that they are typically dug into the road sub-grade so water can drain across the road without it accumulating behind the road or fill.  This prevents runoff from accumulating to a level where it can saturate the fill material and cause it to fail due to the hydraulic pressure generated by the water impounded behind it.  It also prevents diversion of runoff into the </a:t>
            </a:r>
            <a:r>
              <a:rPr lang="en-US" sz="1200" kern="1200" dirty="0" err="1">
                <a:solidFill>
                  <a:schemeClr val="tx1"/>
                </a:solidFill>
                <a:effectLst/>
                <a:latin typeface="+mn-lt"/>
                <a:ea typeface="+mn-ea"/>
                <a:cs typeface="+mn-cs"/>
              </a:rPr>
              <a:t>ditchline</a:t>
            </a:r>
            <a:r>
              <a:rPr lang="en-US" sz="1200" kern="1200" dirty="0">
                <a:solidFill>
                  <a:schemeClr val="tx1"/>
                </a:solidFill>
                <a:effectLst/>
                <a:latin typeface="+mn-lt"/>
                <a:ea typeface="+mn-ea"/>
                <a:cs typeface="+mn-cs"/>
              </a:rPr>
              <a:t>.  Accumulated runoff exceeding the capacity of the ditch can generate sediment by down cutting the </a:t>
            </a:r>
            <a:r>
              <a:rPr lang="en-US" sz="1200" kern="1200" dirty="0" err="1">
                <a:solidFill>
                  <a:schemeClr val="tx1"/>
                </a:solidFill>
                <a:effectLst/>
                <a:latin typeface="+mn-lt"/>
                <a:ea typeface="+mn-ea"/>
                <a:cs typeface="+mn-cs"/>
              </a:rPr>
              <a:t>ditchline</a:t>
            </a:r>
            <a:r>
              <a:rPr lang="en-US" sz="1200" kern="1200" dirty="0">
                <a:solidFill>
                  <a:schemeClr val="tx1"/>
                </a:solidFill>
                <a:effectLst/>
                <a:latin typeface="+mn-lt"/>
                <a:ea typeface="+mn-ea"/>
                <a:cs typeface="+mn-cs"/>
              </a:rPr>
              <a:t>, or eroding the roadbed and cut slopes.  Cross drains may also be more efficient than water bars in controlling and directing runoff away from exposed fill material, or erodible or unstable soils.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27</a:t>
            </a:fld>
            <a:endParaRPr lang="en-US"/>
          </a:p>
        </p:txBody>
      </p:sp>
    </p:spTree>
    <p:extLst>
      <p:ext uri="{BB962C8B-B14F-4D97-AF65-F5344CB8AC3E}">
        <p14:creationId xmlns:p14="http://schemas.microsoft.com/office/powerpoint/2010/main" val="42718942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Bruce Johnson, Training Note</a:t>
            </a:r>
            <a:r>
              <a:rPr lang="en-US" baseline="0" dirty="0"/>
              <a:t> #03-01:  </a:t>
            </a:r>
            <a:r>
              <a:rPr lang="en-US" sz="1200" kern="1200" dirty="0">
                <a:solidFill>
                  <a:schemeClr val="tx1"/>
                </a:solidFill>
                <a:effectLst/>
                <a:latin typeface="+mn-lt"/>
                <a:ea typeface="+mn-ea"/>
                <a:cs typeface="+mn-cs"/>
              </a:rPr>
              <a:t>Cross drains differ from water bars, in that they are typically dug into the road sub-grade so water can drain across the road without it accumulating behind the road or fill.  This prevents runoff from accumulating to a level where it can saturate the fill material and cause it to fail due to the hydraulic pressure generated by the water impounded behind it.  It also prevents diversion of runoff into the </a:t>
            </a:r>
            <a:r>
              <a:rPr lang="en-US" sz="1200" kern="1200" dirty="0" err="1">
                <a:solidFill>
                  <a:schemeClr val="tx1"/>
                </a:solidFill>
                <a:effectLst/>
                <a:latin typeface="+mn-lt"/>
                <a:ea typeface="+mn-ea"/>
                <a:cs typeface="+mn-cs"/>
              </a:rPr>
              <a:t>ditchline</a:t>
            </a:r>
            <a:r>
              <a:rPr lang="en-US" sz="1200" kern="1200" dirty="0">
                <a:solidFill>
                  <a:schemeClr val="tx1"/>
                </a:solidFill>
                <a:effectLst/>
                <a:latin typeface="+mn-lt"/>
                <a:ea typeface="+mn-ea"/>
                <a:cs typeface="+mn-cs"/>
              </a:rPr>
              <a:t>.  Accumulated runoff exceeding the capacity of the ditch can generate sediment by down cutting the </a:t>
            </a:r>
            <a:r>
              <a:rPr lang="en-US" sz="1200" kern="1200" dirty="0" err="1">
                <a:solidFill>
                  <a:schemeClr val="tx1"/>
                </a:solidFill>
                <a:effectLst/>
                <a:latin typeface="+mn-lt"/>
                <a:ea typeface="+mn-ea"/>
                <a:cs typeface="+mn-cs"/>
              </a:rPr>
              <a:t>ditchline</a:t>
            </a:r>
            <a:r>
              <a:rPr lang="en-US" sz="1200" kern="1200" dirty="0">
                <a:solidFill>
                  <a:schemeClr val="tx1"/>
                </a:solidFill>
                <a:effectLst/>
                <a:latin typeface="+mn-lt"/>
                <a:ea typeface="+mn-ea"/>
                <a:cs typeface="+mn-cs"/>
              </a:rPr>
              <a:t>, or eroding the roadbed and cut slopes.  Cross drains may also be more efficient than water bars in controlling and directing runoff away from exposed fill material, or erodible or unstable soils.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28</a:t>
            </a:fld>
            <a:endParaRPr lang="en-US"/>
          </a:p>
        </p:txBody>
      </p:sp>
    </p:spTree>
    <p:extLst>
      <p:ext uri="{BB962C8B-B14F-4D97-AF65-F5344CB8AC3E}">
        <p14:creationId xmlns:p14="http://schemas.microsoft.com/office/powerpoint/2010/main" val="21080780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29</a:t>
            </a:fld>
            <a:endParaRPr lang="en-US"/>
          </a:p>
        </p:txBody>
      </p:sp>
    </p:spTree>
    <p:extLst>
      <p:ext uri="{BB962C8B-B14F-4D97-AF65-F5344CB8AC3E}">
        <p14:creationId xmlns:p14="http://schemas.microsoft.com/office/powerpoint/2010/main" val="13198813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30</a:t>
            </a:fld>
            <a:endParaRPr lang="en-US"/>
          </a:p>
        </p:txBody>
      </p:sp>
    </p:spTree>
    <p:extLst>
      <p:ext uri="{BB962C8B-B14F-4D97-AF65-F5344CB8AC3E}">
        <p14:creationId xmlns:p14="http://schemas.microsoft.com/office/powerpoint/2010/main" val="563037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3</a:t>
            </a:fld>
            <a:endParaRPr lang="en-US"/>
          </a:p>
        </p:txBody>
      </p:sp>
    </p:spTree>
    <p:extLst>
      <p:ext uri="{BB962C8B-B14F-4D97-AF65-F5344CB8AC3E}">
        <p14:creationId xmlns:p14="http://schemas.microsoft.com/office/powerpoint/2010/main" val="438541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See also the </a:t>
            </a:r>
            <a:r>
              <a:rPr lang="en-US" sz="1200" dirty="0">
                <a:solidFill>
                  <a:schemeClr val="accent3">
                    <a:lumMod val="75000"/>
                  </a:schemeClr>
                </a:solidFill>
              </a:rPr>
              <a:t>purple book </a:t>
            </a:r>
            <a:r>
              <a:rPr lang="en-US" sz="1200" dirty="0"/>
              <a:t>sections on </a:t>
            </a:r>
            <a:r>
              <a:rPr lang="en-US" sz="1200" dirty="0">
                <a:solidFill>
                  <a:srgbClr val="C00000"/>
                </a:solidFill>
              </a:rPr>
              <a:t>11 AAC 95.295(b)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C00000"/>
                </a:solidFill>
              </a:rPr>
              <a:t>Note from </a:t>
            </a:r>
            <a:r>
              <a:rPr lang="en-US" sz="1200" u="sng" dirty="0">
                <a:solidFill>
                  <a:srgbClr val="C00000"/>
                </a:solidFill>
              </a:rPr>
              <a:t>Rick Jandreau, DOF</a:t>
            </a:r>
            <a:r>
              <a:rPr lang="en-US" sz="1200" u="none" dirty="0">
                <a:solidFill>
                  <a:srgbClr val="C00000"/>
                </a:solidFill>
              </a:rPr>
              <a:t>:  Use of half-pipes or rip-rap may be needed to direct water to less erodible soils.</a:t>
            </a:r>
            <a:endParaRPr lang="en-US" dirty="0"/>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31</a:t>
            </a:fld>
            <a:endParaRPr lang="en-US"/>
          </a:p>
        </p:txBody>
      </p:sp>
    </p:spTree>
    <p:extLst>
      <p:ext uri="{BB962C8B-B14F-4D97-AF65-F5344CB8AC3E}">
        <p14:creationId xmlns:p14="http://schemas.microsoft.com/office/powerpoint/2010/main" val="41179531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u="sng" dirty="0"/>
              <a:t>From Greg Staunton, DOF</a:t>
            </a:r>
            <a:r>
              <a:rPr lang="en-US" sz="1200" dirty="0"/>
              <a:t>:  Subsurface flow can migrate to the cut bank or the road as a path of less resistance and create issues for the road. A good </a:t>
            </a:r>
            <a:r>
              <a:rPr lang="en-US" sz="1200" dirty="0" err="1"/>
              <a:t>ditchline</a:t>
            </a:r>
            <a:r>
              <a:rPr lang="en-US" sz="1200" dirty="0"/>
              <a:t> typically takes care of managing this unless soils are unconsolidated. When soil is unconsolidated and the water table  drops abruptly stability issues can be an issue for maintaining the </a:t>
            </a:r>
            <a:r>
              <a:rPr lang="en-US" sz="1200" dirty="0" err="1"/>
              <a:t>ditchline</a:t>
            </a:r>
            <a:r>
              <a:rPr lang="en-US" sz="1200" dirty="0"/>
              <a:t> and </a:t>
            </a:r>
            <a:r>
              <a:rPr lang="en-US" sz="1200" dirty="0" err="1"/>
              <a:t>sumps.See</a:t>
            </a:r>
            <a:r>
              <a:rPr lang="en-US" sz="1200" dirty="0"/>
              <a:t> also the </a:t>
            </a:r>
            <a:r>
              <a:rPr lang="en-US" sz="1200" dirty="0">
                <a:solidFill>
                  <a:srgbClr val="7030A0"/>
                </a:solidFill>
              </a:rPr>
              <a:t>purple book </a:t>
            </a:r>
            <a:r>
              <a:rPr lang="en-US" sz="1200" dirty="0"/>
              <a:t>sections on </a:t>
            </a:r>
            <a:r>
              <a:rPr lang="en-US" sz="1200" dirty="0">
                <a:solidFill>
                  <a:srgbClr val="C00000"/>
                </a:solidFill>
              </a:rPr>
              <a:t>11 AAC 95.295(b)</a:t>
            </a:r>
            <a:endParaRPr lang="en-US" dirty="0"/>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32</a:t>
            </a:fld>
            <a:endParaRPr lang="en-US"/>
          </a:p>
        </p:txBody>
      </p:sp>
    </p:spTree>
    <p:extLst>
      <p:ext uri="{BB962C8B-B14F-4D97-AF65-F5344CB8AC3E}">
        <p14:creationId xmlns:p14="http://schemas.microsoft.com/office/powerpoint/2010/main" val="2680385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(11 AAC 95.900 </a:t>
            </a:r>
            <a:r>
              <a:rPr lang="en-US" dirty="0">
                <a:solidFill>
                  <a:srgbClr val="C00000"/>
                </a:solidFill>
              </a:rPr>
              <a:t>(15))</a:t>
            </a:r>
            <a:r>
              <a:rPr lang="en-US" b="1" dirty="0">
                <a:solidFill>
                  <a:srgbClr val="4C7A65"/>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"water bar"</a:t>
            </a:r>
            <a:r>
              <a:rPr lang="en-US" dirty="0">
                <a:solidFill>
                  <a:srgbClr val="4C7A65"/>
                </a:solidFill>
              </a:rPr>
              <a:t> </a:t>
            </a:r>
            <a:r>
              <a:rPr lang="en-US" dirty="0"/>
              <a:t>means a diversion ditch or hump created in a trail or road for the purpose of carrying surface water runoff into the vegetation duff, ditch, or other dispersion area so that it does not gain the volume and velocity that cause soil movement and erosion (11 AAC 95.900 </a:t>
            </a:r>
            <a:r>
              <a:rPr lang="en-US" dirty="0">
                <a:solidFill>
                  <a:srgbClr val="C00000"/>
                </a:solidFill>
              </a:rPr>
              <a:t>(89))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C00000"/>
                </a:solidFill>
              </a:rPr>
              <a:t>From Greg Staunton, DOF:  Operators tend to want to do this after the fact in order to keep the dump trucks working. Culvert installation happens on small drainages after the road bed has been placed. A good operator will provide for water passage through the road with larger logs temporarily buried in the fill. On significant drainages this practice has to be actively managed to maintain water quality. In other words, account for weather and site conditions as you work with the operator. If flow is not being handled or there are resources at risk, tactics should change.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4C7A65"/>
              </a:solidFill>
            </a:endParaRP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33</a:t>
            </a:fld>
            <a:endParaRPr lang="en-US"/>
          </a:p>
        </p:txBody>
      </p:sp>
    </p:spTree>
    <p:extLst>
      <p:ext uri="{BB962C8B-B14F-4D97-AF65-F5344CB8AC3E}">
        <p14:creationId xmlns:p14="http://schemas.microsoft.com/office/powerpoint/2010/main" val="29888772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4C7A65"/>
                </a:solidFill>
              </a:rPr>
              <a:t>Note from </a:t>
            </a:r>
            <a:r>
              <a:rPr lang="en-US" b="0" u="sng" dirty="0">
                <a:solidFill>
                  <a:srgbClr val="4C7A65"/>
                </a:solidFill>
              </a:rPr>
              <a:t>Rick Jandreau, DOF</a:t>
            </a:r>
            <a:r>
              <a:rPr lang="en-US" b="0" u="none" dirty="0">
                <a:solidFill>
                  <a:srgbClr val="4C7A65"/>
                </a:solidFill>
              </a:rPr>
              <a:t>:  Stabilize incomplete crossings by using erosion control matting, rip-rap, or other suitable material.</a:t>
            </a:r>
            <a:endParaRPr lang="en-US" b="0" dirty="0">
              <a:solidFill>
                <a:srgbClr val="4C7A6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a:t>
            </a:r>
            <a:r>
              <a:rPr lang="en-US" b="1" dirty="0" err="1">
                <a:solidFill>
                  <a:srgbClr val="4C7A65"/>
                </a:solidFill>
              </a:rPr>
              <a:t>outsloping</a:t>
            </a:r>
            <a:r>
              <a:rPr lang="en-US" b="1" dirty="0">
                <a:solidFill>
                  <a:srgbClr val="4C7A65"/>
                </a:solidFill>
              </a:rPr>
              <a:t>"</a:t>
            </a:r>
            <a:r>
              <a:rPr lang="en-US" dirty="0">
                <a:solidFill>
                  <a:srgbClr val="4C7A65"/>
                </a:solidFill>
              </a:rPr>
              <a:t> </a:t>
            </a:r>
            <a:r>
              <a:rPr lang="en-US" dirty="0"/>
              <a:t>means to shape the running surface of a road in a manner that carries runoff to the downslope side of the road; "</a:t>
            </a:r>
            <a:r>
              <a:rPr lang="en-US" dirty="0" err="1"/>
              <a:t>outsloping</a:t>
            </a:r>
            <a:r>
              <a:rPr lang="en-US" dirty="0"/>
              <a:t>" is used for roads without roadside ditches </a:t>
            </a:r>
            <a:r>
              <a:rPr lang="en-US" dirty="0">
                <a:solidFill>
                  <a:srgbClr val="C00000"/>
                </a:solidFill>
              </a:rPr>
              <a:t>(11 AAC 95.900 (55))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(11 AAC 95.900 </a:t>
            </a:r>
            <a:r>
              <a:rPr lang="en-US" dirty="0">
                <a:solidFill>
                  <a:srgbClr val="C00000"/>
                </a:solidFill>
              </a:rPr>
              <a:t>(15))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"water bar"</a:t>
            </a:r>
            <a:r>
              <a:rPr lang="en-US" dirty="0">
                <a:solidFill>
                  <a:srgbClr val="4C7A65"/>
                </a:solidFill>
              </a:rPr>
              <a:t> </a:t>
            </a:r>
            <a:r>
              <a:rPr lang="en-US" dirty="0"/>
              <a:t>means a diversion ditch or hump created in a trail or road for the purpose of carrying surface water runoff into the vegetation duff, ditch, or other dispersion area so that it does not gain the volume and velocity that cause soil movement and erosion (11 AAC 95.900 </a:t>
            </a:r>
            <a:r>
              <a:rPr lang="en-US" dirty="0">
                <a:solidFill>
                  <a:srgbClr val="C00000"/>
                </a:solidFill>
              </a:rPr>
              <a:t>(89))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34</a:t>
            </a:fld>
            <a:endParaRPr lang="en-US"/>
          </a:p>
        </p:txBody>
      </p:sp>
    </p:spTree>
    <p:extLst>
      <p:ext uri="{BB962C8B-B14F-4D97-AF65-F5344CB8AC3E}">
        <p14:creationId xmlns:p14="http://schemas.microsoft.com/office/powerpoint/2010/main" val="2197880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a:t>
            </a:r>
            <a:r>
              <a:rPr lang="en-US" b="1" dirty="0" err="1">
                <a:solidFill>
                  <a:srgbClr val="4C7A65"/>
                </a:solidFill>
              </a:rPr>
              <a:t>outsloping</a:t>
            </a:r>
            <a:r>
              <a:rPr lang="en-US" b="1" dirty="0">
                <a:solidFill>
                  <a:srgbClr val="4C7A65"/>
                </a:solidFill>
              </a:rPr>
              <a:t>"</a:t>
            </a:r>
            <a:r>
              <a:rPr lang="en-US" dirty="0">
                <a:solidFill>
                  <a:srgbClr val="4C7A65"/>
                </a:solidFill>
              </a:rPr>
              <a:t> </a:t>
            </a:r>
            <a:r>
              <a:rPr lang="en-US" dirty="0"/>
              <a:t>means to shape the running surface of a road in a manner that carries runoff to the downslope side of the road; "</a:t>
            </a:r>
            <a:r>
              <a:rPr lang="en-US" dirty="0" err="1"/>
              <a:t>outsloping</a:t>
            </a:r>
            <a:r>
              <a:rPr lang="en-US" dirty="0"/>
              <a:t>" is used for roads without roadside ditches </a:t>
            </a:r>
            <a:r>
              <a:rPr lang="en-US" dirty="0">
                <a:solidFill>
                  <a:srgbClr val="C00000"/>
                </a:solidFill>
              </a:rPr>
              <a:t>(11 AAC 95.900 (55))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Photo:  This is a</a:t>
            </a:r>
            <a:r>
              <a:rPr lang="en-US" baseline="0" dirty="0"/>
              <a:t> clean ditch, silt can be seen in the foreground. Placement of rock berms in the ditch  is appropriate to slow water down. Log should be removed.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35</a:t>
            </a:fld>
            <a:endParaRPr lang="en-US"/>
          </a:p>
        </p:txBody>
      </p:sp>
    </p:spTree>
    <p:extLst>
      <p:ext uri="{BB962C8B-B14F-4D97-AF65-F5344CB8AC3E}">
        <p14:creationId xmlns:p14="http://schemas.microsoft.com/office/powerpoint/2010/main" val="15186947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(11 AAC 95.900 </a:t>
            </a:r>
            <a:r>
              <a:rPr lang="en-US" dirty="0">
                <a:solidFill>
                  <a:srgbClr val="C00000"/>
                </a:solidFill>
              </a:rPr>
              <a:t>(15))</a:t>
            </a:r>
            <a:r>
              <a:rPr lang="en-US" b="1" dirty="0">
                <a:solidFill>
                  <a:srgbClr val="4C7A65"/>
                </a:solidFill>
              </a:rPr>
              <a:t>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37</a:t>
            </a:fld>
            <a:endParaRPr lang="en-US"/>
          </a:p>
        </p:txBody>
      </p:sp>
    </p:spTree>
    <p:extLst>
      <p:ext uri="{BB962C8B-B14F-4D97-AF65-F5344CB8AC3E}">
        <p14:creationId xmlns:p14="http://schemas.microsoft.com/office/powerpoint/2010/main" val="1636417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"relief culvert"</a:t>
            </a:r>
            <a:r>
              <a:rPr lang="en-US" dirty="0">
                <a:solidFill>
                  <a:srgbClr val="4C7A65"/>
                </a:solidFill>
              </a:rPr>
              <a:t> </a:t>
            </a:r>
            <a:r>
              <a:rPr lang="en-US" dirty="0"/>
              <a:t>means a structure to relieve surface runoff from roadside ditches to prevent excessive buildup in water volume and velocity (11 AAC 95.900 </a:t>
            </a:r>
            <a:r>
              <a:rPr lang="en-US" dirty="0">
                <a:solidFill>
                  <a:srgbClr val="C00000"/>
                </a:solidFill>
              </a:rPr>
              <a:t>(66))</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38</a:t>
            </a:fld>
            <a:endParaRPr lang="en-US"/>
          </a:p>
        </p:txBody>
      </p:sp>
    </p:spTree>
    <p:extLst>
      <p:ext uri="{BB962C8B-B14F-4D97-AF65-F5344CB8AC3E}">
        <p14:creationId xmlns:p14="http://schemas.microsoft.com/office/powerpoint/2010/main" val="1506988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4C7A65"/>
                </a:solidFill>
              </a:rPr>
              <a:t>Note from </a:t>
            </a:r>
            <a:r>
              <a:rPr lang="en-US" b="0" u="sng" dirty="0">
                <a:solidFill>
                  <a:srgbClr val="4C7A65"/>
                </a:solidFill>
              </a:rPr>
              <a:t>Rick Jandreau, DOF</a:t>
            </a:r>
            <a:r>
              <a:rPr lang="en-US" b="0" u="none" dirty="0">
                <a:solidFill>
                  <a:srgbClr val="4C7A65"/>
                </a:solidFill>
              </a:rPr>
              <a:t>:  Use rip-rap, half pipes, geofabrics, or other suitable material to protect erodible soils..</a:t>
            </a:r>
            <a:endParaRPr lang="en-US" b="0" dirty="0">
              <a:solidFill>
                <a:srgbClr val="4C7A6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(11 AAC 95.900 </a:t>
            </a:r>
            <a:r>
              <a:rPr lang="en-US" dirty="0">
                <a:solidFill>
                  <a:srgbClr val="C00000"/>
                </a:solidFill>
              </a:rPr>
              <a:t>(15))</a:t>
            </a:r>
            <a:r>
              <a:rPr lang="en-US" b="1" dirty="0">
                <a:solidFill>
                  <a:srgbClr val="4C7A65"/>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"relief culvert"</a:t>
            </a:r>
            <a:r>
              <a:rPr lang="en-US" dirty="0">
                <a:solidFill>
                  <a:srgbClr val="4C7A65"/>
                </a:solidFill>
              </a:rPr>
              <a:t> </a:t>
            </a:r>
            <a:r>
              <a:rPr lang="en-US" dirty="0"/>
              <a:t>means a structure to relieve surface runoff from roadside ditches to prevent excessive buildup in water volume and velocity (11 AAC 95.900 </a:t>
            </a:r>
            <a:r>
              <a:rPr lang="en-US" dirty="0">
                <a:solidFill>
                  <a:srgbClr val="C00000"/>
                </a:solidFill>
              </a:rPr>
              <a:t>(66))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4C7A65"/>
              </a:solidFill>
            </a:endParaRP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39</a:t>
            </a:fld>
            <a:endParaRPr lang="en-US"/>
          </a:p>
        </p:txBody>
      </p:sp>
    </p:spTree>
    <p:extLst>
      <p:ext uri="{BB962C8B-B14F-4D97-AF65-F5344CB8AC3E}">
        <p14:creationId xmlns:p14="http://schemas.microsoft.com/office/powerpoint/2010/main" val="39330249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"load-bearing portion"</a:t>
            </a:r>
            <a:r>
              <a:rPr lang="en-US" dirty="0">
                <a:solidFill>
                  <a:srgbClr val="4C7A65"/>
                </a:solidFill>
              </a:rPr>
              <a:t> </a:t>
            </a:r>
            <a:r>
              <a:rPr lang="en-US" dirty="0"/>
              <a:t>means that part of a road, landing, or other surface that consists of supportive soil, earth, rock, or other material directly below the working surface and the associated earth structure necessary for support of a part of a road (11 AAC 95.9000 </a:t>
            </a:r>
            <a:r>
              <a:rPr lang="en-US" dirty="0">
                <a:solidFill>
                  <a:srgbClr val="C00000"/>
                </a:solidFill>
              </a:rPr>
              <a:t>(41))</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41</a:t>
            </a:fld>
            <a:endParaRPr lang="en-US"/>
          </a:p>
        </p:txBody>
      </p:sp>
    </p:spTree>
    <p:extLst>
      <p:ext uri="{BB962C8B-B14F-4D97-AF65-F5344CB8AC3E}">
        <p14:creationId xmlns:p14="http://schemas.microsoft.com/office/powerpoint/2010/main" val="8270875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"water bar"</a:t>
            </a:r>
            <a:r>
              <a:rPr lang="en-US" dirty="0">
                <a:solidFill>
                  <a:srgbClr val="4C7A65"/>
                </a:solidFill>
              </a:rPr>
              <a:t> </a:t>
            </a:r>
            <a:r>
              <a:rPr lang="en-US" dirty="0"/>
              <a:t>means a diversion ditch or hump created in a trail or road for the purpose of carrying surface water runoff into the vegetation duff, ditch, or other dispersion area so that it does not gain the volume and velocity that cause soil movement and erosion (11 AAC 95.900 </a:t>
            </a:r>
            <a:r>
              <a:rPr lang="en-US" dirty="0">
                <a:solidFill>
                  <a:srgbClr val="C00000"/>
                </a:solidFill>
              </a:rPr>
              <a:t>(89)) </a:t>
            </a:r>
          </a:p>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45</a:t>
            </a:fld>
            <a:endParaRPr lang="en-US"/>
          </a:p>
        </p:txBody>
      </p:sp>
    </p:spTree>
    <p:extLst>
      <p:ext uri="{BB962C8B-B14F-4D97-AF65-F5344CB8AC3E}">
        <p14:creationId xmlns:p14="http://schemas.microsoft.com/office/powerpoint/2010/main" val="3402410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Logging truck at Icy Bay</a:t>
            </a:r>
          </a:p>
        </p:txBody>
      </p:sp>
      <p:sp>
        <p:nvSpPr>
          <p:cNvPr id="4" name="Slide Number Placeholder 3"/>
          <p:cNvSpPr>
            <a:spLocks noGrp="1"/>
          </p:cNvSpPr>
          <p:nvPr>
            <p:ph type="sldNum" sz="quarter" idx="10"/>
          </p:nvPr>
        </p:nvSpPr>
        <p:spPr/>
        <p:txBody>
          <a:bodyPr/>
          <a:lstStyle/>
          <a:p>
            <a:fld id="{C330FB6A-3647-4737-8324-4F3148722BED}" type="slidenum">
              <a:rPr lang="en-US" smtClean="0"/>
              <a:t>4</a:t>
            </a:fld>
            <a:endParaRPr lang="en-US"/>
          </a:p>
        </p:txBody>
      </p:sp>
    </p:spTree>
    <p:extLst>
      <p:ext uri="{BB962C8B-B14F-4D97-AF65-F5344CB8AC3E}">
        <p14:creationId xmlns:p14="http://schemas.microsoft.com/office/powerpoint/2010/main" val="3885087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5</a:t>
            </a:fld>
            <a:endParaRPr lang="en-US"/>
          </a:p>
        </p:txBody>
      </p:sp>
    </p:spTree>
    <p:extLst>
      <p:ext uri="{BB962C8B-B14F-4D97-AF65-F5344CB8AC3E}">
        <p14:creationId xmlns:p14="http://schemas.microsoft.com/office/powerpoint/2010/main" val="793124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6</a:t>
            </a:fld>
            <a:endParaRPr lang="en-US"/>
          </a:p>
        </p:txBody>
      </p:sp>
    </p:spTree>
    <p:extLst>
      <p:ext uri="{BB962C8B-B14F-4D97-AF65-F5344CB8AC3E}">
        <p14:creationId xmlns:p14="http://schemas.microsoft.com/office/powerpoint/2010/main" val="2424544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from </a:t>
            </a:r>
            <a:r>
              <a:rPr lang="en-US" u="sng" dirty="0"/>
              <a:t>Rick Jandreau, DOF</a:t>
            </a:r>
            <a:r>
              <a:rPr lang="en-US" u="none" dirty="0"/>
              <a:t>:  Avoid crossings at the bottom of a vertical curve.  Design approaches to crossings so ditches and road runoff are diverted onto the adjacent forest floor.</a:t>
            </a:r>
            <a:endParaRPr lang="en-US" dirty="0"/>
          </a:p>
        </p:txBody>
      </p:sp>
      <p:sp>
        <p:nvSpPr>
          <p:cNvPr id="4" name="Slide Number Placeholder 3"/>
          <p:cNvSpPr>
            <a:spLocks noGrp="1"/>
          </p:cNvSpPr>
          <p:nvPr>
            <p:ph type="sldNum" sz="quarter" idx="10"/>
          </p:nvPr>
        </p:nvSpPr>
        <p:spPr/>
        <p:txBody>
          <a:bodyPr/>
          <a:lstStyle/>
          <a:p>
            <a:fld id="{C330FB6A-3647-4737-8324-4F3148722BED}" type="slidenum">
              <a:rPr lang="en-US" smtClean="0"/>
              <a:t>7</a:t>
            </a:fld>
            <a:endParaRPr lang="en-US"/>
          </a:p>
        </p:txBody>
      </p:sp>
    </p:spTree>
    <p:extLst>
      <p:ext uri="{BB962C8B-B14F-4D97-AF65-F5344CB8AC3E}">
        <p14:creationId xmlns:p14="http://schemas.microsoft.com/office/powerpoint/2010/main" val="1237822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30FB6A-3647-4737-8324-4F3148722BED}" type="slidenum">
              <a:rPr lang="en-US" smtClean="0"/>
              <a:t>8</a:t>
            </a:fld>
            <a:endParaRPr lang="en-US"/>
          </a:p>
        </p:txBody>
      </p:sp>
    </p:spTree>
    <p:extLst>
      <p:ext uri="{BB962C8B-B14F-4D97-AF65-F5344CB8AC3E}">
        <p14:creationId xmlns:p14="http://schemas.microsoft.com/office/powerpoint/2010/main" val="1964342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4C7A65"/>
                </a:solidFill>
              </a:rPr>
              <a:t>"</a:t>
            </a:r>
            <a:r>
              <a:rPr lang="en-US" b="1" dirty="0" err="1">
                <a:solidFill>
                  <a:srgbClr val="4C7A65"/>
                </a:solidFill>
              </a:rPr>
              <a:t>outsloping</a:t>
            </a:r>
            <a:r>
              <a:rPr lang="en-US" b="1" dirty="0">
                <a:solidFill>
                  <a:srgbClr val="4C7A65"/>
                </a:solidFill>
              </a:rPr>
              <a:t>"</a:t>
            </a:r>
            <a:r>
              <a:rPr lang="en-US" dirty="0">
                <a:solidFill>
                  <a:srgbClr val="4C7A65"/>
                </a:solidFill>
              </a:rPr>
              <a:t> </a:t>
            </a:r>
            <a:r>
              <a:rPr lang="en-US" dirty="0"/>
              <a:t>means to shape the running surface of a road in a manner that carries runoff to the downslope side of the road; "</a:t>
            </a:r>
            <a:r>
              <a:rPr lang="en-US" dirty="0" err="1"/>
              <a:t>outsloping</a:t>
            </a:r>
            <a:r>
              <a:rPr lang="en-US" dirty="0"/>
              <a:t>" is used for roads without roadside ditches </a:t>
            </a:r>
            <a:r>
              <a:rPr lang="en-US" dirty="0">
                <a:solidFill>
                  <a:srgbClr val="C00000"/>
                </a:solidFill>
              </a:rPr>
              <a:t>(11 AAC 95.900 (55))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(11 AAC 95.900</a:t>
            </a:r>
            <a:r>
              <a:rPr lang="en-US" dirty="0">
                <a:solidFill>
                  <a:srgbClr val="C00000"/>
                </a:solidFill>
              </a:rPr>
              <a:t>(15)).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solidFill>
                  <a:srgbClr val="C00000"/>
                </a:solidFill>
              </a:rPr>
              <a:t>Rick Jandreau, DOF</a:t>
            </a:r>
            <a:r>
              <a:rPr lang="en-US" u="none" dirty="0">
                <a:solidFill>
                  <a:srgbClr val="C00000"/>
                </a:solidFill>
              </a:rPr>
              <a:t> noted that these are also referred to as “dips”</a:t>
            </a:r>
            <a:endParaRPr lang="en-US" u="sng" dirty="0">
              <a:solidFill>
                <a:srgbClr val="C00000"/>
              </a:solidFill>
            </a:endParaRPr>
          </a:p>
          <a:p>
            <a:endParaRPr lang="en-US" dirty="0">
              <a:solidFill>
                <a:srgbClr val="C00000"/>
              </a:solidFill>
            </a:endParaRPr>
          </a:p>
        </p:txBody>
      </p:sp>
      <p:sp>
        <p:nvSpPr>
          <p:cNvPr id="4" name="Slide Number Placeholder 3"/>
          <p:cNvSpPr>
            <a:spLocks noGrp="1"/>
          </p:cNvSpPr>
          <p:nvPr>
            <p:ph type="sldNum" sz="quarter" idx="10"/>
          </p:nvPr>
        </p:nvSpPr>
        <p:spPr/>
        <p:txBody>
          <a:bodyPr/>
          <a:lstStyle/>
          <a:p>
            <a:fld id="{C330FB6A-3647-4737-8324-4F3148722BED}" type="slidenum">
              <a:rPr lang="en-US" smtClean="0"/>
              <a:t>9</a:t>
            </a:fld>
            <a:endParaRPr lang="en-US"/>
          </a:p>
        </p:txBody>
      </p:sp>
    </p:spTree>
    <p:extLst>
      <p:ext uri="{BB962C8B-B14F-4D97-AF65-F5344CB8AC3E}">
        <p14:creationId xmlns:p14="http://schemas.microsoft.com/office/powerpoint/2010/main" val="210615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F3D9BE-8371-40E7-B6A1-97AF7C6CC42E}" type="datetimeFigureOut">
              <a:rPr lang="en-US" smtClean="0"/>
              <a:t>6/21/2018</a:t>
            </a:fld>
            <a:endParaRPr lang="en-US"/>
          </a:p>
        </p:txBody>
      </p:sp>
      <p:sp>
        <p:nvSpPr>
          <p:cNvPr id="5" name="Footer Placeholder 4"/>
          <p:cNvSpPr>
            <a:spLocks noGrp="1"/>
          </p:cNvSpPr>
          <p:nvPr>
            <p:ph type="ftr" sz="quarter" idx="11"/>
          </p:nvPr>
        </p:nvSpPr>
        <p:spPr>
          <a:xfrm>
            <a:off x="2396319" y="329308"/>
            <a:ext cx="3086292"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39C3A44F-CB25-4687-B898-FDF57189DDD6}" type="slidenum">
              <a:rPr lang="en-US" smtClean="0"/>
              <a:t>‹#›</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20341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F3D9BE-8371-40E7-B6A1-97AF7C6CC42E}" type="datetimeFigureOut">
              <a:rPr lang="en-US" smtClean="0"/>
              <a:t>6/21/2018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3A44F-CB25-4687-B898-FDF57189DDD6}" type="slidenum">
              <a:rPr lang="en-US" smtClean="0"/>
              <a:t>‹#›</a:t>
            </a:fld>
            <a:endParaRPr lang="en-US"/>
          </a:p>
        </p:txBody>
      </p:sp>
    </p:spTree>
    <p:extLst>
      <p:ext uri="{BB962C8B-B14F-4D97-AF65-F5344CB8AC3E}">
        <p14:creationId xmlns:p14="http://schemas.microsoft.com/office/powerpoint/2010/main" val="2837014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F3D9BE-8371-40E7-B6A1-97AF7C6CC42E}" type="datetimeFigureOut">
              <a:rPr lang="en-US" smtClean="0"/>
              <a:t>6/21/2018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3A44F-CB25-4687-B898-FDF57189DDD6}" type="slidenum">
              <a:rPr lang="en-US" smtClean="0"/>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27691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F3D9BE-8371-40E7-B6A1-97AF7C6CC42E}" type="datetimeFigureOut">
              <a:rPr lang="en-US" smtClean="0"/>
              <a:t>6/21/2018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3A44F-CB25-4687-B898-FDF57189DDD6}"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62419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F3D9BE-8371-40E7-B6A1-97AF7C6CC42E}" type="datetimeFigureOut">
              <a:rPr lang="en-US" smtClean="0"/>
              <a:t>6/21/2018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3A44F-CB25-4687-B898-FDF57189DDD6}" type="slidenum">
              <a:rPr lang="en-US" smtClean="0"/>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437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F3D9BE-8371-40E7-B6A1-97AF7C6CC42E}" type="datetimeFigureOut">
              <a:rPr lang="en-US" smtClean="0"/>
              <a:t>6/21/2018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3A44F-CB25-4687-B898-FDF57189DDD6}"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9345394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F3D9BE-8371-40E7-B6A1-97AF7C6CC42E}" type="datetimeFigureOut">
              <a:rPr lang="en-US" smtClean="0"/>
              <a:t>6/21/2018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C3A44F-CB25-4687-B898-FDF57189DDD6}" type="slidenum">
              <a:rPr lang="en-US" smtClean="0"/>
              <a:t>‹#›</a:t>
            </a:fld>
            <a:endParaRPr lang="en-US"/>
          </a:p>
        </p:txBody>
      </p:sp>
    </p:spTree>
    <p:extLst>
      <p:ext uri="{BB962C8B-B14F-4D97-AF65-F5344CB8AC3E}">
        <p14:creationId xmlns:p14="http://schemas.microsoft.com/office/powerpoint/2010/main" val="25800430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F3D9BE-8371-40E7-B6A1-97AF7C6CC42E}" type="datetimeFigureOut">
              <a:rPr lang="en-US" smtClean="0"/>
              <a:t>6/21/2018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C3A44F-CB25-4687-B898-FDF57189DDD6}" type="slidenum">
              <a:rPr lang="en-US" smtClean="0"/>
              <a:t>‹#›</a:t>
            </a:fld>
            <a:endParaRPr lang="en-US"/>
          </a:p>
        </p:txBody>
      </p:sp>
    </p:spTree>
    <p:extLst>
      <p:ext uri="{BB962C8B-B14F-4D97-AF65-F5344CB8AC3E}">
        <p14:creationId xmlns:p14="http://schemas.microsoft.com/office/powerpoint/2010/main" val="484001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F3D9BE-8371-40E7-B6A1-97AF7C6CC42E}" type="datetimeFigureOut">
              <a:rPr lang="en-US" smtClean="0"/>
              <a:t>6/21/2018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C3A44F-CB25-4687-B898-FDF57189DDD6}" type="slidenum">
              <a:rPr lang="en-US" smtClean="0"/>
              <a:t>‹#›</a:t>
            </a:fld>
            <a:endParaRPr lang="en-US"/>
          </a:p>
        </p:txBody>
      </p:sp>
    </p:spTree>
    <p:extLst>
      <p:ext uri="{BB962C8B-B14F-4D97-AF65-F5344CB8AC3E}">
        <p14:creationId xmlns:p14="http://schemas.microsoft.com/office/powerpoint/2010/main" val="3838743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0F3D9BE-8371-40E7-B6A1-97AF7C6CC42E}" type="datetimeFigureOut">
              <a:rPr lang="en-US" smtClean="0"/>
              <a:t>6/21/2018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3A44F-CB25-4687-B898-FDF57189DDD6}" type="slidenum">
              <a:rPr lang="en-US" smtClean="0"/>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4413980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70F3D9BE-8371-40E7-B6A1-97AF7C6CC42E}" type="datetimeFigureOut">
              <a:rPr lang="en-US" smtClean="0"/>
              <a:t>6/21/2018</a:t>
            </a:fld>
            <a:endParaRPr lang="en-US"/>
          </a:p>
        </p:txBody>
      </p:sp>
      <p:sp>
        <p:nvSpPr>
          <p:cNvPr id="6" name="Footer Placeholder 5"/>
          <p:cNvSpPr>
            <a:spLocks noGrp="1"/>
          </p:cNvSpPr>
          <p:nvPr>
            <p:ph type="ftr" sz="quarter" idx="11"/>
          </p:nvPr>
        </p:nvSpPr>
        <p:spPr>
          <a:xfrm>
            <a:off x="1437530" y="318641"/>
            <a:ext cx="3251553" cy="320931"/>
          </a:xfrm>
        </p:spPr>
        <p:txBody>
          <a:bodyPr/>
          <a:lstStyle/>
          <a:p>
            <a:endParaRPr lang="en-US"/>
          </a:p>
        </p:txBody>
      </p:sp>
      <p:sp>
        <p:nvSpPr>
          <p:cNvPr id="7" name="Slide Number Placeholder 6"/>
          <p:cNvSpPr>
            <a:spLocks noGrp="1"/>
          </p:cNvSpPr>
          <p:nvPr>
            <p:ph type="sldNum" sz="quarter" idx="12"/>
          </p:nvPr>
        </p:nvSpPr>
        <p:spPr/>
        <p:txBody>
          <a:bodyPr/>
          <a:lstStyle/>
          <a:p>
            <a:fld id="{39C3A44F-CB25-4687-B898-FDF57189DDD6}" type="slidenum">
              <a:rPr lang="en-US" smtClean="0"/>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59913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70F3D9BE-8371-40E7-B6A1-97AF7C6CC42E}" type="datetimeFigureOut">
              <a:rPr lang="en-US" smtClean="0"/>
              <a:t>6/21/2018</a:t>
            </a:fld>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39C3A44F-CB25-4687-B898-FDF57189DDD6}" type="slidenum">
              <a:rPr lang="en-US" smtClean="0"/>
              <a:t>‹#›</a:t>
            </a:fld>
            <a:endParaRPr lang="en-US"/>
          </a:p>
        </p:txBody>
      </p:sp>
    </p:spTree>
    <p:extLst>
      <p:ext uri="{BB962C8B-B14F-4D97-AF65-F5344CB8AC3E}">
        <p14:creationId xmlns:p14="http://schemas.microsoft.com/office/powerpoint/2010/main" val="3211101465"/>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DC064B-C665-4C7C-927C-936CAAED20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205"/>
            <a:ext cx="9144000" cy="6858000"/>
          </a:xfrm>
          <a:prstGeom prst="rect">
            <a:avLst/>
          </a:prstGeom>
        </p:spPr>
      </p:pic>
      <p:sp>
        <p:nvSpPr>
          <p:cNvPr id="2" name="Title 1"/>
          <p:cNvSpPr>
            <a:spLocks noGrp="1"/>
          </p:cNvSpPr>
          <p:nvPr>
            <p:ph type="ctrTitle"/>
          </p:nvPr>
        </p:nvSpPr>
        <p:spPr>
          <a:xfrm>
            <a:off x="2791526" y="1825187"/>
            <a:ext cx="5618515" cy="2541431"/>
          </a:xfrm>
        </p:spPr>
        <p:txBody>
          <a:bodyPr>
            <a:normAutofit/>
          </a:bodyPr>
          <a:lstStyle/>
          <a:p>
            <a:r>
              <a:rPr lang="en-US" dirty="0">
                <a:solidFill>
                  <a:schemeClr val="bg1"/>
                </a:solidFill>
                <a:latin typeface="Calibri" panose="020F0502020204030204" pitchFamily="34" charset="0"/>
              </a:rPr>
              <a:t>FRPA 101 F-1</a:t>
            </a:r>
            <a:br>
              <a:rPr lang="en-US" dirty="0">
                <a:solidFill>
                  <a:schemeClr val="bg1"/>
                </a:solidFill>
                <a:latin typeface="Calibri" panose="020F0502020204030204" pitchFamily="34" charset="0"/>
              </a:rPr>
            </a:br>
            <a:endParaRPr lang="en-US" dirty="0">
              <a:solidFill>
                <a:schemeClr val="bg1"/>
              </a:solidFill>
            </a:endParaRPr>
          </a:p>
        </p:txBody>
      </p:sp>
      <p:sp>
        <p:nvSpPr>
          <p:cNvPr id="3" name="Subtitle 2"/>
          <p:cNvSpPr>
            <a:spLocks noGrp="1"/>
          </p:cNvSpPr>
          <p:nvPr>
            <p:ph type="subTitle" idx="1"/>
          </p:nvPr>
        </p:nvSpPr>
        <p:spPr>
          <a:xfrm>
            <a:off x="3357214" y="4430107"/>
            <a:ext cx="5618515" cy="977621"/>
          </a:xfrm>
        </p:spPr>
        <p:txBody>
          <a:bodyPr>
            <a:noAutofit/>
          </a:bodyPr>
          <a:lstStyle/>
          <a:p>
            <a:r>
              <a:rPr lang="en-US" sz="4000" dirty="0">
                <a:solidFill>
                  <a:schemeClr val="bg1"/>
                </a:solidFill>
                <a:latin typeface="Calibri" panose="020F0502020204030204" pitchFamily="34" charset="0"/>
              </a:rPr>
              <a:t>Road location, design, construction, and drainage</a:t>
            </a:r>
            <a:endParaRPr lang="en-US" sz="4000" dirty="0">
              <a:solidFill>
                <a:schemeClr val="bg1"/>
              </a:solidFill>
            </a:endParaRPr>
          </a:p>
        </p:txBody>
      </p:sp>
    </p:spTree>
    <p:extLst>
      <p:ext uri="{BB962C8B-B14F-4D97-AF65-F5344CB8AC3E}">
        <p14:creationId xmlns:p14="http://schemas.microsoft.com/office/powerpoint/2010/main" val="1902744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C3D674-3D59-4E93-80CA-0C0A9095E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F2A81E1-BCBE-426B-8C09-33274E6940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9144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4" name="Picture 13">
            <a:extLst>
              <a:ext uri="{FF2B5EF4-FFF2-40B4-BE49-F238E27FC236}">
                <a16:creationId xmlns:a16="http://schemas.microsoft.com/office/drawing/2014/main" id="{39D1DDD4-5BB3-45BA-B9B3-06B62299AD79}"/>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9144000" cy="742950"/>
          </a:xfrm>
          <a:prstGeom prst="rect">
            <a:avLst/>
          </a:prstGeom>
        </p:spPr>
      </p:pic>
      <p:cxnSp>
        <p:nvCxnSpPr>
          <p:cNvPr id="16" name="Straight Connector 15">
            <a:extLst>
              <a:ext uri="{FF2B5EF4-FFF2-40B4-BE49-F238E27FC236}">
                <a16:creationId xmlns:a16="http://schemas.microsoft.com/office/drawing/2014/main" id="{A24DAE64-2302-42EA-8239-F2F0775CA5AD}"/>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884B8F8-FDC9-498B-9960-5D7260AFCB03}"/>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90422" y="1847088"/>
            <a:ext cx="3133029"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5" name="Picture 4">
            <a:extLst>
              <a:ext uri="{FF2B5EF4-FFF2-40B4-BE49-F238E27FC236}">
                <a16:creationId xmlns:a16="http://schemas.microsoft.com/office/drawing/2014/main" id="{7A84E1D9-24E5-4DE7-9876-C6302B292D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4574" y="805583"/>
            <a:ext cx="3052799" cy="4660762"/>
          </a:xfrm>
          <a:prstGeom prst="rect">
            <a:avLst/>
          </a:prstGeom>
        </p:spPr>
      </p:pic>
      <p:sp>
        <p:nvSpPr>
          <p:cNvPr id="2" name="Title 1"/>
          <p:cNvSpPr>
            <a:spLocks noGrp="1"/>
          </p:cNvSpPr>
          <p:nvPr>
            <p:ph type="title"/>
          </p:nvPr>
        </p:nvSpPr>
        <p:spPr>
          <a:xfrm>
            <a:off x="1088685" y="804520"/>
            <a:ext cx="3132383" cy="1049235"/>
          </a:xfrm>
        </p:spPr>
        <p:txBody>
          <a:bodyPr>
            <a:normAutofit/>
          </a:bodyPr>
          <a:lstStyle/>
          <a:p>
            <a:r>
              <a:rPr lang="en-US" dirty="0"/>
              <a:t>Eagle nests</a:t>
            </a:r>
          </a:p>
        </p:txBody>
      </p:sp>
      <p:sp>
        <p:nvSpPr>
          <p:cNvPr id="3" name="Content Placeholder 2"/>
          <p:cNvSpPr>
            <a:spLocks noGrp="1"/>
          </p:cNvSpPr>
          <p:nvPr>
            <p:ph idx="1"/>
          </p:nvPr>
        </p:nvSpPr>
        <p:spPr>
          <a:xfrm>
            <a:off x="1088685" y="2015732"/>
            <a:ext cx="3129159" cy="3450613"/>
          </a:xfrm>
        </p:spPr>
        <p:txBody>
          <a:bodyPr>
            <a:normAutofit/>
          </a:bodyPr>
          <a:lstStyle/>
          <a:p>
            <a:pPr marL="0" indent="0">
              <a:lnSpc>
                <a:spcPct val="110000"/>
              </a:lnSpc>
              <a:buNone/>
            </a:pPr>
            <a:r>
              <a:rPr lang="en-US" sz="2400" dirty="0"/>
              <a:t>On state and municipal forest land, where feasible, retain a buffer of not less than 330 feet in radius around each bald eagle nesting tree.  </a:t>
            </a:r>
          </a:p>
          <a:p>
            <a:pPr marL="0" indent="0">
              <a:lnSpc>
                <a:spcPct val="110000"/>
              </a:lnSpc>
              <a:buNone/>
            </a:pPr>
            <a:r>
              <a:rPr lang="en-US" sz="1700" dirty="0">
                <a:solidFill>
                  <a:srgbClr val="C00000"/>
                </a:solidFill>
              </a:rPr>
              <a:t>11 AAC 95.340(c)</a:t>
            </a:r>
          </a:p>
          <a:p>
            <a:pPr>
              <a:lnSpc>
                <a:spcPct val="110000"/>
              </a:lnSpc>
            </a:pPr>
            <a:endParaRPr lang="en-US" sz="1700" dirty="0"/>
          </a:p>
        </p:txBody>
      </p:sp>
    </p:spTree>
    <p:extLst>
      <p:ext uri="{BB962C8B-B14F-4D97-AF65-F5344CB8AC3E}">
        <p14:creationId xmlns:p14="http://schemas.microsoft.com/office/powerpoint/2010/main" val="538129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CA922-48A4-4FBB-865B-DD1EE43F54D2}"/>
              </a:ext>
            </a:extLst>
          </p:cNvPr>
          <p:cNvSpPr>
            <a:spLocks noGrp="1"/>
          </p:cNvSpPr>
          <p:nvPr>
            <p:ph type="title"/>
          </p:nvPr>
        </p:nvSpPr>
        <p:spPr/>
        <p:txBody>
          <a:bodyPr/>
          <a:lstStyle/>
          <a:p>
            <a:r>
              <a:rPr lang="en-US" dirty="0"/>
              <a:t>DOF forest road and bridge standards on state land</a:t>
            </a:r>
          </a:p>
        </p:txBody>
      </p:sp>
      <p:sp>
        <p:nvSpPr>
          <p:cNvPr id="5" name="TextBox 4">
            <a:extLst>
              <a:ext uri="{FF2B5EF4-FFF2-40B4-BE49-F238E27FC236}">
                <a16:creationId xmlns:a16="http://schemas.microsoft.com/office/drawing/2014/main" id="{EA65EC94-5ACB-49CD-9CD1-985AB4B8BEE7}"/>
              </a:ext>
            </a:extLst>
          </p:cNvPr>
          <p:cNvSpPr txBox="1"/>
          <p:nvPr/>
        </p:nvSpPr>
        <p:spPr>
          <a:xfrm>
            <a:off x="1443491" y="1945037"/>
            <a:ext cx="6571343" cy="3416320"/>
          </a:xfrm>
          <a:prstGeom prst="rect">
            <a:avLst/>
          </a:prstGeom>
          <a:noFill/>
        </p:spPr>
        <p:txBody>
          <a:bodyPr wrap="square" rtlCol="0">
            <a:spAutoFit/>
          </a:bodyPr>
          <a:lstStyle/>
          <a:p>
            <a:r>
              <a:rPr lang="en-US" sz="2400" dirty="0"/>
              <a:t>In addition to FRPA requirements, DOF has detailed standards for forest roads and bridges on state land.  These standards meet guidelines for safety and engineered design of forest roads used by public and industrial users.  They are designed to meet regional conditions.</a:t>
            </a:r>
          </a:p>
          <a:p>
            <a:endParaRPr lang="en-US" sz="2400" dirty="0"/>
          </a:p>
          <a:p>
            <a:r>
              <a:rPr lang="en-US" sz="2400" dirty="0"/>
              <a:t>The DOF standards are available on the DOF website for Forest </a:t>
            </a:r>
            <a:r>
              <a:rPr lang="en-US" sz="2400"/>
              <a:t>Practices training.  </a:t>
            </a:r>
            <a:endParaRPr lang="en-US" sz="2400" dirty="0"/>
          </a:p>
        </p:txBody>
      </p:sp>
    </p:spTree>
    <p:extLst>
      <p:ext uri="{BB962C8B-B14F-4D97-AF65-F5344CB8AC3E}">
        <p14:creationId xmlns:p14="http://schemas.microsoft.com/office/powerpoint/2010/main" val="369517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CONSTRUCTION</a:t>
            </a:r>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2190221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706" y="396440"/>
            <a:ext cx="6571343" cy="1077179"/>
          </a:xfrm>
        </p:spPr>
        <p:txBody>
          <a:bodyPr/>
          <a:lstStyle/>
          <a:p>
            <a:r>
              <a:rPr lang="en-US" dirty="0"/>
              <a:t>Requirements for steep or unstable slopes</a:t>
            </a:r>
          </a:p>
        </p:txBody>
      </p:sp>
      <p:sp>
        <p:nvSpPr>
          <p:cNvPr id="3" name="Content Placeholder 2"/>
          <p:cNvSpPr>
            <a:spLocks noGrp="1"/>
          </p:cNvSpPr>
          <p:nvPr>
            <p:ph idx="1"/>
          </p:nvPr>
        </p:nvSpPr>
        <p:spPr>
          <a:xfrm>
            <a:off x="294724" y="2015733"/>
            <a:ext cx="8478981" cy="3878746"/>
          </a:xfrm>
        </p:spPr>
        <p:txBody>
          <a:bodyPr>
            <a:normAutofit fontScale="92500" lnSpcReduction="10000"/>
          </a:bodyPr>
          <a:lstStyle/>
          <a:p>
            <a:pPr marL="0" indent="0">
              <a:buNone/>
            </a:pPr>
            <a:r>
              <a:rPr lang="en-US" sz="2800" dirty="0"/>
              <a:t>If constructing a road on a slope </a:t>
            </a:r>
            <a:r>
              <a:rPr lang="en-US" sz="2800" u="sng" dirty="0"/>
              <a:t>&gt;</a:t>
            </a:r>
            <a:r>
              <a:rPr lang="en-US" sz="2800" dirty="0"/>
              <a:t>67% or on an unstable slope is necessary, do not bury the following materials in the </a:t>
            </a:r>
            <a:r>
              <a:rPr lang="en-US" sz="2800" dirty="0">
                <a:solidFill>
                  <a:srgbClr val="4C7A65"/>
                </a:solidFill>
              </a:rPr>
              <a:t>load-bearing</a:t>
            </a:r>
            <a:r>
              <a:rPr lang="en-US" sz="2800" dirty="0"/>
              <a:t> portion of a road except as </a:t>
            </a:r>
            <a:r>
              <a:rPr lang="en-US" sz="2800" dirty="0">
                <a:solidFill>
                  <a:srgbClr val="4C7A65"/>
                </a:solidFill>
              </a:rPr>
              <a:t>puncheon</a:t>
            </a:r>
            <a:r>
              <a:rPr lang="en-US" sz="2800" dirty="0"/>
              <a:t> across swampy ground or for culvert protection:</a:t>
            </a:r>
          </a:p>
          <a:p>
            <a:r>
              <a:rPr lang="en-US" sz="2400" dirty="0"/>
              <a:t>a log chunk </a:t>
            </a:r>
            <a:r>
              <a:rPr lang="en-US" sz="2400" u="sng" dirty="0"/>
              <a:t>&gt;</a:t>
            </a:r>
            <a:r>
              <a:rPr lang="en-US" sz="2400" dirty="0"/>
              <a:t>5 cubic feet or a loose stump</a:t>
            </a:r>
          </a:p>
          <a:p>
            <a:r>
              <a:rPr lang="en-US" sz="2400" dirty="0"/>
              <a:t>any significant amount of organic debris </a:t>
            </a:r>
          </a:p>
          <a:p>
            <a:r>
              <a:rPr lang="en-US" sz="2400" dirty="0"/>
              <a:t>excessive accumulation of debris or slash</a:t>
            </a:r>
          </a:p>
          <a:p>
            <a:pPr marL="0" indent="0">
              <a:buNone/>
            </a:pPr>
            <a:r>
              <a:rPr lang="en-US" dirty="0">
                <a:solidFill>
                  <a:srgbClr val="C00000"/>
                </a:solidFill>
              </a:rPr>
              <a:t>								</a:t>
            </a:r>
            <a:r>
              <a:rPr lang="en-US" sz="2600" dirty="0">
                <a:solidFill>
                  <a:srgbClr val="C00000"/>
                </a:solidFill>
              </a:rPr>
              <a:t>11 AAC 95.290(b)(1)</a:t>
            </a:r>
            <a:endParaRPr lang="en-US" sz="2600" dirty="0"/>
          </a:p>
          <a:p>
            <a:endParaRPr lang="en-US" dirty="0"/>
          </a:p>
        </p:txBody>
      </p:sp>
    </p:spTree>
    <p:extLst>
      <p:ext uri="{BB962C8B-B14F-4D97-AF65-F5344CB8AC3E}">
        <p14:creationId xmlns:p14="http://schemas.microsoft.com/office/powerpoint/2010/main" val="573676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Requirements for steep or unstable slopes, CONT.</a:t>
            </a:r>
          </a:p>
        </p:txBody>
      </p:sp>
      <p:sp>
        <p:nvSpPr>
          <p:cNvPr id="5" name="Content Placeholder 4"/>
          <p:cNvSpPr>
            <a:spLocks noGrp="1"/>
          </p:cNvSpPr>
          <p:nvPr>
            <p:ph idx="1"/>
          </p:nvPr>
        </p:nvSpPr>
        <p:spPr>
          <a:xfrm>
            <a:off x="597005" y="2015733"/>
            <a:ext cx="7889534" cy="3901417"/>
          </a:xfrm>
        </p:spPr>
        <p:txBody>
          <a:bodyPr>
            <a:normAutofit lnSpcReduction="10000"/>
          </a:bodyPr>
          <a:lstStyle/>
          <a:p>
            <a:pPr marL="0" indent="0">
              <a:buNone/>
            </a:pPr>
            <a:r>
              <a:rPr lang="en-US" sz="2600" dirty="0"/>
              <a:t>If constructing a road on a slope </a:t>
            </a:r>
            <a:r>
              <a:rPr lang="en-US" sz="2600" u="sng" dirty="0"/>
              <a:t>&gt;</a:t>
            </a:r>
            <a:r>
              <a:rPr lang="en-US" sz="2600" dirty="0"/>
              <a:t>67% or on an unstable slope is necessary,</a:t>
            </a:r>
          </a:p>
          <a:p>
            <a:r>
              <a:rPr lang="en-US" sz="2600" dirty="0"/>
              <a:t>Balance cuts and fills so that as much of the excavated material as is feasible is deposited in the roadway fill section </a:t>
            </a:r>
          </a:p>
          <a:p>
            <a:r>
              <a:rPr lang="en-US" sz="2600" dirty="0"/>
              <a:t>Unstable fill material may not be used, and cuts must be minimized where fine textured soils are known or encountered</a:t>
            </a:r>
            <a:r>
              <a:rPr lang="en-US" sz="2600" dirty="0">
                <a:solidFill>
                  <a:srgbClr val="C00000"/>
                </a:solidFill>
              </a:rPr>
              <a:t>	</a:t>
            </a:r>
            <a:r>
              <a:rPr lang="en-US" dirty="0">
                <a:solidFill>
                  <a:srgbClr val="C00000"/>
                </a:solidFill>
              </a:rPr>
              <a:t>				11 AAC 95.290(b)(2)</a:t>
            </a:r>
            <a:endParaRPr lang="en-US" dirty="0"/>
          </a:p>
          <a:p>
            <a:endParaRPr lang="en-US" dirty="0"/>
          </a:p>
        </p:txBody>
      </p:sp>
    </p:spTree>
    <p:extLst>
      <p:ext uri="{BB962C8B-B14F-4D97-AF65-F5344CB8AC3E}">
        <p14:creationId xmlns:p14="http://schemas.microsoft.com/office/powerpoint/2010/main" val="4146149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Slope stability</a:t>
            </a:r>
          </a:p>
        </p:txBody>
      </p:sp>
      <p:sp>
        <p:nvSpPr>
          <p:cNvPr id="3" name="Content Placeholder 2"/>
          <p:cNvSpPr>
            <a:spLocks noGrp="1"/>
          </p:cNvSpPr>
          <p:nvPr>
            <p:ph idx="1"/>
          </p:nvPr>
        </p:nvSpPr>
        <p:spPr>
          <a:xfrm>
            <a:off x="430750" y="2015733"/>
            <a:ext cx="8237157" cy="3969431"/>
          </a:xfrm>
        </p:spPr>
        <p:txBody>
          <a:bodyPr>
            <a:normAutofit fontScale="92500"/>
          </a:bodyPr>
          <a:lstStyle/>
          <a:p>
            <a:pPr marL="0" indent="0">
              <a:buNone/>
            </a:pPr>
            <a:r>
              <a:rPr lang="en-US" sz="2600" dirty="0"/>
              <a:t>Where slope stability standards apply </a:t>
            </a:r>
            <a:r>
              <a:rPr lang="en-US" sz="2200" dirty="0"/>
              <a:t>(see </a:t>
            </a:r>
            <a:r>
              <a:rPr lang="en-US" sz="2200" dirty="0">
                <a:solidFill>
                  <a:srgbClr val="C00000"/>
                </a:solidFill>
              </a:rPr>
              <a:t>11 AAC 95.280(a)-(b)</a:t>
            </a:r>
            <a:r>
              <a:rPr lang="en-US" sz="2200" dirty="0"/>
              <a:t>)</a:t>
            </a:r>
            <a:r>
              <a:rPr lang="en-US" sz="2600" dirty="0"/>
              <a:t>:</a:t>
            </a:r>
          </a:p>
          <a:p>
            <a:r>
              <a:rPr lang="en-US" sz="2600" dirty="0"/>
              <a:t>Avoid constructing a road that will under­cut the toe of a slope that has a high risk of slope failure;</a:t>
            </a:r>
          </a:p>
          <a:p>
            <a:r>
              <a:rPr lang="en-US" sz="2600" dirty="0"/>
              <a:t>Avoid </a:t>
            </a:r>
            <a:r>
              <a:rPr lang="en-US" sz="2600" dirty="0">
                <a:solidFill>
                  <a:srgbClr val="4C7A65"/>
                </a:solidFill>
              </a:rPr>
              <a:t>side-casting</a:t>
            </a:r>
            <a:r>
              <a:rPr lang="en-US" sz="2600" dirty="0"/>
              <a:t> displaced soil from road construction to the maximum extent feasible. </a:t>
            </a:r>
          </a:p>
          <a:p>
            <a:pPr marL="0" indent="0">
              <a:buNone/>
            </a:pPr>
            <a:r>
              <a:rPr lang="en-US" dirty="0">
                <a:solidFill>
                  <a:srgbClr val="C00000"/>
                </a:solidFill>
              </a:rPr>
              <a:t>								  11 AAC 95.280(d)(1),(5)</a:t>
            </a:r>
          </a:p>
          <a:p>
            <a:pPr marL="0" indent="0">
              <a:buNone/>
            </a:pPr>
            <a:r>
              <a:rPr lang="en-US" sz="1600" dirty="0">
                <a:solidFill>
                  <a:srgbClr val="C00000"/>
                </a:solidFill>
              </a:rPr>
              <a:t>See FRPA 101 E-1 for more information on slope stability standards.  These standards apply to riparian areas in Region I.</a:t>
            </a:r>
          </a:p>
        </p:txBody>
      </p:sp>
    </p:spTree>
    <p:extLst>
      <p:ext uri="{BB962C8B-B14F-4D97-AF65-F5344CB8AC3E}">
        <p14:creationId xmlns:p14="http://schemas.microsoft.com/office/powerpoint/2010/main" val="2694663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 &amp; Blasting</a:t>
            </a:r>
          </a:p>
        </p:txBody>
      </p:sp>
      <p:sp>
        <p:nvSpPr>
          <p:cNvPr id="3" name="Content Placeholder 2"/>
          <p:cNvSpPr>
            <a:spLocks noGrp="1"/>
          </p:cNvSpPr>
          <p:nvPr>
            <p:ph idx="1"/>
          </p:nvPr>
        </p:nvSpPr>
        <p:spPr>
          <a:xfrm>
            <a:off x="589449" y="2015733"/>
            <a:ext cx="8002888" cy="3727606"/>
          </a:xfrm>
        </p:spPr>
        <p:txBody>
          <a:bodyPr>
            <a:normAutofit/>
          </a:bodyPr>
          <a:lstStyle/>
          <a:p>
            <a:pPr marL="0" indent="0">
              <a:buNone/>
            </a:pPr>
            <a:r>
              <a:rPr lang="en-US" sz="3200" dirty="0"/>
              <a:t>Do not conduct excavation and blasting activities during saturated soil conditions if mass wasting is likely to result ­and degrade surface or standing water quality.</a:t>
            </a:r>
          </a:p>
          <a:p>
            <a:pPr marL="0" indent="0">
              <a:buNone/>
            </a:pPr>
            <a:endParaRPr lang="en-US" sz="3200" dirty="0"/>
          </a:p>
          <a:p>
            <a:pPr marL="0" indent="0">
              <a:buNone/>
            </a:pPr>
            <a:r>
              <a:rPr lang="en-US" sz="2400" dirty="0">
                <a:solidFill>
                  <a:srgbClr val="C00000"/>
                </a:solidFill>
              </a:rPr>
              <a:t>							11 AAC 95.290(b)(3)</a:t>
            </a:r>
            <a:endParaRPr lang="en-US" sz="2400" dirty="0"/>
          </a:p>
          <a:p>
            <a:pPr marL="0" indent="0">
              <a:buNone/>
            </a:pPr>
            <a:endParaRPr lang="en-US" dirty="0"/>
          </a:p>
          <a:p>
            <a:endParaRPr lang="en-US" dirty="0"/>
          </a:p>
        </p:txBody>
      </p:sp>
    </p:spTree>
    <p:extLst>
      <p:ext uri="{BB962C8B-B14F-4D97-AF65-F5344CB8AC3E}">
        <p14:creationId xmlns:p14="http://schemas.microsoft.com/office/powerpoint/2010/main" val="2144125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End-hauling &amp; full-bench construction</a:t>
            </a:r>
          </a:p>
        </p:txBody>
      </p:sp>
      <p:sp>
        <p:nvSpPr>
          <p:cNvPr id="3" name="Content Placeholder 2"/>
          <p:cNvSpPr>
            <a:spLocks noGrp="1"/>
          </p:cNvSpPr>
          <p:nvPr>
            <p:ph idx="1"/>
          </p:nvPr>
        </p:nvSpPr>
        <p:spPr>
          <a:xfrm>
            <a:off x="710361" y="2015733"/>
            <a:ext cx="7776178" cy="4082850"/>
          </a:xfrm>
        </p:spPr>
        <p:txBody>
          <a:bodyPr>
            <a:normAutofit fontScale="92500"/>
          </a:bodyPr>
          <a:lstStyle/>
          <a:p>
            <a:r>
              <a:rPr lang="en-US" sz="2400" dirty="0"/>
              <a:t>To prevent or minimize sedimentation, treat unstable soils with effective and appropriate erosion control measures such as grass seeding, erosion control mats, or end-hauling of materials.</a:t>
            </a:r>
          </a:p>
          <a:p>
            <a:r>
              <a:rPr lang="en-US" sz="2400" dirty="0"/>
              <a:t>Use end-hauling and full-bench construc­tion techniques if mass wasting from overloading on an unstable slope or erosion of </a:t>
            </a:r>
            <a:r>
              <a:rPr lang="en-US" sz="2400" dirty="0">
                <a:solidFill>
                  <a:srgbClr val="4C7A65"/>
                </a:solidFill>
              </a:rPr>
              <a:t>side-cast</a:t>
            </a:r>
            <a:r>
              <a:rPr lang="en-US" sz="2400" dirty="0"/>
              <a:t> material is likely to occur and degrade surface or standing water quality.</a:t>
            </a:r>
            <a:r>
              <a:rPr lang="en-US" dirty="0">
                <a:solidFill>
                  <a:srgbClr val="C00000"/>
                </a:solidFill>
              </a:rPr>
              <a:t>	        </a:t>
            </a:r>
          </a:p>
          <a:p>
            <a:pPr lvl="2"/>
            <a:endParaRPr lang="en-US" sz="2100" dirty="0">
              <a:solidFill>
                <a:srgbClr val="C00000"/>
              </a:solidFill>
            </a:endParaRPr>
          </a:p>
          <a:p>
            <a:pPr marL="0" indent="0">
              <a:buNone/>
            </a:pPr>
            <a:r>
              <a:rPr lang="en-US" dirty="0">
                <a:solidFill>
                  <a:srgbClr val="C00000"/>
                </a:solidFill>
              </a:rPr>
              <a:t>							11 AAC 95.290(c),(d)</a:t>
            </a:r>
            <a:endParaRPr lang="en-US" dirty="0"/>
          </a:p>
        </p:txBody>
      </p:sp>
    </p:spTree>
    <p:extLst>
      <p:ext uri="{BB962C8B-B14F-4D97-AF65-F5344CB8AC3E}">
        <p14:creationId xmlns:p14="http://schemas.microsoft.com/office/powerpoint/2010/main" val="456949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End-hauling &amp; full-bench construction, </a:t>
            </a:r>
            <a:r>
              <a:rPr lang="en-US" cap="none" dirty="0"/>
              <a:t>cont.</a:t>
            </a:r>
            <a:endParaRPr lang="en-US" dirty="0"/>
          </a:p>
        </p:txBody>
      </p:sp>
      <p:sp>
        <p:nvSpPr>
          <p:cNvPr id="3" name="Content Placeholder 2"/>
          <p:cNvSpPr>
            <a:spLocks noGrp="1"/>
          </p:cNvSpPr>
          <p:nvPr>
            <p:ph idx="1"/>
          </p:nvPr>
        </p:nvSpPr>
        <p:spPr>
          <a:xfrm>
            <a:off x="255722" y="1853755"/>
            <a:ext cx="8508569" cy="4254285"/>
          </a:xfrm>
        </p:spPr>
        <p:txBody>
          <a:bodyPr>
            <a:normAutofit/>
          </a:bodyPr>
          <a:lstStyle/>
          <a:p>
            <a:pPr lvl="0">
              <a:spcBef>
                <a:spcPts val="0"/>
              </a:spcBef>
            </a:pPr>
            <a:r>
              <a:rPr lang="en-US" sz="2800" dirty="0"/>
              <a:t>Do not </a:t>
            </a:r>
            <a:r>
              <a:rPr lang="en-US" sz="2800" dirty="0">
                <a:solidFill>
                  <a:srgbClr val="4C7A65"/>
                </a:solidFill>
              </a:rPr>
              <a:t>side-cast</a:t>
            </a:r>
            <a:r>
              <a:rPr lang="en-US" sz="2800" dirty="0"/>
              <a:t> fine-grained, erodible material near surface waters; take it to a </a:t>
            </a:r>
            <a:r>
              <a:rPr lang="en-US" sz="2800" dirty="0">
                <a:solidFill>
                  <a:srgbClr val="4C7A65"/>
                </a:solidFill>
              </a:rPr>
              <a:t>spoil</a:t>
            </a:r>
            <a:r>
              <a:rPr lang="en-US" sz="2800" dirty="0"/>
              <a:t> disposal site where the terrain and vegetation allows suspended sediment to filter or settle out before runoff from the site can reach any surface waters. </a:t>
            </a:r>
          </a:p>
          <a:p>
            <a:pPr lvl="3">
              <a:spcBef>
                <a:spcPts val="0"/>
              </a:spcBef>
            </a:pPr>
            <a:endParaRPr lang="en-US" sz="2100" dirty="0"/>
          </a:p>
          <a:p>
            <a:pPr lvl="3">
              <a:spcBef>
                <a:spcPts val="0"/>
              </a:spcBef>
            </a:pPr>
            <a:r>
              <a:rPr lang="en-US" sz="2100" dirty="0">
                <a:solidFill>
                  <a:srgbClr val="7030A0"/>
                </a:solidFill>
              </a:rPr>
              <a:t>Purple book </a:t>
            </a:r>
            <a:r>
              <a:rPr lang="en-US" sz="2100" dirty="0"/>
              <a:t>section on </a:t>
            </a:r>
            <a:r>
              <a:rPr lang="en-US" sz="2100" dirty="0">
                <a:solidFill>
                  <a:srgbClr val="C00000"/>
                </a:solidFill>
              </a:rPr>
              <a:t>11 AAC 95.290(d)</a:t>
            </a:r>
            <a:endParaRPr lang="en-US" sz="2100" dirty="0"/>
          </a:p>
        </p:txBody>
      </p:sp>
    </p:spTree>
    <p:extLst>
      <p:ext uri="{BB962C8B-B14F-4D97-AF65-F5344CB8AC3E}">
        <p14:creationId xmlns:p14="http://schemas.microsoft.com/office/powerpoint/2010/main" val="3133330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169" y="556547"/>
            <a:ext cx="7286415" cy="1049235"/>
          </a:xfrm>
        </p:spPr>
        <p:txBody>
          <a:bodyPr>
            <a:normAutofit/>
          </a:bodyPr>
          <a:lstStyle/>
          <a:p>
            <a:r>
              <a:rPr lang="en-US" dirty="0"/>
              <a:t>Identifying unstable slopes and soils susceptible to mass wasting</a:t>
            </a:r>
          </a:p>
        </p:txBody>
      </p:sp>
      <p:sp>
        <p:nvSpPr>
          <p:cNvPr id="3" name="Content Placeholder 2"/>
          <p:cNvSpPr>
            <a:spLocks noGrp="1"/>
          </p:cNvSpPr>
          <p:nvPr>
            <p:ph idx="1"/>
          </p:nvPr>
        </p:nvSpPr>
        <p:spPr>
          <a:xfrm>
            <a:off x="255722" y="1853755"/>
            <a:ext cx="8508569" cy="4275825"/>
          </a:xfrm>
        </p:spPr>
        <p:txBody>
          <a:bodyPr>
            <a:normAutofit lnSpcReduction="10000"/>
          </a:bodyPr>
          <a:lstStyle/>
          <a:p>
            <a:pPr lvl="0">
              <a:spcBef>
                <a:spcPts val="0"/>
              </a:spcBef>
            </a:pPr>
            <a:r>
              <a:rPr lang="en-US" sz="2100" dirty="0"/>
              <a:t>Unstable slopes:  Consider sites with slopes generally </a:t>
            </a:r>
            <a:r>
              <a:rPr lang="en-US" sz="2100" u="sng" dirty="0"/>
              <a:t>&gt;</a:t>
            </a:r>
            <a:r>
              <a:rPr lang="en-US" sz="2100" dirty="0"/>
              <a:t>50% gradient, and look for one or more of the following indicators:  </a:t>
            </a:r>
          </a:p>
          <a:p>
            <a:pPr lvl="1">
              <a:spcBef>
                <a:spcPts val="0"/>
              </a:spcBef>
            </a:pPr>
            <a:r>
              <a:rPr lang="en-US" sz="1800" dirty="0"/>
              <a:t>landslide scars,</a:t>
            </a:r>
          </a:p>
          <a:p>
            <a:pPr lvl="1">
              <a:spcBef>
                <a:spcPts val="0"/>
              </a:spcBef>
            </a:pPr>
            <a:r>
              <a:rPr lang="en-US" sz="1800" dirty="0"/>
              <a:t>jack-</a:t>
            </a:r>
            <a:r>
              <a:rPr lang="en-US" sz="1800" dirty="0" err="1"/>
              <a:t>strawed</a:t>
            </a:r>
            <a:r>
              <a:rPr lang="en-US" sz="1800" dirty="0"/>
              <a:t> trees,</a:t>
            </a:r>
          </a:p>
          <a:p>
            <a:pPr lvl="1">
              <a:spcBef>
                <a:spcPts val="0"/>
              </a:spcBef>
            </a:pPr>
            <a:r>
              <a:rPr lang="en-US" sz="1800" dirty="0"/>
              <a:t>gullied or dissected slopes,</a:t>
            </a:r>
          </a:p>
          <a:p>
            <a:pPr lvl="1">
              <a:spcBef>
                <a:spcPts val="0"/>
              </a:spcBef>
            </a:pPr>
            <a:r>
              <a:rPr lang="en-US" sz="1800" dirty="0"/>
              <a:t>a high-density of streams or zero-order basins (source basins for headwater streams), or </a:t>
            </a:r>
          </a:p>
          <a:p>
            <a:pPr lvl="1">
              <a:spcBef>
                <a:spcPts val="0"/>
              </a:spcBef>
            </a:pPr>
            <a:r>
              <a:rPr lang="en-US" sz="1800" dirty="0"/>
              <a:t>evidence of soil creep.</a:t>
            </a:r>
          </a:p>
          <a:p>
            <a:pPr>
              <a:spcBef>
                <a:spcPts val="0"/>
              </a:spcBef>
            </a:pPr>
            <a:r>
              <a:rPr lang="en-US" sz="2100" dirty="0"/>
              <a:t>Soils that are susceptible to mass wasting:  Look for poorly-drained marine sediments, a strike of bedrock conducive to sliding, and ephemeral drainages.</a:t>
            </a:r>
          </a:p>
          <a:p>
            <a:pPr lvl="7">
              <a:spcBef>
                <a:spcPts val="0"/>
              </a:spcBef>
            </a:pPr>
            <a:r>
              <a:rPr lang="en-US" sz="1900" dirty="0">
                <a:solidFill>
                  <a:srgbClr val="7030A0"/>
                </a:solidFill>
              </a:rPr>
              <a:t>Purple book </a:t>
            </a:r>
            <a:r>
              <a:rPr lang="en-US" sz="1900" dirty="0"/>
              <a:t>sections on </a:t>
            </a:r>
            <a:r>
              <a:rPr lang="en-US" sz="1900" dirty="0">
                <a:solidFill>
                  <a:srgbClr val="C00000"/>
                </a:solidFill>
              </a:rPr>
              <a:t>11 AAC 95.290(d)</a:t>
            </a:r>
            <a:endParaRPr lang="en-US" sz="1900" dirty="0"/>
          </a:p>
        </p:txBody>
      </p:sp>
    </p:spTree>
    <p:extLst>
      <p:ext uri="{BB962C8B-B14F-4D97-AF65-F5344CB8AC3E}">
        <p14:creationId xmlns:p14="http://schemas.microsoft.com/office/powerpoint/2010/main" val="2931839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location &amp; DESIGN</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304541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E71852-A1E7-46DE-A5B2-2060BD5663D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 y="10"/>
            <a:ext cx="9143980" cy="6857990"/>
          </a:xfrm>
          <a:prstGeom prst="rect">
            <a:avLst/>
          </a:prstGeom>
        </p:spPr>
      </p:pic>
      <p:sp>
        <p:nvSpPr>
          <p:cNvPr id="5" name="TextBox 4">
            <a:extLst>
              <a:ext uri="{FF2B5EF4-FFF2-40B4-BE49-F238E27FC236}">
                <a16:creationId xmlns:a16="http://schemas.microsoft.com/office/drawing/2014/main" id="{C48574BA-3576-4964-A2BD-3E5947BB80B1}"/>
              </a:ext>
            </a:extLst>
          </p:cNvPr>
          <p:cNvSpPr txBox="1"/>
          <p:nvPr/>
        </p:nvSpPr>
        <p:spPr>
          <a:xfrm>
            <a:off x="380726" y="5657671"/>
            <a:ext cx="3687579" cy="1200329"/>
          </a:xfrm>
          <a:prstGeom prst="rect">
            <a:avLst/>
          </a:prstGeom>
          <a:noFill/>
        </p:spPr>
        <p:txBody>
          <a:bodyPr wrap="square" rtlCol="0">
            <a:spAutoFit/>
          </a:bodyPr>
          <a:lstStyle/>
          <a:p>
            <a:r>
              <a:rPr lang="en-US" dirty="0">
                <a:solidFill>
                  <a:schemeClr val="bg1"/>
                </a:solidFill>
              </a:rPr>
              <a:t>Landslide scars of varying ages – Prince of Wales Island near Hollis.  Photo:  Jeff Foley</a:t>
            </a:r>
          </a:p>
          <a:p>
            <a:endParaRPr lang="en-US" dirty="0">
              <a:solidFill>
                <a:schemeClr val="bg1"/>
              </a:solidFill>
            </a:endParaRPr>
          </a:p>
        </p:txBody>
      </p:sp>
    </p:spTree>
    <p:extLst>
      <p:ext uri="{BB962C8B-B14F-4D97-AF65-F5344CB8AC3E}">
        <p14:creationId xmlns:p14="http://schemas.microsoft.com/office/powerpoint/2010/main" val="3036715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Felling trees for road construction</a:t>
            </a:r>
          </a:p>
        </p:txBody>
      </p:sp>
      <p:sp>
        <p:nvSpPr>
          <p:cNvPr id="3" name="Content Placeholder 2"/>
          <p:cNvSpPr>
            <a:spLocks noGrp="1"/>
          </p:cNvSpPr>
          <p:nvPr>
            <p:ph idx="1"/>
          </p:nvPr>
        </p:nvSpPr>
        <p:spPr>
          <a:xfrm>
            <a:off x="770817" y="2015733"/>
            <a:ext cx="7715722" cy="3689821"/>
          </a:xfrm>
        </p:spPr>
        <p:txBody>
          <a:bodyPr>
            <a:normAutofit fontScale="92500" lnSpcReduction="10000"/>
          </a:bodyPr>
          <a:lstStyle/>
          <a:p>
            <a:pPr marL="0" indent="0">
              <a:buNone/>
            </a:pPr>
            <a:r>
              <a:rPr lang="en-US" sz="2800" dirty="0"/>
              <a:t>When constructing a forest road, where feasible, </a:t>
            </a:r>
          </a:p>
          <a:p>
            <a:r>
              <a:rPr lang="en-US" sz="2800" dirty="0"/>
              <a:t>fell trees away from fish-bearing surface waters and standing waters, </a:t>
            </a:r>
          </a:p>
          <a:p>
            <a:r>
              <a:rPr lang="en-US" sz="2800" dirty="0"/>
              <a:t>fell trees away from other surface waters if necessary to avoid degradation of water quality. </a:t>
            </a:r>
          </a:p>
          <a:p>
            <a:pPr lvl="2"/>
            <a:r>
              <a:rPr lang="en-US" sz="2400" dirty="0"/>
              <a:t>See also the </a:t>
            </a:r>
            <a:r>
              <a:rPr lang="en-US" sz="2400" dirty="0">
                <a:solidFill>
                  <a:srgbClr val="7030A0"/>
                </a:solidFill>
              </a:rPr>
              <a:t>purple book </a:t>
            </a:r>
            <a:r>
              <a:rPr lang="en-US" sz="2400" dirty="0"/>
              <a:t>sections on </a:t>
            </a:r>
            <a:r>
              <a:rPr lang="en-US" sz="2400" dirty="0">
                <a:solidFill>
                  <a:srgbClr val="C00000"/>
                </a:solidFill>
              </a:rPr>
              <a:t>11 AAC 95.290(e)</a:t>
            </a:r>
          </a:p>
          <a:p>
            <a:pPr marL="0" indent="0">
              <a:buNone/>
            </a:pPr>
            <a:r>
              <a:rPr lang="en-US" sz="2400" dirty="0">
                <a:solidFill>
                  <a:srgbClr val="C00000"/>
                </a:solidFill>
              </a:rPr>
              <a:t>							11 AAC 95.290(e)</a:t>
            </a:r>
            <a:endParaRPr lang="en-US" sz="2400" dirty="0"/>
          </a:p>
        </p:txBody>
      </p:sp>
    </p:spTree>
    <p:extLst>
      <p:ext uri="{BB962C8B-B14F-4D97-AF65-F5344CB8AC3E}">
        <p14:creationId xmlns:p14="http://schemas.microsoft.com/office/powerpoint/2010/main" val="4243405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048" y="706279"/>
            <a:ext cx="6571343" cy="1049235"/>
          </a:xfrm>
        </p:spPr>
        <p:txBody>
          <a:bodyPr/>
          <a:lstStyle/>
          <a:p>
            <a:r>
              <a:rPr lang="en-US" dirty="0"/>
              <a:t>Felling trees in fish waters</a:t>
            </a:r>
          </a:p>
        </p:txBody>
      </p:sp>
      <p:sp>
        <p:nvSpPr>
          <p:cNvPr id="3" name="Content Placeholder 2"/>
          <p:cNvSpPr>
            <a:spLocks noGrp="1"/>
          </p:cNvSpPr>
          <p:nvPr>
            <p:ph idx="1"/>
          </p:nvPr>
        </p:nvSpPr>
        <p:spPr>
          <a:xfrm>
            <a:off x="249382" y="1851471"/>
            <a:ext cx="8637679" cy="4239491"/>
          </a:xfrm>
        </p:spPr>
        <p:txBody>
          <a:bodyPr>
            <a:normAutofit/>
          </a:bodyPr>
          <a:lstStyle/>
          <a:p>
            <a:pPr marL="0" indent="0">
              <a:lnSpc>
                <a:spcPct val="100000"/>
              </a:lnSpc>
              <a:buNone/>
            </a:pPr>
            <a:r>
              <a:rPr lang="en-US" sz="2200" dirty="0"/>
              <a:t>When constructing a forest road:</a:t>
            </a:r>
          </a:p>
          <a:p>
            <a:pPr>
              <a:lnSpc>
                <a:spcPct val="100000"/>
              </a:lnSpc>
            </a:pPr>
            <a:r>
              <a:rPr lang="en-US" sz="2200" dirty="0"/>
              <a:t>Do not fell a tree into catalogued anadromous fish waters without prior written approval of ADF&amp;G;</a:t>
            </a:r>
          </a:p>
          <a:p>
            <a:pPr>
              <a:lnSpc>
                <a:spcPct val="100000"/>
              </a:lnSpc>
            </a:pPr>
            <a:r>
              <a:rPr lang="en-US" sz="2200" dirty="0"/>
              <a:t>If a tree is felled into an uncatalogued fish-bearing water, remove the limbs and other small debris within 48 hours, and remove the bole as soon as the necessary equipment is at the site; </a:t>
            </a:r>
          </a:p>
          <a:p>
            <a:pPr>
              <a:lnSpc>
                <a:spcPct val="100000"/>
              </a:lnSpc>
            </a:pPr>
            <a:r>
              <a:rPr lang="en-US" sz="2200" dirty="0"/>
              <a:t>If a tree is felled into </a:t>
            </a:r>
            <a:r>
              <a:rPr lang="en-US" sz="2200" dirty="0" err="1"/>
              <a:t>nonfish</a:t>
            </a:r>
            <a:r>
              <a:rPr lang="en-US" sz="2200" dirty="0"/>
              <a:t>-bearing surface waters or standing waters, the operator shall remove debris at the earliest feasible time when necessary to avoid degradation of water quality.</a:t>
            </a:r>
            <a:r>
              <a:rPr lang="en-US" dirty="0"/>
              <a:t>	</a:t>
            </a:r>
            <a:r>
              <a:rPr lang="en-US" dirty="0">
                <a:solidFill>
                  <a:srgbClr val="C00000"/>
                </a:solidFill>
              </a:rPr>
              <a:t>11 AAC 95.290(e)</a:t>
            </a:r>
            <a:endParaRPr lang="en-US" dirty="0"/>
          </a:p>
          <a:p>
            <a:pPr>
              <a:lnSpc>
                <a:spcPct val="100000"/>
              </a:lnSpc>
            </a:pPr>
            <a:endParaRPr lang="en-US" dirty="0"/>
          </a:p>
        </p:txBody>
      </p:sp>
    </p:spTree>
    <p:extLst>
      <p:ext uri="{BB962C8B-B14F-4D97-AF65-F5344CB8AC3E}">
        <p14:creationId xmlns:p14="http://schemas.microsoft.com/office/powerpoint/2010/main" val="3225791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Waste disposal</a:t>
            </a:r>
          </a:p>
        </p:txBody>
      </p:sp>
      <p:sp>
        <p:nvSpPr>
          <p:cNvPr id="3" name="Content Placeholder 2"/>
          <p:cNvSpPr>
            <a:spLocks noGrp="1"/>
          </p:cNvSpPr>
          <p:nvPr>
            <p:ph idx="1"/>
          </p:nvPr>
        </p:nvSpPr>
        <p:spPr>
          <a:xfrm>
            <a:off x="521435" y="2015733"/>
            <a:ext cx="8161586" cy="3939203"/>
          </a:xfrm>
        </p:spPr>
        <p:txBody>
          <a:bodyPr/>
          <a:lstStyle/>
          <a:p>
            <a:r>
              <a:rPr lang="en-US" sz="2400" dirty="0">
                <a:solidFill>
                  <a:srgbClr val="4C7A65"/>
                </a:solidFill>
              </a:rPr>
              <a:t>Spoil</a:t>
            </a:r>
            <a:r>
              <a:rPr lang="en-US" sz="2400" dirty="0"/>
              <a:t>, waste, and overburden generated during construction and not </a:t>
            </a:r>
            <a:r>
              <a:rPr lang="en-US" sz="2400" dirty="0">
                <a:solidFill>
                  <a:srgbClr val="4C7A65"/>
                </a:solidFill>
              </a:rPr>
              <a:t>side-cast</a:t>
            </a:r>
            <a:r>
              <a:rPr lang="en-US" sz="2400" dirty="0"/>
              <a:t> shall be deposited in a suitable upland site stabilized by effective and appropriate erosion control measures.  </a:t>
            </a:r>
          </a:p>
          <a:p>
            <a:r>
              <a:rPr lang="en-US" sz="2400" dirty="0"/>
              <a:t>Disposal must meet the standards in </a:t>
            </a:r>
            <a:r>
              <a:rPr lang="en-US" sz="2400" dirty="0">
                <a:solidFill>
                  <a:srgbClr val="C00000"/>
                </a:solidFill>
              </a:rPr>
              <a:t>11 AAC 95.325 </a:t>
            </a:r>
            <a:r>
              <a:rPr lang="en-US" sz="2400" dirty="0"/>
              <a:t>(Material extraction), </a:t>
            </a:r>
            <a:r>
              <a:rPr lang="en-US" sz="2400" dirty="0">
                <a:solidFill>
                  <a:srgbClr val="C00000"/>
                </a:solidFill>
              </a:rPr>
              <a:t>11 AAC 95.815 </a:t>
            </a:r>
            <a:r>
              <a:rPr lang="en-US" sz="2400" dirty="0"/>
              <a:t>(Disposal of waste material), and </a:t>
            </a:r>
            <a:r>
              <a:rPr lang="en-US" sz="2400" dirty="0">
                <a:solidFill>
                  <a:srgbClr val="C00000"/>
                </a:solidFill>
              </a:rPr>
              <a:t>18 AAC 60 </a:t>
            </a:r>
            <a:r>
              <a:rPr lang="en-US" sz="2400" dirty="0"/>
              <a:t>(DEC solid waste management regulations).	</a:t>
            </a:r>
            <a:r>
              <a:rPr lang="en-US" dirty="0"/>
              <a:t>								    </a:t>
            </a:r>
            <a:r>
              <a:rPr lang="en-US" sz="2400" dirty="0">
                <a:solidFill>
                  <a:srgbClr val="C00000"/>
                </a:solidFill>
              </a:rPr>
              <a:t>11 AAC 95.290(j)</a:t>
            </a:r>
            <a:endParaRPr lang="en-US" sz="2400" dirty="0"/>
          </a:p>
          <a:p>
            <a:endParaRPr lang="en-US" dirty="0"/>
          </a:p>
          <a:p>
            <a:endParaRPr lang="en-US" dirty="0"/>
          </a:p>
        </p:txBody>
      </p:sp>
    </p:spTree>
    <p:extLst>
      <p:ext uri="{BB962C8B-B14F-4D97-AF65-F5344CB8AC3E}">
        <p14:creationId xmlns:p14="http://schemas.microsoft.com/office/powerpoint/2010/main" val="431533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surface</a:t>
            </a:r>
          </a:p>
        </p:txBody>
      </p:sp>
      <p:sp>
        <p:nvSpPr>
          <p:cNvPr id="3" name="Content Placeholder 2"/>
          <p:cNvSpPr>
            <a:spLocks noGrp="1"/>
          </p:cNvSpPr>
          <p:nvPr>
            <p:ph idx="1"/>
          </p:nvPr>
        </p:nvSpPr>
        <p:spPr>
          <a:xfrm>
            <a:off x="589449" y="2015733"/>
            <a:ext cx="7927318" cy="3939203"/>
          </a:xfrm>
        </p:spPr>
        <p:txBody>
          <a:bodyPr>
            <a:normAutofit lnSpcReduction="10000"/>
          </a:bodyPr>
          <a:lstStyle/>
          <a:p>
            <a:pPr marL="0" indent="0">
              <a:buNone/>
            </a:pPr>
            <a:r>
              <a:rPr lang="en-US" sz="3200" dirty="0"/>
              <a:t>Where feasible, the running surface of a road must use material that will minimize erosion of the road surface and prevent degradation of water quality.</a:t>
            </a:r>
          </a:p>
          <a:p>
            <a:pPr marL="0" indent="0">
              <a:buNone/>
            </a:pPr>
            <a:r>
              <a:rPr lang="en-US" dirty="0"/>
              <a:t>						</a:t>
            </a:r>
          </a:p>
          <a:p>
            <a:pPr marL="0" indent="0">
              <a:buNone/>
            </a:pPr>
            <a:endParaRPr lang="en-US" sz="2400" dirty="0">
              <a:solidFill>
                <a:srgbClr val="C00000"/>
              </a:solidFill>
            </a:endParaRPr>
          </a:p>
          <a:p>
            <a:pPr marL="0" indent="0">
              <a:buNone/>
            </a:pPr>
            <a:r>
              <a:rPr lang="en-US" sz="2400" dirty="0">
                <a:solidFill>
                  <a:srgbClr val="C00000"/>
                </a:solidFill>
              </a:rPr>
              <a:t>								11 AAC 95.290(k)</a:t>
            </a:r>
            <a:endParaRPr lang="en-US" sz="2400" dirty="0"/>
          </a:p>
          <a:p>
            <a:pPr marL="0" indent="0">
              <a:buNone/>
            </a:pPr>
            <a:endParaRPr lang="en-US" dirty="0"/>
          </a:p>
          <a:p>
            <a:endParaRPr lang="en-US" dirty="0"/>
          </a:p>
        </p:txBody>
      </p:sp>
    </p:spTree>
    <p:extLst>
      <p:ext uri="{BB962C8B-B14F-4D97-AF65-F5344CB8AC3E}">
        <p14:creationId xmlns:p14="http://schemas.microsoft.com/office/powerpoint/2010/main" val="4238224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Operation in waterbodies</a:t>
            </a:r>
          </a:p>
        </p:txBody>
      </p:sp>
      <p:sp>
        <p:nvSpPr>
          <p:cNvPr id="3" name="Content Placeholder 2"/>
          <p:cNvSpPr>
            <a:spLocks noGrp="1"/>
          </p:cNvSpPr>
          <p:nvPr>
            <p:ph idx="1"/>
          </p:nvPr>
        </p:nvSpPr>
        <p:spPr>
          <a:xfrm>
            <a:off x="324952" y="2015733"/>
            <a:ext cx="8478982" cy="3893860"/>
          </a:xfrm>
        </p:spPr>
        <p:txBody>
          <a:bodyPr>
            <a:normAutofit/>
          </a:bodyPr>
          <a:lstStyle/>
          <a:p>
            <a:pPr marL="0" indent="0">
              <a:buNone/>
            </a:pPr>
            <a:r>
              <a:rPr lang="en-US" sz="2800" dirty="0"/>
              <a:t>Do not operate construction equipment or machinery in</a:t>
            </a:r>
          </a:p>
          <a:p>
            <a:r>
              <a:rPr lang="en-US" sz="2800" dirty="0"/>
              <a:t>an anadromous fish water catalogued under AS 16.05.871 without written ap­proval of the ADF&amp;G, or</a:t>
            </a:r>
          </a:p>
          <a:p>
            <a:r>
              <a:rPr lang="en-US" sz="2800" dirty="0"/>
              <a:t>any other surface waters, without prior notice to DOF</a:t>
            </a:r>
          </a:p>
          <a:p>
            <a:pPr marL="0" indent="0">
              <a:buNone/>
            </a:pPr>
            <a:r>
              <a:rPr lang="en-US" sz="2400" dirty="0">
                <a:solidFill>
                  <a:srgbClr val="C00000"/>
                </a:solidFill>
              </a:rPr>
              <a:t>								      11 AAC 95.290(l)</a:t>
            </a:r>
            <a:endParaRPr lang="en-US" sz="2400" dirty="0"/>
          </a:p>
          <a:p>
            <a:pPr marL="0" indent="0">
              <a:buNone/>
            </a:pPr>
            <a:endParaRPr lang="en-US" dirty="0"/>
          </a:p>
        </p:txBody>
      </p:sp>
    </p:spTree>
    <p:extLst>
      <p:ext uri="{BB962C8B-B14F-4D97-AF65-F5344CB8AC3E}">
        <p14:creationId xmlns:p14="http://schemas.microsoft.com/office/powerpoint/2010/main" val="3878803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Road drainage</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668617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Drainage - general </a:t>
            </a:r>
          </a:p>
        </p:txBody>
      </p:sp>
      <p:sp>
        <p:nvSpPr>
          <p:cNvPr id="3" name="Content Placeholder 2"/>
          <p:cNvSpPr>
            <a:spLocks noGrp="1"/>
          </p:cNvSpPr>
          <p:nvPr>
            <p:ph idx="1"/>
          </p:nvPr>
        </p:nvSpPr>
        <p:spPr>
          <a:xfrm>
            <a:off x="597005" y="2015733"/>
            <a:ext cx="7798850" cy="3893860"/>
          </a:xfrm>
        </p:spPr>
        <p:txBody>
          <a:bodyPr>
            <a:normAutofit fontScale="92500" lnSpcReduction="10000"/>
          </a:bodyPr>
          <a:lstStyle/>
          <a:p>
            <a:r>
              <a:rPr lang="en-US" sz="2800" dirty="0"/>
              <a:t>Minimize erosion of a road bed, cut bank, or fill slope by using </a:t>
            </a:r>
            <a:r>
              <a:rPr lang="en-US" sz="2800" dirty="0">
                <a:solidFill>
                  <a:srgbClr val="4C7A65"/>
                </a:solidFill>
              </a:rPr>
              <a:t>cross drains</a:t>
            </a:r>
            <a:r>
              <a:rPr lang="en-US" sz="2800" dirty="0"/>
              <a:t>, ditches, </a:t>
            </a:r>
            <a:r>
              <a:rPr lang="en-US" sz="2800" dirty="0">
                <a:solidFill>
                  <a:srgbClr val="4C7A65"/>
                </a:solidFill>
              </a:rPr>
              <a:t>relief culverts</a:t>
            </a:r>
            <a:r>
              <a:rPr lang="en-US" sz="2800" dirty="0"/>
              <a:t>, bridges, </a:t>
            </a:r>
            <a:r>
              <a:rPr lang="en-US" sz="2800" dirty="0">
                <a:solidFill>
                  <a:srgbClr val="4C7A65"/>
                </a:solidFill>
              </a:rPr>
              <a:t>water bars</a:t>
            </a:r>
            <a:r>
              <a:rPr lang="en-US" sz="2800" dirty="0"/>
              <a:t>, diversion ditches, or other struc­tures demonstrated to be effective.  </a:t>
            </a:r>
          </a:p>
          <a:p>
            <a:r>
              <a:rPr lang="en-US" sz="2800" dirty="0"/>
              <a:t>A drainage structure must comply with the directional and placement requirements of </a:t>
            </a:r>
            <a:r>
              <a:rPr lang="en-US" sz="2200" dirty="0">
                <a:solidFill>
                  <a:srgbClr val="C00000"/>
                </a:solidFill>
              </a:rPr>
              <a:t>11 AAC 95.305 (See also FRPA 101-G, Stream Crossings). </a:t>
            </a:r>
          </a:p>
          <a:p>
            <a:pPr marL="0" indent="0">
              <a:buNone/>
            </a:pPr>
            <a:r>
              <a:rPr lang="en-US" dirty="0">
                <a:solidFill>
                  <a:srgbClr val="C00000"/>
                </a:solidFill>
              </a:rPr>
              <a:t>							</a:t>
            </a:r>
            <a:r>
              <a:rPr lang="en-US" sz="2200" dirty="0">
                <a:solidFill>
                  <a:srgbClr val="C00000"/>
                </a:solidFill>
              </a:rPr>
              <a:t>        11 AAC 95.295(b), (j) </a:t>
            </a:r>
          </a:p>
          <a:p>
            <a:endParaRPr lang="en-US" dirty="0"/>
          </a:p>
        </p:txBody>
      </p:sp>
    </p:spTree>
    <p:extLst>
      <p:ext uri="{BB962C8B-B14F-4D97-AF65-F5344CB8AC3E}">
        <p14:creationId xmlns:p14="http://schemas.microsoft.com/office/powerpoint/2010/main" val="1900983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br>
              <a:rPr lang="en-US" dirty="0"/>
            </a:br>
            <a:r>
              <a:rPr lang="en-US" sz="2000" dirty="0">
                <a:solidFill>
                  <a:srgbClr val="C00000"/>
                </a:solidFill>
              </a:rPr>
              <a:t>11 AAC 95.900</a:t>
            </a:r>
          </a:p>
        </p:txBody>
      </p:sp>
      <p:sp>
        <p:nvSpPr>
          <p:cNvPr id="3" name="Content Placeholder 2"/>
          <p:cNvSpPr>
            <a:spLocks noGrp="1"/>
          </p:cNvSpPr>
          <p:nvPr>
            <p:ph idx="1"/>
          </p:nvPr>
        </p:nvSpPr>
        <p:spPr>
          <a:xfrm>
            <a:off x="226711" y="1853755"/>
            <a:ext cx="8713249" cy="4244764"/>
          </a:xfrm>
        </p:spPr>
        <p:txBody>
          <a:bodyPr>
            <a:normAutofit/>
          </a:bodyPr>
          <a:lstStyle/>
          <a:p>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a:t>
            </a:r>
            <a:r>
              <a:rPr lang="en-US" dirty="0">
                <a:solidFill>
                  <a:srgbClr val="C00000"/>
                </a:solidFill>
              </a:rPr>
              <a:t>(15)</a:t>
            </a:r>
            <a:r>
              <a:rPr lang="en-US" b="1" dirty="0">
                <a:solidFill>
                  <a:srgbClr val="4C7A65"/>
                </a:solidFill>
              </a:rPr>
              <a:t> </a:t>
            </a:r>
          </a:p>
          <a:p>
            <a:r>
              <a:rPr lang="en-US" b="1" dirty="0">
                <a:solidFill>
                  <a:srgbClr val="4C7A65"/>
                </a:solidFill>
              </a:rPr>
              <a:t>"relief culvert"</a:t>
            </a:r>
            <a:r>
              <a:rPr lang="en-US" dirty="0">
                <a:solidFill>
                  <a:srgbClr val="4C7A65"/>
                </a:solidFill>
              </a:rPr>
              <a:t> </a:t>
            </a:r>
            <a:r>
              <a:rPr lang="en-US" dirty="0"/>
              <a:t>means a structure to relieve surface runoff from roadside ditches to prevent excessive buildup in water volume and velocity </a:t>
            </a:r>
            <a:r>
              <a:rPr lang="en-US" dirty="0">
                <a:solidFill>
                  <a:srgbClr val="C00000"/>
                </a:solidFill>
              </a:rPr>
              <a:t>(66)</a:t>
            </a:r>
          </a:p>
          <a:p>
            <a:r>
              <a:rPr lang="en-US" b="1" dirty="0">
                <a:solidFill>
                  <a:srgbClr val="4C7A65"/>
                </a:solidFill>
              </a:rPr>
              <a:t>"water bar"</a:t>
            </a:r>
            <a:r>
              <a:rPr lang="en-US" dirty="0">
                <a:solidFill>
                  <a:srgbClr val="4C7A65"/>
                </a:solidFill>
              </a:rPr>
              <a:t> </a:t>
            </a:r>
            <a:r>
              <a:rPr lang="en-US" dirty="0"/>
              <a:t>means a diversion ditch or hump created in a trail or road for the purpose of carrying surface water runoff into the vegetation duff, ditch, or other dispersion area so that it does not gain the volume and velocity that cause soil movement and erosion </a:t>
            </a:r>
            <a:r>
              <a:rPr lang="en-US" dirty="0">
                <a:solidFill>
                  <a:srgbClr val="C00000"/>
                </a:solidFill>
              </a:rPr>
              <a:t>(89) </a:t>
            </a:r>
          </a:p>
          <a:p>
            <a:endParaRPr lang="en-US" dirty="0">
              <a:solidFill>
                <a:srgbClr val="C00000"/>
              </a:solidFill>
            </a:endParaRPr>
          </a:p>
          <a:p>
            <a:endParaRPr lang="en-US" dirty="0"/>
          </a:p>
          <a:p>
            <a:endParaRPr lang="en-US" dirty="0"/>
          </a:p>
          <a:p>
            <a:endParaRPr lang="en-US" dirty="0"/>
          </a:p>
        </p:txBody>
      </p:sp>
    </p:spTree>
    <p:extLst>
      <p:ext uri="{BB962C8B-B14F-4D97-AF65-F5344CB8AC3E}">
        <p14:creationId xmlns:p14="http://schemas.microsoft.com/office/powerpoint/2010/main" val="3073314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Drainage structure spacing</a:t>
            </a:r>
          </a:p>
        </p:txBody>
      </p:sp>
      <p:sp>
        <p:nvSpPr>
          <p:cNvPr id="3" name="Content Placeholder 2"/>
          <p:cNvSpPr>
            <a:spLocks noGrp="1"/>
          </p:cNvSpPr>
          <p:nvPr>
            <p:ph idx="1"/>
          </p:nvPr>
        </p:nvSpPr>
        <p:spPr>
          <a:xfrm>
            <a:off x="317395" y="1929539"/>
            <a:ext cx="8373184" cy="4116081"/>
          </a:xfrm>
        </p:spPr>
        <p:txBody>
          <a:bodyPr>
            <a:normAutofit lnSpcReduction="10000"/>
          </a:bodyPr>
          <a:lstStyle/>
          <a:p>
            <a:pPr>
              <a:lnSpc>
                <a:spcPct val="110000"/>
              </a:lnSpc>
              <a:spcBef>
                <a:spcPts val="0"/>
              </a:spcBef>
            </a:pPr>
            <a:r>
              <a:rPr lang="en-US" sz="2800" dirty="0"/>
              <a:t>Install drainage structures at all natural drainages</a:t>
            </a:r>
          </a:p>
          <a:p>
            <a:pPr lvl="0">
              <a:lnSpc>
                <a:spcPct val="110000"/>
              </a:lnSpc>
              <a:spcBef>
                <a:spcPts val="0"/>
              </a:spcBef>
            </a:pPr>
            <a:r>
              <a:rPr lang="en-US" sz="2800" dirty="0">
                <a:solidFill>
                  <a:srgbClr val="7030A0"/>
                </a:solidFill>
              </a:rPr>
              <a:t>Purple book notes:</a:t>
            </a:r>
          </a:p>
          <a:p>
            <a:pPr lvl="1">
              <a:lnSpc>
                <a:spcPct val="110000"/>
              </a:lnSpc>
              <a:spcBef>
                <a:spcPts val="0"/>
              </a:spcBef>
            </a:pPr>
            <a:r>
              <a:rPr lang="en-US" sz="2800" dirty="0"/>
              <a:t>Drainage structures must be capable of handling peak flows (estimate by width and depth of channel at high water mark). </a:t>
            </a:r>
          </a:p>
          <a:p>
            <a:pPr lvl="1">
              <a:lnSpc>
                <a:spcPct val="110000"/>
              </a:lnSpc>
              <a:spcBef>
                <a:spcPts val="0"/>
              </a:spcBef>
            </a:pPr>
            <a:r>
              <a:rPr lang="en-US" sz="2800" dirty="0"/>
              <a:t>A structure in poor condition will not function to its full capacity and will need to be replaced.</a:t>
            </a:r>
          </a:p>
          <a:p>
            <a:pPr lvl="1">
              <a:lnSpc>
                <a:spcPct val="110000"/>
              </a:lnSpc>
              <a:spcBef>
                <a:spcPts val="0"/>
              </a:spcBef>
            </a:pPr>
            <a:endParaRPr lang="en-US" sz="2400" dirty="0"/>
          </a:p>
          <a:p>
            <a:pPr marL="0" indent="0">
              <a:lnSpc>
                <a:spcPct val="110000"/>
              </a:lnSpc>
              <a:spcBef>
                <a:spcPts val="0"/>
              </a:spcBef>
              <a:buNone/>
            </a:pPr>
            <a:r>
              <a:rPr lang="en-US" dirty="0">
                <a:solidFill>
                  <a:srgbClr val="C00000"/>
                </a:solidFill>
              </a:rPr>
              <a:t>								    </a:t>
            </a:r>
            <a:r>
              <a:rPr lang="en-US" sz="2400" dirty="0">
                <a:solidFill>
                  <a:srgbClr val="C00000"/>
                </a:solidFill>
              </a:rPr>
              <a:t>11 AAC 95.295(b)</a:t>
            </a:r>
            <a:endParaRPr lang="en-US" dirty="0"/>
          </a:p>
        </p:txBody>
      </p:sp>
    </p:spTree>
    <p:extLst>
      <p:ext uri="{BB962C8B-B14F-4D97-AF65-F5344CB8AC3E}">
        <p14:creationId xmlns:p14="http://schemas.microsoft.com/office/powerpoint/2010/main" val="30965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STANDARDS</a:t>
            </a:r>
          </a:p>
        </p:txBody>
      </p:sp>
      <p:sp>
        <p:nvSpPr>
          <p:cNvPr id="3" name="Content Placeholder 2"/>
          <p:cNvSpPr>
            <a:spLocks noGrp="1"/>
          </p:cNvSpPr>
          <p:nvPr>
            <p:ph idx="1"/>
          </p:nvPr>
        </p:nvSpPr>
        <p:spPr>
          <a:xfrm>
            <a:off x="317395" y="2015733"/>
            <a:ext cx="7697439" cy="3961874"/>
          </a:xfrm>
        </p:spPr>
        <p:txBody>
          <a:bodyPr>
            <a:normAutofit fontScale="92500"/>
          </a:bodyPr>
          <a:lstStyle/>
          <a:p>
            <a:r>
              <a:rPr lang="en-US" sz="3500" dirty="0"/>
              <a:t>Minimize the amount of road construction.</a:t>
            </a:r>
          </a:p>
          <a:p>
            <a:r>
              <a:rPr lang="en-US" sz="3500" dirty="0"/>
              <a:t>Avoid isolating a patch of timber that may require unnecessary additional road construction.</a:t>
            </a:r>
          </a:p>
          <a:p>
            <a:r>
              <a:rPr lang="en-US" sz="3500" dirty="0"/>
              <a:t>Where feasible, use an existing road.</a:t>
            </a:r>
          </a:p>
          <a:p>
            <a:pPr marL="0" indent="0">
              <a:buNone/>
            </a:pPr>
            <a:r>
              <a:rPr lang="en-US" dirty="0"/>
              <a:t>						       </a:t>
            </a:r>
            <a:r>
              <a:rPr lang="en-US" sz="2600" dirty="0">
                <a:solidFill>
                  <a:srgbClr val="C00000"/>
                </a:solidFill>
              </a:rPr>
              <a:t>11 AAC 95.285(a)(1-3)</a:t>
            </a:r>
          </a:p>
        </p:txBody>
      </p:sp>
    </p:spTree>
    <p:extLst>
      <p:ext uri="{BB962C8B-B14F-4D97-AF65-F5344CB8AC3E}">
        <p14:creationId xmlns:p14="http://schemas.microsoft.com/office/powerpoint/2010/main" val="3846039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Drainage structure spacing</a:t>
            </a:r>
          </a:p>
        </p:txBody>
      </p:sp>
      <p:sp>
        <p:nvSpPr>
          <p:cNvPr id="3" name="Content Placeholder 2"/>
          <p:cNvSpPr>
            <a:spLocks noGrp="1"/>
          </p:cNvSpPr>
          <p:nvPr>
            <p:ph idx="1"/>
          </p:nvPr>
        </p:nvSpPr>
        <p:spPr>
          <a:xfrm>
            <a:off x="208907" y="1914041"/>
            <a:ext cx="8725866" cy="4207790"/>
          </a:xfrm>
        </p:spPr>
        <p:txBody>
          <a:bodyPr>
            <a:normAutofit/>
          </a:bodyPr>
          <a:lstStyle/>
          <a:p>
            <a:pPr marL="0" indent="0">
              <a:buNone/>
            </a:pPr>
            <a:r>
              <a:rPr lang="en-US" sz="2800" dirty="0"/>
              <a:t>Structures must be spaced at least as frequently as fol­lows:</a:t>
            </a:r>
          </a:p>
          <a:p>
            <a:pPr marL="457200" lvl="1" indent="0">
              <a:buNone/>
            </a:pPr>
            <a:endParaRPr lang="en-US" sz="1400" dirty="0"/>
          </a:p>
          <a:p>
            <a:pPr marL="457200" lvl="1" indent="0">
              <a:buNone/>
            </a:pPr>
            <a:r>
              <a:rPr lang="en-US" sz="2400" dirty="0"/>
              <a:t>SPACING OF DRAINAGE STRUCTURES (in feet)</a:t>
            </a:r>
          </a:p>
          <a:p>
            <a:pPr marL="457200" lvl="1" indent="0">
              <a:buNone/>
            </a:pPr>
            <a:r>
              <a:rPr lang="en-US" sz="2000" u="sng" dirty="0"/>
              <a:t>% GRADE</a:t>
            </a:r>
            <a:r>
              <a:rPr lang="en-US" sz="2000" dirty="0"/>
              <a:t>		</a:t>
            </a:r>
            <a:r>
              <a:rPr lang="en-US" sz="2000" u="sng" dirty="0"/>
              <a:t>REGION I</a:t>
            </a:r>
            <a:r>
              <a:rPr lang="en-US" sz="2000" dirty="0"/>
              <a:t>		</a:t>
            </a:r>
            <a:r>
              <a:rPr lang="en-US" sz="2000" u="sng" dirty="0"/>
              <a:t>REGIONS II - III</a:t>
            </a:r>
          </a:p>
          <a:p>
            <a:pPr marL="457200" lvl="1" indent="0">
              <a:buNone/>
            </a:pPr>
            <a:r>
              <a:rPr lang="en-US" sz="2000" dirty="0"/>
              <a:t>   0 to 2		   	Meet other standards of this section</a:t>
            </a:r>
          </a:p>
          <a:p>
            <a:pPr marL="457200" lvl="1" indent="0">
              <a:buNone/>
            </a:pPr>
            <a:r>
              <a:rPr lang="en-US" sz="2000" dirty="0"/>
              <a:t>   2 to 7		   	1,000			1,500</a:t>
            </a:r>
          </a:p>
          <a:p>
            <a:pPr marL="457200" lvl="1" indent="0">
              <a:buNone/>
            </a:pPr>
            <a:r>
              <a:rPr lang="en-US" sz="2000" dirty="0"/>
              <a:t>   8 to 15	 	  800			1,000	</a:t>
            </a:r>
          </a:p>
          <a:p>
            <a:pPr marL="457200" lvl="1" indent="0">
              <a:buNone/>
            </a:pPr>
            <a:r>
              <a:rPr lang="en-US" sz="2000" dirty="0"/>
              <a:t>   Over 15	 	  600			  800</a:t>
            </a:r>
          </a:p>
          <a:p>
            <a:pPr marL="0" indent="0">
              <a:buNone/>
            </a:pPr>
            <a:r>
              <a:rPr lang="en-US" dirty="0">
                <a:solidFill>
                  <a:srgbClr val="C00000"/>
                </a:solidFill>
              </a:rPr>
              <a:t>								    </a:t>
            </a:r>
            <a:r>
              <a:rPr lang="en-US" sz="2400" dirty="0">
                <a:solidFill>
                  <a:srgbClr val="C00000"/>
                </a:solidFill>
              </a:rPr>
              <a:t>11 AAC 95.295(b) </a:t>
            </a:r>
            <a:r>
              <a:rPr lang="en-US" dirty="0">
                <a:solidFill>
                  <a:srgbClr val="C00000"/>
                </a:solidFill>
              </a:rPr>
              <a:t> </a:t>
            </a:r>
          </a:p>
          <a:p>
            <a:endParaRPr lang="en-US" dirty="0"/>
          </a:p>
        </p:txBody>
      </p:sp>
    </p:spTree>
    <p:extLst>
      <p:ext uri="{BB962C8B-B14F-4D97-AF65-F5344CB8AC3E}">
        <p14:creationId xmlns:p14="http://schemas.microsoft.com/office/powerpoint/2010/main" val="4442248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Spacing, </a:t>
            </a:r>
            <a:r>
              <a:rPr lang="en-US" cap="none" dirty="0"/>
              <a:t>cont.</a:t>
            </a:r>
            <a:endParaRPr lang="en-US" dirty="0"/>
          </a:p>
        </p:txBody>
      </p:sp>
      <p:sp>
        <p:nvSpPr>
          <p:cNvPr id="3" name="Content Placeholder 2"/>
          <p:cNvSpPr>
            <a:spLocks noGrp="1"/>
          </p:cNvSpPr>
          <p:nvPr>
            <p:ph idx="1"/>
          </p:nvPr>
        </p:nvSpPr>
        <p:spPr>
          <a:xfrm>
            <a:off x="423001" y="1930491"/>
            <a:ext cx="8222042" cy="4423813"/>
          </a:xfrm>
        </p:spPr>
        <p:txBody>
          <a:bodyPr>
            <a:normAutofit lnSpcReduction="10000"/>
          </a:bodyPr>
          <a:lstStyle/>
          <a:p>
            <a:pPr>
              <a:spcBef>
                <a:spcPts val="0"/>
              </a:spcBef>
            </a:pPr>
            <a:r>
              <a:rPr lang="en-US" sz="2600" dirty="0"/>
              <a:t>Site-specific conditions of peak flows or soil insta­bility may necessitate </a:t>
            </a:r>
            <a:r>
              <a:rPr lang="en-US" sz="2600" u="sng" dirty="0"/>
              <a:t>more frequent </a:t>
            </a:r>
            <a:r>
              <a:rPr lang="en-US" sz="2600" dirty="0"/>
              <a:t>drainage structure spacing or other drainage improve­ments to prevent degradation of standing or surface water quality.  For example, </a:t>
            </a:r>
          </a:p>
          <a:p>
            <a:pPr lvl="1">
              <a:spcBef>
                <a:spcPts val="0"/>
              </a:spcBef>
            </a:pPr>
            <a:r>
              <a:rPr lang="en-US" sz="2400" dirty="0"/>
              <a:t>Wetter hillsides require more drainage structures.</a:t>
            </a:r>
          </a:p>
          <a:p>
            <a:pPr lvl="1">
              <a:spcBef>
                <a:spcPts val="0"/>
              </a:spcBef>
            </a:pPr>
            <a:r>
              <a:rPr lang="en-US" sz="2400" dirty="0"/>
              <a:t>Reduce </a:t>
            </a:r>
            <a:r>
              <a:rPr lang="en-US" sz="2400" dirty="0" err="1"/>
              <a:t>ditchline</a:t>
            </a:r>
            <a:r>
              <a:rPr lang="en-US" sz="2400" dirty="0"/>
              <a:t> flows where the grade increases, and where soils are highly erodible.   </a:t>
            </a:r>
          </a:p>
          <a:p>
            <a:pPr lvl="1">
              <a:spcBef>
                <a:spcPts val="0"/>
              </a:spcBef>
            </a:pPr>
            <a:r>
              <a:rPr lang="en-US" sz="2400" dirty="0"/>
              <a:t>Minimize discharges near surface waters, e.g., use more relief structures to reduce the drainage area. </a:t>
            </a:r>
          </a:p>
          <a:p>
            <a:pPr marL="457200" lvl="1" indent="0" algn="r">
              <a:spcBef>
                <a:spcPts val="0"/>
              </a:spcBef>
              <a:buNone/>
            </a:pPr>
            <a:r>
              <a:rPr lang="en-US" sz="2400" dirty="0">
                <a:solidFill>
                  <a:srgbClr val="C00000"/>
                </a:solidFill>
              </a:rPr>
              <a:t>11 AAC 95.295(b)</a:t>
            </a:r>
            <a:endParaRPr lang="en-US" sz="2400" dirty="0"/>
          </a:p>
        </p:txBody>
      </p:sp>
    </p:spTree>
    <p:extLst>
      <p:ext uri="{BB962C8B-B14F-4D97-AF65-F5344CB8AC3E}">
        <p14:creationId xmlns:p14="http://schemas.microsoft.com/office/powerpoint/2010/main" val="1262029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Spacing, </a:t>
            </a:r>
            <a:r>
              <a:rPr lang="en-US" cap="none" dirty="0"/>
              <a:t>cont.</a:t>
            </a:r>
            <a:endParaRPr lang="en-US" dirty="0"/>
          </a:p>
        </p:txBody>
      </p:sp>
      <p:sp>
        <p:nvSpPr>
          <p:cNvPr id="3" name="Content Placeholder 2"/>
          <p:cNvSpPr>
            <a:spLocks noGrp="1"/>
          </p:cNvSpPr>
          <p:nvPr>
            <p:ph idx="1"/>
          </p:nvPr>
        </p:nvSpPr>
        <p:spPr>
          <a:xfrm>
            <a:off x="430751" y="1853754"/>
            <a:ext cx="8222042" cy="4353317"/>
          </a:xfrm>
        </p:spPr>
        <p:txBody>
          <a:bodyPr>
            <a:normAutofit lnSpcReduction="10000"/>
          </a:bodyPr>
          <a:lstStyle/>
          <a:p>
            <a:pPr>
              <a:lnSpc>
                <a:spcPct val="110000"/>
              </a:lnSpc>
              <a:spcBef>
                <a:spcPts val="0"/>
              </a:spcBef>
            </a:pPr>
            <a:r>
              <a:rPr lang="en-US" sz="2400" u="sng" dirty="0"/>
              <a:t>Less frequent </a:t>
            </a:r>
            <a:r>
              <a:rPr lang="en-US" sz="2400" dirty="0"/>
              <a:t>drainage spacing is permissible if the parent material of the roadway is not erodible, such as rock or gravel; the topography or other local condi­tions are not conducive to erosion; or the degradation of surface or standing waters is not likely to occur.</a:t>
            </a:r>
          </a:p>
          <a:p>
            <a:pPr lvl="1">
              <a:lnSpc>
                <a:spcPct val="110000"/>
              </a:lnSpc>
              <a:spcBef>
                <a:spcPts val="0"/>
              </a:spcBef>
            </a:pPr>
            <a:r>
              <a:rPr lang="en-US" sz="2400" dirty="0"/>
              <a:t>If subsurface flow dominates on a well-drained hillside, roads will usually not intercept subsurface flows, requiring fewer drainage structures.</a:t>
            </a:r>
          </a:p>
          <a:p>
            <a:pPr lvl="1">
              <a:lnSpc>
                <a:spcPct val="110000"/>
              </a:lnSpc>
              <a:spcBef>
                <a:spcPts val="0"/>
              </a:spcBef>
            </a:pPr>
            <a:r>
              <a:rPr lang="en-US" sz="2400" dirty="0"/>
              <a:t>Fewer drainage structures may be needed where the terrain prevents runoff from reaching surface waters.</a:t>
            </a:r>
          </a:p>
          <a:p>
            <a:pPr marL="457200" lvl="1" indent="0" algn="r">
              <a:lnSpc>
                <a:spcPct val="110000"/>
              </a:lnSpc>
              <a:spcBef>
                <a:spcPts val="0"/>
              </a:spcBef>
              <a:buNone/>
            </a:pPr>
            <a:r>
              <a:rPr lang="en-US" sz="2000" dirty="0">
                <a:solidFill>
                  <a:srgbClr val="C00000"/>
                </a:solidFill>
              </a:rPr>
              <a:t>11 AAC 95.295(b)</a:t>
            </a:r>
            <a:endParaRPr lang="en-US" sz="2200" dirty="0"/>
          </a:p>
        </p:txBody>
      </p:sp>
    </p:spTree>
    <p:extLst>
      <p:ext uri="{BB962C8B-B14F-4D97-AF65-F5344CB8AC3E}">
        <p14:creationId xmlns:p14="http://schemas.microsoft.com/office/powerpoint/2010/main" val="1991709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installation</a:t>
            </a:r>
          </a:p>
        </p:txBody>
      </p:sp>
      <p:sp>
        <p:nvSpPr>
          <p:cNvPr id="3" name="Content Placeholder 2"/>
          <p:cNvSpPr>
            <a:spLocks noGrp="1"/>
          </p:cNvSpPr>
          <p:nvPr>
            <p:ph idx="1"/>
          </p:nvPr>
        </p:nvSpPr>
        <p:spPr>
          <a:xfrm>
            <a:off x="1005085" y="2015733"/>
            <a:ext cx="7009750" cy="3788062"/>
          </a:xfrm>
        </p:spPr>
        <p:txBody>
          <a:bodyPr>
            <a:normAutofit/>
          </a:bodyPr>
          <a:lstStyle/>
          <a:p>
            <a:pPr marL="0" indent="0">
              <a:buNone/>
            </a:pPr>
            <a:r>
              <a:rPr lang="en-US" sz="2800" dirty="0"/>
              <a:t>During road construction, install appropriate ditches, culverts, </a:t>
            </a:r>
            <a:r>
              <a:rPr lang="en-US" sz="2800" dirty="0">
                <a:solidFill>
                  <a:schemeClr val="accent6">
                    <a:lumMod val="75000"/>
                  </a:schemeClr>
                </a:solidFill>
              </a:rPr>
              <a:t>cross drains</a:t>
            </a:r>
            <a:r>
              <a:rPr lang="en-US" sz="2800" dirty="0"/>
              <a:t>, drainage dips, </a:t>
            </a:r>
            <a:r>
              <a:rPr lang="en-US" sz="2800" dirty="0">
                <a:solidFill>
                  <a:srgbClr val="4C7A65"/>
                </a:solidFill>
              </a:rPr>
              <a:t>water bars</a:t>
            </a:r>
            <a:r>
              <a:rPr lang="en-US" sz="2800" dirty="0"/>
              <a:t>, and diversion ditches when the roadbed material crosses the natural drainage.</a:t>
            </a:r>
          </a:p>
          <a:p>
            <a:pPr marL="0" indent="0">
              <a:buNone/>
            </a:pPr>
            <a:r>
              <a:rPr lang="en-US" dirty="0">
                <a:solidFill>
                  <a:srgbClr val="C00000"/>
                </a:solidFill>
              </a:rPr>
              <a:t>						          </a:t>
            </a:r>
          </a:p>
          <a:p>
            <a:pPr marL="0" indent="0">
              <a:buNone/>
            </a:pPr>
            <a:endParaRPr lang="en-US" dirty="0">
              <a:solidFill>
                <a:srgbClr val="C00000"/>
              </a:solidFill>
            </a:endParaRPr>
          </a:p>
          <a:p>
            <a:pPr marL="0" indent="0">
              <a:buNone/>
            </a:pPr>
            <a:r>
              <a:rPr lang="en-US" dirty="0">
                <a:solidFill>
                  <a:srgbClr val="C00000"/>
                </a:solidFill>
              </a:rPr>
              <a:t>						          11 AAC 95.295(c)</a:t>
            </a:r>
          </a:p>
          <a:p>
            <a:endParaRPr lang="en-US" dirty="0"/>
          </a:p>
        </p:txBody>
      </p:sp>
    </p:spTree>
    <p:extLst>
      <p:ext uri="{BB962C8B-B14F-4D97-AF65-F5344CB8AC3E}">
        <p14:creationId xmlns:p14="http://schemas.microsoft.com/office/powerpoint/2010/main" val="2812625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Incomplete roads</a:t>
            </a:r>
          </a:p>
        </p:txBody>
      </p:sp>
      <p:sp>
        <p:nvSpPr>
          <p:cNvPr id="3" name="Content Placeholder 2"/>
          <p:cNvSpPr>
            <a:spLocks noGrp="1"/>
          </p:cNvSpPr>
          <p:nvPr>
            <p:ph idx="1"/>
          </p:nvPr>
        </p:nvSpPr>
        <p:spPr>
          <a:xfrm>
            <a:off x="551663" y="2015733"/>
            <a:ext cx="8116244" cy="3818290"/>
          </a:xfrm>
        </p:spPr>
        <p:txBody>
          <a:bodyPr>
            <a:normAutofit/>
          </a:bodyPr>
          <a:lstStyle/>
          <a:p>
            <a:pPr marL="0" indent="0">
              <a:buNone/>
            </a:pPr>
            <a:r>
              <a:rPr lang="en-US" sz="2800" dirty="0"/>
              <a:t>If an incomplete road is left over the winter season or other extended period, before suspending operations, provide adequate interim drainage by </a:t>
            </a:r>
            <a:r>
              <a:rPr lang="en-US" sz="2800" dirty="0">
                <a:solidFill>
                  <a:srgbClr val="4C7A65"/>
                </a:solidFill>
              </a:rPr>
              <a:t>out-sloping</a:t>
            </a:r>
            <a:r>
              <a:rPr lang="en-US" sz="2800" dirty="0"/>
              <a:t> or </a:t>
            </a:r>
            <a:r>
              <a:rPr lang="en-US" sz="2800" dirty="0">
                <a:solidFill>
                  <a:srgbClr val="4C7A65"/>
                </a:solidFill>
              </a:rPr>
              <a:t>cross-draining</a:t>
            </a:r>
            <a:r>
              <a:rPr lang="en-US" sz="2800" dirty="0"/>
              <a:t> the road, or by using </a:t>
            </a:r>
            <a:r>
              <a:rPr lang="en-US" sz="2800" dirty="0">
                <a:solidFill>
                  <a:srgbClr val="4C7A65"/>
                </a:solidFill>
              </a:rPr>
              <a:t>water bars </a:t>
            </a:r>
            <a:r>
              <a:rPr lang="en-US" sz="2800" dirty="0"/>
              <a:t>and diversion ditches.</a:t>
            </a:r>
          </a:p>
          <a:p>
            <a:pPr marL="0" indent="0">
              <a:buNone/>
            </a:pPr>
            <a:endParaRPr lang="en-US" sz="2800" dirty="0"/>
          </a:p>
          <a:p>
            <a:pPr marL="0" indent="0">
              <a:buNone/>
            </a:pPr>
            <a:r>
              <a:rPr lang="en-US" dirty="0">
                <a:solidFill>
                  <a:srgbClr val="C00000"/>
                </a:solidFill>
              </a:rPr>
              <a:t>								11 AAC 95.295(e)</a:t>
            </a:r>
          </a:p>
          <a:p>
            <a:endParaRPr lang="en-US" dirty="0"/>
          </a:p>
        </p:txBody>
      </p:sp>
    </p:spTree>
    <p:extLst>
      <p:ext uri="{BB962C8B-B14F-4D97-AF65-F5344CB8AC3E}">
        <p14:creationId xmlns:p14="http://schemas.microsoft.com/office/powerpoint/2010/main" val="2394965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C2A4B30-77D7-4FFB-8B53-A88BD68CABD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1E4D783-AD45-49E7-B6C7-BBACB829068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9144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cxnSp>
        <p:nvCxnSpPr>
          <p:cNvPr id="13" name="Straight Connector 12">
            <a:extLst>
              <a:ext uri="{FF2B5EF4-FFF2-40B4-BE49-F238E27FC236}">
                <a16:creationId xmlns:a16="http://schemas.microsoft.com/office/drawing/2014/main" id="{373AAE2E-5D6B-4952-A4BB-546C49F8DE4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88684" y="1853754"/>
            <a:ext cx="3243834"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4" name="Picture Placeholder 4">
            <a:extLst>
              <a:ext uri="{FF2B5EF4-FFF2-40B4-BE49-F238E27FC236}">
                <a16:creationId xmlns:a16="http://schemas.microsoft.com/office/drawing/2014/main" id="{4B8DC0C6-1689-42E5-B242-287DDA1BFDBF}"/>
              </a:ext>
            </a:extLst>
          </p:cNvPr>
          <p:cNvPicPr>
            <a:picLocks noChangeAspect="1"/>
          </p:cNvPicPr>
          <p:nvPr/>
        </p:nvPicPr>
        <p:blipFill>
          <a:blip r:embed="rId3" cstate="print">
            <a:extLst>
              <a:ext uri="{28A0092B-C50C-407E-A947-70E740481C1C}">
                <a14:useLocalDpi xmlns:a14="http://schemas.microsoft.com/office/drawing/2010/main" val="0"/>
              </a:ext>
            </a:extLst>
          </a:blip>
          <a:srcRect t="16326" b="16326"/>
          <a:stretch>
            <a:fillRect/>
          </a:stretch>
        </p:blipFill>
        <p:spPr>
          <a:xfrm rot="5400000">
            <a:off x="3909526" y="1832043"/>
            <a:ext cx="5285385" cy="3230336"/>
          </a:xfrm>
          <a:prstGeom prst="rect">
            <a:avLst/>
          </a:prstGeom>
          <a:ln>
            <a:solidFill>
              <a:schemeClr val="tx1"/>
            </a:solidFill>
          </a:ln>
        </p:spPr>
      </p:pic>
      <p:sp>
        <p:nvSpPr>
          <p:cNvPr id="2" name="Title 1"/>
          <p:cNvSpPr>
            <a:spLocks noGrp="1"/>
          </p:cNvSpPr>
          <p:nvPr>
            <p:ph type="title"/>
          </p:nvPr>
        </p:nvSpPr>
        <p:spPr>
          <a:xfrm>
            <a:off x="1088685" y="804519"/>
            <a:ext cx="3243834" cy="1049235"/>
          </a:xfrm>
        </p:spPr>
        <p:txBody>
          <a:bodyPr>
            <a:normAutofit/>
          </a:bodyPr>
          <a:lstStyle/>
          <a:p>
            <a:r>
              <a:rPr lang="en-US" dirty="0"/>
              <a:t>ditching</a:t>
            </a:r>
          </a:p>
        </p:txBody>
      </p:sp>
      <p:sp>
        <p:nvSpPr>
          <p:cNvPr id="3" name="Content Placeholder 2"/>
          <p:cNvSpPr>
            <a:spLocks noGrp="1"/>
          </p:cNvSpPr>
          <p:nvPr>
            <p:ph idx="1"/>
          </p:nvPr>
        </p:nvSpPr>
        <p:spPr>
          <a:xfrm>
            <a:off x="1088684" y="2015732"/>
            <a:ext cx="3243835" cy="4454810"/>
          </a:xfrm>
        </p:spPr>
        <p:txBody>
          <a:bodyPr>
            <a:normAutofit/>
          </a:bodyPr>
          <a:lstStyle/>
          <a:p>
            <a:pPr>
              <a:lnSpc>
                <a:spcPct val="110000"/>
              </a:lnSpc>
            </a:pPr>
            <a:r>
              <a:rPr lang="en-US" sz="2400" dirty="0"/>
              <a:t>Out-slope or ditch a road on the uphill side.</a:t>
            </a:r>
          </a:p>
          <a:p>
            <a:pPr>
              <a:lnSpc>
                <a:spcPct val="110000"/>
              </a:lnSpc>
            </a:pPr>
            <a:r>
              <a:rPr lang="en-US" sz="2400" dirty="0"/>
              <a:t>To the extent feasible, direct </a:t>
            </a:r>
            <a:r>
              <a:rPr lang="en-US" sz="2400" dirty="0" err="1"/>
              <a:t>ditchline</a:t>
            </a:r>
            <a:r>
              <a:rPr lang="en-US" sz="2400" dirty="0"/>
              <a:t> water away from unstable soils and surface waters, and onto vegetated areas.</a:t>
            </a:r>
          </a:p>
          <a:p>
            <a:pPr marL="0" indent="0">
              <a:lnSpc>
                <a:spcPct val="110000"/>
              </a:lnSpc>
              <a:buNone/>
            </a:pPr>
            <a:r>
              <a:rPr lang="en-US" sz="1900" dirty="0">
                <a:solidFill>
                  <a:srgbClr val="C00000"/>
                </a:solidFill>
              </a:rPr>
              <a:t>11 AAC 95.295(d),(f)</a:t>
            </a:r>
            <a:endParaRPr lang="en-US" sz="1900" dirty="0"/>
          </a:p>
        </p:txBody>
      </p:sp>
    </p:spTree>
    <p:extLst>
      <p:ext uri="{BB962C8B-B14F-4D97-AF65-F5344CB8AC3E}">
        <p14:creationId xmlns:p14="http://schemas.microsoft.com/office/powerpoint/2010/main" val="1809219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Ditching – </a:t>
            </a:r>
            <a:r>
              <a:rPr lang="en-US" cap="none" dirty="0">
                <a:solidFill>
                  <a:srgbClr val="7030A0"/>
                </a:solidFill>
              </a:rPr>
              <a:t>Purple Book notes</a:t>
            </a:r>
            <a:endParaRPr lang="en-US" cap="none" dirty="0"/>
          </a:p>
        </p:txBody>
      </p:sp>
      <p:sp>
        <p:nvSpPr>
          <p:cNvPr id="3" name="Content Placeholder 2"/>
          <p:cNvSpPr>
            <a:spLocks noGrp="1"/>
          </p:cNvSpPr>
          <p:nvPr>
            <p:ph idx="1"/>
          </p:nvPr>
        </p:nvSpPr>
        <p:spPr>
          <a:xfrm>
            <a:off x="379708" y="1853755"/>
            <a:ext cx="8392332" cy="4075101"/>
          </a:xfrm>
        </p:spPr>
        <p:txBody>
          <a:bodyPr>
            <a:noAutofit/>
          </a:bodyPr>
          <a:lstStyle/>
          <a:p>
            <a:pPr lvl="0">
              <a:lnSpc>
                <a:spcPct val="110000"/>
              </a:lnSpc>
              <a:spcBef>
                <a:spcPts val="0"/>
              </a:spcBef>
            </a:pPr>
            <a:r>
              <a:rPr lang="en-US" sz="2100" dirty="0"/>
              <a:t>When a road is confined by a hillside, collect runoff from the road and ephemeral drainages from the hillside.  Short sections of road that cut through a ridge may not require a ditch if the road can be graded or banked so runoff will drain off the road within a short distance.</a:t>
            </a:r>
          </a:p>
          <a:p>
            <a:pPr lvl="0">
              <a:lnSpc>
                <a:spcPct val="110000"/>
              </a:lnSpc>
              <a:spcBef>
                <a:spcPts val="0"/>
              </a:spcBef>
            </a:pPr>
            <a:r>
              <a:rPr lang="en-US" sz="2100" dirty="0"/>
              <a:t>If a ditch is needed on the uphill side of a road, construct it as an integral part of the road, collecting runoff from the hillside and road surface.  It should be close enough to the road so a grader can pull and clean it.  </a:t>
            </a:r>
          </a:p>
          <a:p>
            <a:pPr lvl="0">
              <a:lnSpc>
                <a:spcPct val="110000"/>
              </a:lnSpc>
              <a:spcBef>
                <a:spcPts val="0"/>
              </a:spcBef>
            </a:pPr>
            <a:r>
              <a:rPr lang="en-US" sz="2100" dirty="0"/>
              <a:t>Straight sections of road should visibly slope to the outside edge of the road.  Winding sections should be distinctly banked to direct runoff towards the inside corner of the curve and off the road.  </a:t>
            </a:r>
          </a:p>
          <a:p>
            <a:pPr marL="0" lvl="0" indent="0">
              <a:lnSpc>
                <a:spcPct val="110000"/>
              </a:lnSpc>
              <a:spcBef>
                <a:spcPts val="0"/>
              </a:spcBef>
              <a:buNone/>
            </a:pPr>
            <a:r>
              <a:rPr lang="en-US" sz="1800" dirty="0">
                <a:solidFill>
                  <a:srgbClr val="7030A0"/>
                </a:solidFill>
              </a:rPr>
              <a:t>							Purple book </a:t>
            </a:r>
            <a:r>
              <a:rPr lang="en-US" sz="1800" dirty="0"/>
              <a:t>re 11 AAC 95.295(d)</a:t>
            </a:r>
            <a:endParaRPr lang="en-US" sz="1800" dirty="0">
              <a:solidFill>
                <a:srgbClr val="7030A0"/>
              </a:solidFill>
            </a:endParaRPr>
          </a:p>
          <a:p>
            <a:pPr>
              <a:lnSpc>
                <a:spcPct val="110000"/>
              </a:lnSpc>
              <a:spcBef>
                <a:spcPts val="0"/>
              </a:spcBef>
            </a:pPr>
            <a:endParaRPr lang="en-US" sz="1800" dirty="0"/>
          </a:p>
          <a:p>
            <a:pPr marL="0" indent="0">
              <a:lnSpc>
                <a:spcPct val="110000"/>
              </a:lnSpc>
              <a:spcBef>
                <a:spcPts val="0"/>
              </a:spcBef>
              <a:buNone/>
            </a:pPr>
            <a:r>
              <a:rPr lang="en-US" sz="1800" dirty="0">
                <a:solidFill>
                  <a:srgbClr val="C00000"/>
                </a:solidFill>
              </a:rPr>
              <a:t>						</a:t>
            </a:r>
            <a:endParaRPr lang="en-US" sz="1800" dirty="0"/>
          </a:p>
        </p:txBody>
      </p:sp>
    </p:spTree>
    <p:extLst>
      <p:ext uri="{BB962C8B-B14F-4D97-AF65-F5344CB8AC3E}">
        <p14:creationId xmlns:p14="http://schemas.microsoft.com/office/powerpoint/2010/main" val="11988888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Minimizing sedimentation</a:t>
            </a:r>
          </a:p>
        </p:txBody>
      </p:sp>
      <p:sp>
        <p:nvSpPr>
          <p:cNvPr id="3" name="Content Placeholder 2"/>
          <p:cNvSpPr>
            <a:spLocks noGrp="1"/>
          </p:cNvSpPr>
          <p:nvPr>
            <p:ph idx="1"/>
          </p:nvPr>
        </p:nvSpPr>
        <p:spPr>
          <a:xfrm>
            <a:off x="1443491" y="2015733"/>
            <a:ext cx="6571343" cy="3795619"/>
          </a:xfrm>
        </p:spPr>
        <p:txBody>
          <a:bodyPr>
            <a:normAutofit/>
          </a:bodyPr>
          <a:lstStyle/>
          <a:p>
            <a:pPr marL="0" indent="0">
              <a:buNone/>
            </a:pPr>
            <a:r>
              <a:rPr lang="en-US" sz="2800" dirty="0"/>
              <a:t>To minimize sedimentation of standing and surface waters, marshes, and non-forested muskegs caused by drainage from road surfaces and ditches, use measures such as settling basins, </a:t>
            </a:r>
            <a:r>
              <a:rPr lang="en-US" sz="2800" dirty="0">
                <a:solidFill>
                  <a:schemeClr val="accent6">
                    <a:lumMod val="75000"/>
                  </a:schemeClr>
                </a:solidFill>
              </a:rPr>
              <a:t>cross drains</a:t>
            </a:r>
            <a:r>
              <a:rPr lang="en-US" sz="2800" dirty="0"/>
              <a:t>, or vegetat­ed areas.</a:t>
            </a:r>
          </a:p>
          <a:p>
            <a:pPr marL="0" indent="0">
              <a:buNone/>
            </a:pPr>
            <a:r>
              <a:rPr lang="en-US" dirty="0">
                <a:solidFill>
                  <a:srgbClr val="C00000"/>
                </a:solidFill>
              </a:rPr>
              <a:t>						 11 AAC 95.295(g)</a:t>
            </a:r>
          </a:p>
        </p:txBody>
      </p:sp>
    </p:spTree>
    <p:extLst>
      <p:ext uri="{BB962C8B-B14F-4D97-AF65-F5344CB8AC3E}">
        <p14:creationId xmlns:p14="http://schemas.microsoft.com/office/powerpoint/2010/main" val="1650377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Relief culverts</a:t>
            </a:r>
          </a:p>
        </p:txBody>
      </p:sp>
      <p:sp>
        <p:nvSpPr>
          <p:cNvPr id="3" name="Content Placeholder 2"/>
          <p:cNvSpPr>
            <a:spLocks noGrp="1"/>
          </p:cNvSpPr>
          <p:nvPr>
            <p:ph idx="1"/>
          </p:nvPr>
        </p:nvSpPr>
        <p:spPr>
          <a:xfrm>
            <a:off x="1443491" y="2015733"/>
            <a:ext cx="6571343" cy="3893860"/>
          </a:xfrm>
        </p:spPr>
        <p:txBody>
          <a:bodyPr/>
          <a:lstStyle/>
          <a:p>
            <a:pPr marL="0" indent="0">
              <a:buNone/>
            </a:pPr>
            <a:r>
              <a:rPr lang="en-US" sz="2800" dirty="0"/>
              <a:t>A </a:t>
            </a:r>
            <a:r>
              <a:rPr lang="en-US" sz="2800" dirty="0">
                <a:solidFill>
                  <a:srgbClr val="4C7A65"/>
                </a:solidFill>
              </a:rPr>
              <a:t>relief culvert </a:t>
            </a:r>
            <a:r>
              <a:rPr lang="en-US" sz="2800" dirty="0"/>
              <a:t>installed on a forest road must be at least 12” in diameter or the equivalent capacity, and be installed sloping toward the downslope edge of the road at a gradient of at least gradient 3%.</a:t>
            </a:r>
          </a:p>
          <a:p>
            <a:pPr marL="0" indent="0">
              <a:buNone/>
            </a:pPr>
            <a:endParaRPr lang="en-US" dirty="0">
              <a:solidFill>
                <a:srgbClr val="C00000"/>
              </a:solidFill>
            </a:endParaRPr>
          </a:p>
          <a:p>
            <a:pPr marL="0" indent="0">
              <a:buNone/>
            </a:pPr>
            <a:r>
              <a:rPr lang="en-US" dirty="0">
                <a:solidFill>
                  <a:srgbClr val="C00000"/>
                </a:solidFill>
              </a:rPr>
              <a:t>						     11 AAC 95.295(h)</a:t>
            </a:r>
          </a:p>
        </p:txBody>
      </p:sp>
    </p:spTree>
    <p:extLst>
      <p:ext uri="{BB962C8B-B14F-4D97-AF65-F5344CB8AC3E}">
        <p14:creationId xmlns:p14="http://schemas.microsoft.com/office/powerpoint/2010/main" val="4029563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Discharge</a:t>
            </a:r>
          </a:p>
        </p:txBody>
      </p:sp>
      <p:sp>
        <p:nvSpPr>
          <p:cNvPr id="3" name="Content Placeholder 2"/>
          <p:cNvSpPr>
            <a:spLocks noGrp="1"/>
          </p:cNvSpPr>
          <p:nvPr>
            <p:ph idx="1"/>
          </p:nvPr>
        </p:nvSpPr>
        <p:spPr>
          <a:xfrm>
            <a:off x="899287" y="2015733"/>
            <a:ext cx="7115548" cy="3450613"/>
          </a:xfrm>
        </p:spPr>
        <p:txBody>
          <a:bodyPr>
            <a:normAutofit/>
          </a:bodyPr>
          <a:lstStyle/>
          <a:p>
            <a:pPr marL="0" indent="0">
              <a:buNone/>
            </a:pPr>
            <a:r>
              <a:rPr lang="en-US" sz="2800" dirty="0"/>
              <a:t>A </a:t>
            </a:r>
            <a:r>
              <a:rPr lang="en-US" sz="2800" dirty="0">
                <a:solidFill>
                  <a:schemeClr val="accent6">
                    <a:lumMod val="75000"/>
                  </a:schemeClr>
                </a:solidFill>
              </a:rPr>
              <a:t>cross drain</a:t>
            </a:r>
            <a:r>
              <a:rPr lang="en-US" sz="2800" dirty="0"/>
              <a:t>, </a:t>
            </a:r>
            <a:r>
              <a:rPr lang="en-US" sz="2800" dirty="0">
                <a:solidFill>
                  <a:srgbClr val="4C7A65"/>
                </a:solidFill>
              </a:rPr>
              <a:t>relief culvert</a:t>
            </a:r>
            <a:r>
              <a:rPr lang="en-US" sz="2800" dirty="0"/>
              <a:t>, or diversion ditch may not discharge onto erodible soil or over fill slopes unless adequate outfall protection is provided and slope stability is ensured.</a:t>
            </a:r>
          </a:p>
          <a:p>
            <a:pPr marL="0" indent="0">
              <a:buNone/>
            </a:pPr>
            <a:r>
              <a:rPr lang="en-US" dirty="0">
                <a:solidFill>
                  <a:srgbClr val="C00000"/>
                </a:solidFill>
              </a:rPr>
              <a:t>							    11 AAC 95.295(</a:t>
            </a:r>
            <a:r>
              <a:rPr lang="en-US" dirty="0" err="1">
                <a:solidFill>
                  <a:srgbClr val="C00000"/>
                </a:solidFill>
              </a:rPr>
              <a:t>i</a:t>
            </a:r>
            <a:r>
              <a:rPr lang="en-US" dirty="0">
                <a:solidFill>
                  <a:srgbClr val="C00000"/>
                </a:solidFill>
              </a:rPr>
              <a:t>)</a:t>
            </a:r>
          </a:p>
        </p:txBody>
      </p:sp>
    </p:spTree>
    <p:extLst>
      <p:ext uri="{BB962C8B-B14F-4D97-AF65-F5344CB8AC3E}">
        <p14:creationId xmlns:p14="http://schemas.microsoft.com/office/powerpoint/2010/main" val="2797704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0501057-E953-4B63-BA97-98D3320A35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9005" y="2276173"/>
            <a:ext cx="3720332" cy="2790249"/>
          </a:xfrm>
          <a:prstGeom prst="rect">
            <a:avLst/>
          </a:prstGeom>
          <a:ln>
            <a:solidFill>
              <a:schemeClr val="tx1"/>
            </a:solidFill>
          </a:ln>
        </p:spPr>
      </p:pic>
      <p:sp>
        <p:nvSpPr>
          <p:cNvPr id="2" name="Title 1"/>
          <p:cNvSpPr>
            <a:spLocks noGrp="1"/>
          </p:cNvSpPr>
          <p:nvPr>
            <p:ph type="title"/>
          </p:nvPr>
        </p:nvSpPr>
        <p:spPr>
          <a:xfrm>
            <a:off x="1088684" y="804519"/>
            <a:ext cx="7202456" cy="1049235"/>
          </a:xfrm>
        </p:spPr>
        <p:txBody>
          <a:bodyPr>
            <a:normAutofit/>
          </a:bodyPr>
          <a:lstStyle/>
          <a:p>
            <a:r>
              <a:rPr lang="en-US" dirty="0"/>
              <a:t>GENERAL STANDARDS, CONT.</a:t>
            </a:r>
          </a:p>
        </p:txBody>
      </p:sp>
      <p:sp>
        <p:nvSpPr>
          <p:cNvPr id="3" name="Content Placeholder 2"/>
          <p:cNvSpPr>
            <a:spLocks noGrp="1"/>
          </p:cNvSpPr>
          <p:nvPr>
            <p:ph idx="1"/>
          </p:nvPr>
        </p:nvSpPr>
        <p:spPr>
          <a:xfrm>
            <a:off x="302217" y="2015734"/>
            <a:ext cx="4680488" cy="3974361"/>
          </a:xfrm>
        </p:spPr>
        <p:txBody>
          <a:bodyPr>
            <a:normAutofit fontScale="92500"/>
          </a:bodyPr>
          <a:lstStyle/>
          <a:p>
            <a:pPr>
              <a:lnSpc>
                <a:spcPct val="110000"/>
              </a:lnSpc>
            </a:pPr>
            <a:r>
              <a:rPr lang="en-US" sz="2600" dirty="0"/>
              <a:t>Where feasible, locate a road to fit the topography and to minimize alterations to natural features</a:t>
            </a:r>
          </a:p>
          <a:p>
            <a:pPr>
              <a:lnSpc>
                <a:spcPct val="110000"/>
              </a:lnSpc>
            </a:pPr>
            <a:r>
              <a:rPr lang="en-US" sz="2600" dirty="0"/>
              <a:t>Where feasible, locate all-season roads and associated activities to avoid marshes or non-forested muskegs</a:t>
            </a:r>
          </a:p>
          <a:p>
            <a:pPr>
              <a:lnSpc>
                <a:spcPct val="110000"/>
              </a:lnSpc>
            </a:pPr>
            <a:r>
              <a:rPr lang="en-US" sz="2600" dirty="0"/>
              <a:t>Minimize the number of stream crossings	</a:t>
            </a:r>
            <a:r>
              <a:rPr lang="en-US" sz="2400" dirty="0"/>
              <a:t>	</a:t>
            </a:r>
            <a:r>
              <a:rPr lang="en-US" sz="1700" dirty="0">
                <a:solidFill>
                  <a:srgbClr val="C00000"/>
                </a:solidFill>
              </a:rPr>
              <a:t>11 AAC 95.285(a)(4-6)</a:t>
            </a:r>
          </a:p>
          <a:p>
            <a:pPr marL="0" indent="0">
              <a:lnSpc>
                <a:spcPct val="110000"/>
              </a:lnSpc>
              <a:buNone/>
            </a:pPr>
            <a:endParaRPr lang="en-US" sz="1400" dirty="0"/>
          </a:p>
          <a:p>
            <a:pPr>
              <a:lnSpc>
                <a:spcPct val="110000"/>
              </a:lnSpc>
            </a:pPr>
            <a:endParaRPr lang="en-US" sz="1400" dirty="0"/>
          </a:p>
        </p:txBody>
      </p:sp>
    </p:spTree>
    <p:extLst>
      <p:ext uri="{BB962C8B-B14F-4D97-AF65-F5344CB8AC3E}">
        <p14:creationId xmlns:p14="http://schemas.microsoft.com/office/powerpoint/2010/main" val="13919402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Winter roads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395839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C8BD67-D503-489F-AF23-2FD0E3F1A8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444866" y="2438306"/>
            <a:ext cx="3617900" cy="2713424"/>
          </a:xfrm>
          <a:prstGeom prst="rect">
            <a:avLst/>
          </a:prstGeom>
          <a:ln>
            <a:solidFill>
              <a:schemeClr val="tx1"/>
            </a:solidFill>
          </a:ln>
        </p:spPr>
      </p:pic>
      <p:sp>
        <p:nvSpPr>
          <p:cNvPr id="2" name="Title 1"/>
          <p:cNvSpPr>
            <a:spLocks noGrp="1"/>
          </p:cNvSpPr>
          <p:nvPr>
            <p:ph type="title"/>
          </p:nvPr>
        </p:nvSpPr>
        <p:spPr>
          <a:xfrm>
            <a:off x="1142928" y="812268"/>
            <a:ext cx="7202456" cy="1049235"/>
          </a:xfrm>
        </p:spPr>
        <p:txBody>
          <a:bodyPr>
            <a:normAutofit/>
          </a:bodyPr>
          <a:lstStyle/>
          <a:p>
            <a:r>
              <a:rPr lang="en-US" dirty="0"/>
              <a:t>Winter roads:  general</a:t>
            </a:r>
          </a:p>
        </p:txBody>
      </p:sp>
      <p:sp>
        <p:nvSpPr>
          <p:cNvPr id="3" name="Content Placeholder 2"/>
          <p:cNvSpPr>
            <a:spLocks noGrp="1"/>
          </p:cNvSpPr>
          <p:nvPr>
            <p:ph idx="1"/>
          </p:nvPr>
        </p:nvSpPr>
        <p:spPr>
          <a:xfrm>
            <a:off x="224725" y="1929539"/>
            <a:ext cx="5672379" cy="4060555"/>
          </a:xfrm>
        </p:spPr>
        <p:txBody>
          <a:bodyPr>
            <a:normAutofit lnSpcReduction="10000"/>
          </a:bodyPr>
          <a:lstStyle/>
          <a:p>
            <a:pPr>
              <a:lnSpc>
                <a:spcPct val="110000"/>
              </a:lnSpc>
            </a:pPr>
            <a:r>
              <a:rPr lang="en-US" sz="2400" b="1" dirty="0"/>
              <a:t>“winter road”</a:t>
            </a:r>
            <a:r>
              <a:rPr lang="en-US" sz="2400" dirty="0"/>
              <a:t> means a road that has a load-bearing capacity derived from a combination of frost, snow, or ice that can seasonally support highway vehicles and logging equipment; </a:t>
            </a:r>
          </a:p>
          <a:p>
            <a:pPr>
              <a:lnSpc>
                <a:spcPct val="110000"/>
              </a:lnSpc>
            </a:pPr>
            <a:r>
              <a:rPr lang="en-US" sz="2400" dirty="0"/>
              <a:t>A winter road must be constructed to avoid degradation of water quality and where feasible the alteration of drainage systems.</a:t>
            </a:r>
          </a:p>
          <a:p>
            <a:pPr marL="0" indent="0">
              <a:lnSpc>
                <a:spcPct val="110000"/>
              </a:lnSpc>
              <a:buNone/>
            </a:pPr>
            <a:r>
              <a:rPr lang="en-US" sz="1600" dirty="0">
                <a:solidFill>
                  <a:srgbClr val="C00000"/>
                </a:solidFill>
              </a:rPr>
              <a:t>11 AAC 95.900(92), .290(f)</a:t>
            </a:r>
          </a:p>
          <a:p>
            <a:pPr marL="0" indent="0">
              <a:lnSpc>
                <a:spcPct val="110000"/>
              </a:lnSpc>
              <a:buNone/>
            </a:pPr>
            <a:endParaRPr lang="en-US" sz="1600" dirty="0"/>
          </a:p>
          <a:p>
            <a:pPr>
              <a:lnSpc>
                <a:spcPct val="110000"/>
              </a:lnSpc>
            </a:pPr>
            <a:endParaRPr lang="en-US" sz="1600" dirty="0"/>
          </a:p>
        </p:txBody>
      </p:sp>
      <p:sp>
        <p:nvSpPr>
          <p:cNvPr id="4" name="TextBox 3">
            <a:extLst>
              <a:ext uri="{FF2B5EF4-FFF2-40B4-BE49-F238E27FC236}">
                <a16:creationId xmlns:a16="http://schemas.microsoft.com/office/drawing/2014/main" id="{9FA02B4E-55BD-4E50-A768-92D150F11509}"/>
              </a:ext>
            </a:extLst>
          </p:cNvPr>
          <p:cNvSpPr txBox="1"/>
          <p:nvPr/>
        </p:nvSpPr>
        <p:spPr>
          <a:xfrm>
            <a:off x="5796365" y="5603968"/>
            <a:ext cx="3091913" cy="646331"/>
          </a:xfrm>
          <a:prstGeom prst="rect">
            <a:avLst/>
          </a:prstGeom>
          <a:noFill/>
        </p:spPr>
        <p:txBody>
          <a:bodyPr wrap="square" rtlCol="0">
            <a:spAutoFit/>
          </a:bodyPr>
          <a:lstStyle/>
          <a:p>
            <a:r>
              <a:rPr lang="en-US" sz="1200" dirty="0"/>
              <a:t>Backwater slough ice crossing on the Tanana River (</a:t>
            </a:r>
            <a:r>
              <a:rPr lang="en-US" sz="1200" dirty="0" err="1"/>
              <a:t>Salcha</a:t>
            </a:r>
            <a:r>
              <a:rPr lang="en-US" sz="1200" dirty="0"/>
              <a:t>).  Photo:  Kevin Meany, DOF </a:t>
            </a:r>
          </a:p>
          <a:p>
            <a:endParaRPr lang="en-US" sz="1200" dirty="0"/>
          </a:p>
        </p:txBody>
      </p:sp>
    </p:spTree>
    <p:extLst>
      <p:ext uri="{BB962C8B-B14F-4D97-AF65-F5344CB8AC3E}">
        <p14:creationId xmlns:p14="http://schemas.microsoft.com/office/powerpoint/2010/main" val="14017489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Winter road construction</a:t>
            </a:r>
          </a:p>
        </p:txBody>
      </p:sp>
      <p:sp>
        <p:nvSpPr>
          <p:cNvPr id="3" name="Content Placeholder 2"/>
          <p:cNvSpPr>
            <a:spLocks noGrp="1"/>
          </p:cNvSpPr>
          <p:nvPr>
            <p:ph idx="1"/>
          </p:nvPr>
        </p:nvSpPr>
        <p:spPr>
          <a:xfrm>
            <a:off x="392965" y="1853755"/>
            <a:ext cx="8327842" cy="4199422"/>
          </a:xfrm>
        </p:spPr>
        <p:txBody>
          <a:bodyPr>
            <a:normAutofit/>
          </a:bodyPr>
          <a:lstStyle/>
          <a:p>
            <a:r>
              <a:rPr lang="en-US" sz="2400" dirty="0"/>
              <a:t>A winter road must be constructed to avoid degradation of water quality and where feasible the alteration of drainage systems.</a:t>
            </a:r>
          </a:p>
          <a:p>
            <a:r>
              <a:rPr lang="en-US" sz="2400" dirty="0"/>
              <a:t>Where feasible, avoid placing fill material other than snow or ice on non-forested muskegs; if other fill material is required to cross a non-forested muskeg, install culverts or other drainage structures to maintain natural hydrologic flow through muskeg vegetation.</a:t>
            </a:r>
            <a:r>
              <a:rPr lang="en-US" dirty="0"/>
              <a:t>		    		  	 	</a:t>
            </a:r>
            <a:r>
              <a:rPr lang="en-US" dirty="0">
                <a:solidFill>
                  <a:srgbClr val="C00000"/>
                </a:solidFill>
              </a:rPr>
              <a:t>11 AAC 95.290(f), (g)(1)</a:t>
            </a:r>
            <a:endParaRPr lang="en-US" dirty="0"/>
          </a:p>
          <a:p>
            <a:endParaRPr lang="en-US" dirty="0"/>
          </a:p>
          <a:p>
            <a:endParaRPr lang="en-US" dirty="0"/>
          </a:p>
        </p:txBody>
      </p:sp>
    </p:spTree>
    <p:extLst>
      <p:ext uri="{BB962C8B-B14F-4D97-AF65-F5344CB8AC3E}">
        <p14:creationId xmlns:p14="http://schemas.microsoft.com/office/powerpoint/2010/main" val="8399721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Winter road construction</a:t>
            </a:r>
          </a:p>
        </p:txBody>
      </p:sp>
      <p:sp>
        <p:nvSpPr>
          <p:cNvPr id="3" name="Content Placeholder 2"/>
          <p:cNvSpPr>
            <a:spLocks noGrp="1"/>
          </p:cNvSpPr>
          <p:nvPr>
            <p:ph idx="1"/>
          </p:nvPr>
        </p:nvSpPr>
        <p:spPr>
          <a:xfrm>
            <a:off x="392965" y="1853755"/>
            <a:ext cx="8327842" cy="4199422"/>
          </a:xfrm>
        </p:spPr>
        <p:txBody>
          <a:bodyPr>
            <a:normAutofit/>
          </a:bodyPr>
          <a:lstStyle/>
          <a:p>
            <a:r>
              <a:rPr lang="en-US" sz="2400" dirty="0"/>
              <a:t>Complete construction across non-forested muskegs when snow conditions, ground frost conditions, or a combination will support construction equipment.</a:t>
            </a:r>
          </a:p>
          <a:p>
            <a:r>
              <a:rPr lang="en-US" sz="2400" dirty="0"/>
              <a:t>Limit disturbance to muskeg vegetation to that necessary to provide a level running surface.  Do not alter hydrologic flow or cause erosion and sedimentation. 	</a:t>
            </a:r>
          </a:p>
          <a:p>
            <a:pPr marL="0" indent="0">
              <a:buNone/>
            </a:pPr>
            <a:r>
              <a:rPr lang="en-US" sz="2400" dirty="0"/>
              <a:t>	   			    		  	        </a:t>
            </a:r>
            <a:r>
              <a:rPr lang="en-US" sz="2400" dirty="0">
                <a:solidFill>
                  <a:srgbClr val="C00000"/>
                </a:solidFill>
              </a:rPr>
              <a:t>11 AAC 95.290(g)(2)</a:t>
            </a:r>
            <a:endParaRPr lang="en-US" sz="2400" dirty="0"/>
          </a:p>
          <a:p>
            <a:endParaRPr lang="en-US" dirty="0"/>
          </a:p>
          <a:p>
            <a:endParaRPr lang="en-US" dirty="0"/>
          </a:p>
        </p:txBody>
      </p:sp>
    </p:spTree>
    <p:extLst>
      <p:ext uri="{BB962C8B-B14F-4D97-AF65-F5344CB8AC3E}">
        <p14:creationId xmlns:p14="http://schemas.microsoft.com/office/powerpoint/2010/main" val="2957877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Winter roads near streams</a:t>
            </a:r>
          </a:p>
        </p:txBody>
      </p:sp>
      <p:sp>
        <p:nvSpPr>
          <p:cNvPr id="5" name="Content Placeholder 4"/>
          <p:cNvSpPr>
            <a:spLocks noGrp="1"/>
          </p:cNvSpPr>
          <p:nvPr>
            <p:ph idx="1"/>
          </p:nvPr>
        </p:nvSpPr>
        <p:spPr>
          <a:xfrm>
            <a:off x="544106" y="1853755"/>
            <a:ext cx="8048231" cy="4725276"/>
          </a:xfrm>
        </p:spPr>
        <p:txBody>
          <a:bodyPr>
            <a:normAutofit/>
          </a:bodyPr>
          <a:lstStyle/>
          <a:p>
            <a:pPr marL="0" indent="0">
              <a:lnSpc>
                <a:spcPct val="100000"/>
              </a:lnSpc>
              <a:spcBef>
                <a:spcPts val="0"/>
              </a:spcBef>
              <a:buNone/>
            </a:pPr>
            <a:r>
              <a:rPr lang="en-US" sz="2400" dirty="0"/>
              <a:t>Where the road is within 50 feet of a stream, or slopes continuously toward a stream crossing, </a:t>
            </a:r>
          </a:p>
          <a:p>
            <a:pPr>
              <a:lnSpc>
                <a:spcPct val="100000"/>
              </a:lnSpc>
              <a:spcBef>
                <a:spcPts val="0"/>
              </a:spcBef>
            </a:pPr>
            <a:r>
              <a:rPr lang="en-US" sz="2400" dirty="0"/>
              <a:t>Prevent the introduction of sediment or other debris into surface waters.</a:t>
            </a:r>
          </a:p>
          <a:p>
            <a:pPr>
              <a:lnSpc>
                <a:spcPct val="100000"/>
              </a:lnSpc>
              <a:spcBef>
                <a:spcPts val="0"/>
              </a:spcBef>
            </a:pPr>
            <a:r>
              <a:rPr lang="en-US" sz="2400" dirty="0"/>
              <a:t>Maintain the integrity of the surface organic mat, unless DOF</a:t>
            </a:r>
          </a:p>
          <a:p>
            <a:pPr lvl="1">
              <a:lnSpc>
                <a:spcPct val="100000"/>
              </a:lnSpc>
              <a:spcBef>
                <a:spcPts val="0"/>
              </a:spcBef>
            </a:pPr>
            <a:r>
              <a:rPr lang="en-US" sz="2400" dirty="0"/>
              <a:t>determines that avoiding disturbance of the organic mat is not feasible; and </a:t>
            </a:r>
          </a:p>
          <a:p>
            <a:pPr lvl="1">
              <a:lnSpc>
                <a:spcPct val="100000"/>
              </a:lnSpc>
              <a:spcBef>
                <a:spcPts val="0"/>
              </a:spcBef>
            </a:pPr>
            <a:r>
              <a:rPr lang="en-US" sz="2400" dirty="0"/>
              <a:t>authorizes the disturbance and determines techniques, if necessary, to prevent sedimentation.	</a:t>
            </a:r>
            <a:r>
              <a:rPr lang="en-US" sz="2200" dirty="0"/>
              <a:t>	</a:t>
            </a:r>
          </a:p>
          <a:p>
            <a:pPr marL="457200" lvl="1" indent="0" algn="r">
              <a:lnSpc>
                <a:spcPct val="100000"/>
              </a:lnSpc>
              <a:spcBef>
                <a:spcPts val="0"/>
              </a:spcBef>
              <a:buNone/>
            </a:pPr>
            <a:r>
              <a:rPr lang="en-US" sz="2200" dirty="0">
                <a:solidFill>
                  <a:srgbClr val="C00000"/>
                </a:solidFill>
              </a:rPr>
              <a:t>11 AAC 95.290(g)(3)</a:t>
            </a:r>
            <a:endParaRPr lang="en-US" dirty="0"/>
          </a:p>
        </p:txBody>
      </p:sp>
    </p:spTree>
    <p:extLst>
      <p:ext uri="{BB962C8B-B14F-4D97-AF65-F5344CB8AC3E}">
        <p14:creationId xmlns:p14="http://schemas.microsoft.com/office/powerpoint/2010/main" val="34250588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1">
          <a:gsLst>
            <a:gs pos="32700">
              <a:srgbClr val="E1DEDB"/>
            </a:gs>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D8C79E-BD3B-4800-A1E6-E34B030F12E7}"/>
              </a:ext>
            </a:extLst>
          </p:cNvPr>
          <p:cNvPicPr>
            <a:picLocks noChangeAspect="1"/>
          </p:cNvPicPr>
          <p:nvPr/>
        </p:nvPicPr>
        <p:blipFill rotWithShape="1">
          <a:blip r:embed="rId3">
            <a:extLst>
              <a:ext uri="{28A0092B-C50C-407E-A947-70E740481C1C}">
                <a14:useLocalDpi xmlns:a14="http://schemas.microsoft.com/office/drawing/2010/main" val="0"/>
              </a:ext>
            </a:extLst>
          </a:blip>
          <a:srcRect r="10169" b="19887"/>
          <a:stretch/>
        </p:blipFill>
        <p:spPr>
          <a:xfrm>
            <a:off x="5408520" y="2886225"/>
            <a:ext cx="3551467" cy="2375449"/>
          </a:xfrm>
          <a:prstGeom prst="rect">
            <a:avLst/>
          </a:prstGeom>
          <a:ln>
            <a:solidFill>
              <a:schemeClr val="tx1"/>
            </a:solidFill>
          </a:ln>
        </p:spPr>
      </p:pic>
      <p:sp>
        <p:nvSpPr>
          <p:cNvPr id="2" name="Title 1"/>
          <p:cNvSpPr>
            <a:spLocks noGrp="1"/>
          </p:cNvSpPr>
          <p:nvPr>
            <p:ph type="title"/>
          </p:nvPr>
        </p:nvSpPr>
        <p:spPr>
          <a:xfrm>
            <a:off x="415635" y="804519"/>
            <a:ext cx="8358909" cy="1049235"/>
          </a:xfrm>
        </p:spPr>
        <p:txBody>
          <a:bodyPr>
            <a:normAutofit/>
          </a:bodyPr>
          <a:lstStyle/>
          <a:p>
            <a:r>
              <a:rPr lang="en-US" dirty="0"/>
              <a:t>winter roads on state &amp; other public land</a:t>
            </a:r>
          </a:p>
        </p:txBody>
      </p:sp>
      <p:sp>
        <p:nvSpPr>
          <p:cNvPr id="3" name="Content Placeholder 2"/>
          <p:cNvSpPr>
            <a:spLocks noGrp="1"/>
          </p:cNvSpPr>
          <p:nvPr>
            <p:ph idx="1"/>
          </p:nvPr>
        </p:nvSpPr>
        <p:spPr>
          <a:xfrm>
            <a:off x="415636" y="1904663"/>
            <a:ext cx="8358908" cy="4338571"/>
          </a:xfrm>
          <a:ln>
            <a:noFill/>
          </a:ln>
        </p:spPr>
        <p:txBody>
          <a:bodyPr>
            <a:normAutofit/>
          </a:bodyPr>
          <a:lstStyle/>
          <a:p>
            <a:pPr marL="0" indent="0">
              <a:lnSpc>
                <a:spcPct val="110000"/>
              </a:lnSpc>
              <a:spcBef>
                <a:spcPts val="0"/>
              </a:spcBef>
              <a:buNone/>
            </a:pPr>
            <a:r>
              <a:rPr lang="en-US" sz="2200" dirty="0"/>
              <a:t>Design and use winter roads to protect the roadbed from significant rutting and ground disturbance.  Where feasible:</a:t>
            </a:r>
          </a:p>
          <a:p>
            <a:pPr>
              <a:lnSpc>
                <a:spcPct val="110000"/>
              </a:lnSpc>
              <a:spcBef>
                <a:spcPts val="0"/>
              </a:spcBef>
            </a:pPr>
            <a:r>
              <a:rPr lang="en-US" sz="1800" dirty="0"/>
              <a:t>If the surface organic mat is removed or                                                                   excessively reduced over thaw-unstable perma-                                                                    frost terrain, stabilize that area by recovering it                                                                    with insulating material, re-vegetating, water-                                                                        barring the area, or other effective techniques.</a:t>
            </a:r>
          </a:p>
          <a:p>
            <a:pPr>
              <a:lnSpc>
                <a:spcPct val="110000"/>
              </a:lnSpc>
              <a:spcBef>
                <a:spcPts val="0"/>
              </a:spcBef>
            </a:pPr>
            <a:r>
              <a:rPr lang="en-US" sz="1800" dirty="0"/>
              <a:t>Avoid soil cuts or fills in thaw-unstable perma-                                                                    frost terrain; stabilize all cuts. </a:t>
            </a:r>
          </a:p>
          <a:p>
            <a:pPr>
              <a:lnSpc>
                <a:spcPct val="110000"/>
              </a:lnSpc>
              <a:spcBef>
                <a:spcPts val="0"/>
              </a:spcBef>
            </a:pPr>
            <a:r>
              <a:rPr lang="en-US" sz="1800" dirty="0"/>
              <a:t>Stop use of the road when signs of thaw occur                                                                            or the snow /ice pack degrades.   		</a:t>
            </a:r>
            <a:r>
              <a:rPr lang="en-US" sz="1400" dirty="0"/>
              <a:t>       </a:t>
            </a:r>
          </a:p>
          <a:p>
            <a:pPr marL="0" indent="0">
              <a:lnSpc>
                <a:spcPct val="110000"/>
              </a:lnSpc>
              <a:spcBef>
                <a:spcPts val="0"/>
              </a:spcBef>
              <a:buNone/>
            </a:pPr>
            <a:r>
              <a:rPr lang="en-US" sz="1400" dirty="0">
                <a:solidFill>
                  <a:srgbClr val="C00000"/>
                </a:solidFill>
              </a:rPr>
              <a:t>11 AAC 95.290(h)(1-2) and purple book re .290(h)</a:t>
            </a:r>
          </a:p>
          <a:p>
            <a:pPr>
              <a:lnSpc>
                <a:spcPct val="110000"/>
              </a:lnSpc>
            </a:pPr>
            <a:endParaRPr lang="en-US" sz="1400" dirty="0"/>
          </a:p>
        </p:txBody>
      </p:sp>
      <p:sp>
        <p:nvSpPr>
          <p:cNvPr id="9" name="TextBox 8">
            <a:extLst>
              <a:ext uri="{FF2B5EF4-FFF2-40B4-BE49-F238E27FC236}">
                <a16:creationId xmlns:a16="http://schemas.microsoft.com/office/drawing/2014/main" id="{EFE3ED03-FCA9-483D-81BD-3A8653CB0794}"/>
              </a:ext>
            </a:extLst>
          </p:cNvPr>
          <p:cNvSpPr txBox="1"/>
          <p:nvPr/>
        </p:nvSpPr>
        <p:spPr>
          <a:xfrm>
            <a:off x="5408520" y="5261674"/>
            <a:ext cx="3688597" cy="292388"/>
          </a:xfrm>
          <a:prstGeom prst="rect">
            <a:avLst/>
          </a:prstGeom>
          <a:noFill/>
        </p:spPr>
        <p:txBody>
          <a:bodyPr wrap="square" rtlCol="0">
            <a:spAutoFit/>
          </a:bodyPr>
          <a:lstStyle/>
          <a:p>
            <a:r>
              <a:rPr lang="en-US" sz="1300" dirty="0"/>
              <a:t>Little Su winter road on state land.  Photo:  Ed Soto</a:t>
            </a:r>
          </a:p>
        </p:txBody>
      </p:sp>
    </p:spTree>
    <p:extLst>
      <p:ext uri="{BB962C8B-B14F-4D97-AF65-F5344CB8AC3E}">
        <p14:creationId xmlns:p14="http://schemas.microsoft.com/office/powerpoint/2010/main" val="5243566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winter roads on state &amp; other public land, </a:t>
            </a:r>
            <a:r>
              <a:rPr lang="en-US" cap="none" dirty="0"/>
              <a:t>cont.</a:t>
            </a:r>
          </a:p>
        </p:txBody>
      </p:sp>
      <p:sp>
        <p:nvSpPr>
          <p:cNvPr id="3" name="Content Placeholder 2"/>
          <p:cNvSpPr>
            <a:spLocks noGrp="1"/>
          </p:cNvSpPr>
          <p:nvPr>
            <p:ph idx="1"/>
          </p:nvPr>
        </p:nvSpPr>
        <p:spPr>
          <a:xfrm>
            <a:off x="347623" y="2015733"/>
            <a:ext cx="8501653" cy="3999659"/>
          </a:xfrm>
        </p:spPr>
        <p:txBody>
          <a:bodyPr>
            <a:normAutofit/>
          </a:bodyPr>
          <a:lstStyle/>
          <a:p>
            <a:r>
              <a:rPr lang="en-US" sz="2400" dirty="0"/>
              <a:t>Select routes that are less likely to be used or damaged by highway vehicle traffic when the soil is not frozen or snow covered. </a:t>
            </a:r>
          </a:p>
          <a:p>
            <a:r>
              <a:rPr lang="en-US" sz="2400" dirty="0"/>
              <a:t>Use naturally occurring geographic features such as incised draws and water bodies subject to ice bridging to preclude off-season use of roads by highway vehicles and discourage off-road vehicle usage where applicable.</a:t>
            </a:r>
          </a:p>
          <a:p>
            <a:pPr marL="0" indent="0">
              <a:buNone/>
            </a:pPr>
            <a:r>
              <a:rPr lang="en-US" dirty="0">
                <a:solidFill>
                  <a:srgbClr val="C00000"/>
                </a:solidFill>
              </a:rPr>
              <a:t>				       11 AAC 95.290(h)(3) and </a:t>
            </a:r>
            <a:r>
              <a:rPr lang="en-US" dirty="0">
                <a:solidFill>
                  <a:srgbClr val="7030A0"/>
                </a:solidFill>
              </a:rPr>
              <a:t>purple book re .290(h) </a:t>
            </a:r>
          </a:p>
          <a:p>
            <a:pPr marL="0" indent="0">
              <a:buNone/>
            </a:pPr>
            <a:endParaRPr lang="en-US" dirty="0"/>
          </a:p>
        </p:txBody>
      </p:sp>
    </p:spTree>
    <p:extLst>
      <p:ext uri="{BB962C8B-B14F-4D97-AF65-F5344CB8AC3E}">
        <p14:creationId xmlns:p14="http://schemas.microsoft.com/office/powerpoint/2010/main" val="5730620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Closures </a:t>
            </a:r>
          </a:p>
        </p:txBody>
      </p:sp>
      <p:sp>
        <p:nvSpPr>
          <p:cNvPr id="3" name="Content Placeholder 2"/>
          <p:cNvSpPr>
            <a:spLocks noGrp="1"/>
          </p:cNvSpPr>
          <p:nvPr>
            <p:ph idx="1"/>
          </p:nvPr>
        </p:nvSpPr>
        <p:spPr/>
        <p:txBody>
          <a:bodyPr/>
          <a:lstStyle/>
          <a:p>
            <a:pPr marL="0" indent="0">
              <a:buNone/>
            </a:pPr>
            <a:r>
              <a:rPr lang="en-US" sz="2800" dirty="0"/>
              <a:t>DOF may physically block or otherwise seasonally prohibit vehicle traffic on winter roads if necessary to prevent significant roadbed degradation or surface water siltation.</a:t>
            </a:r>
          </a:p>
          <a:p>
            <a:pPr marL="0" indent="0">
              <a:buNone/>
            </a:pPr>
            <a:r>
              <a:rPr lang="en-US" dirty="0">
                <a:solidFill>
                  <a:srgbClr val="C00000"/>
                </a:solidFill>
              </a:rPr>
              <a:t>						</a:t>
            </a:r>
            <a:r>
              <a:rPr lang="en-US" sz="2400" dirty="0">
                <a:solidFill>
                  <a:srgbClr val="C00000"/>
                </a:solidFill>
              </a:rPr>
              <a:t>11 AAC 95.290(</a:t>
            </a:r>
            <a:r>
              <a:rPr lang="en-US" sz="2400" dirty="0" err="1">
                <a:solidFill>
                  <a:srgbClr val="C00000"/>
                </a:solidFill>
              </a:rPr>
              <a:t>i</a:t>
            </a:r>
            <a:r>
              <a:rPr lang="en-US" sz="2400" dirty="0">
                <a:solidFill>
                  <a:srgbClr val="C00000"/>
                </a:solidFill>
              </a:rPr>
              <a:t>)</a:t>
            </a:r>
            <a:endParaRPr lang="en-US" sz="2400" dirty="0"/>
          </a:p>
          <a:p>
            <a:pPr marL="0" indent="0">
              <a:buNone/>
            </a:pPr>
            <a:endParaRPr lang="en-US" dirty="0"/>
          </a:p>
          <a:p>
            <a:endParaRPr lang="en-US" dirty="0"/>
          </a:p>
        </p:txBody>
      </p:sp>
    </p:spTree>
    <p:extLst>
      <p:ext uri="{BB962C8B-B14F-4D97-AF65-F5344CB8AC3E}">
        <p14:creationId xmlns:p14="http://schemas.microsoft.com/office/powerpoint/2010/main" val="3752068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Addendum:  definitions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62391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br>
              <a:rPr lang="en-US" dirty="0"/>
            </a:br>
            <a:r>
              <a:rPr lang="en-US" sz="2000" dirty="0">
                <a:solidFill>
                  <a:srgbClr val="C00000"/>
                </a:solidFill>
              </a:rPr>
              <a:t>11 AAC 95.900</a:t>
            </a:r>
          </a:p>
        </p:txBody>
      </p:sp>
      <p:sp>
        <p:nvSpPr>
          <p:cNvPr id="3" name="Content Placeholder 2"/>
          <p:cNvSpPr>
            <a:spLocks noGrp="1"/>
          </p:cNvSpPr>
          <p:nvPr>
            <p:ph idx="1"/>
          </p:nvPr>
        </p:nvSpPr>
        <p:spPr>
          <a:xfrm>
            <a:off x="226711" y="1853755"/>
            <a:ext cx="8713249" cy="4244764"/>
          </a:xfrm>
        </p:spPr>
        <p:txBody>
          <a:bodyPr>
            <a:normAutofit fontScale="92500" lnSpcReduction="20000"/>
          </a:bodyPr>
          <a:lstStyle/>
          <a:p>
            <a:r>
              <a:rPr lang="en-US" b="1" dirty="0">
                <a:solidFill>
                  <a:srgbClr val="4C7A65"/>
                </a:solidFill>
              </a:rPr>
              <a:t>"cross drain"</a:t>
            </a:r>
            <a:r>
              <a:rPr lang="en-US" dirty="0">
                <a:solidFill>
                  <a:srgbClr val="4C7A65"/>
                </a:solidFill>
              </a:rPr>
              <a:t> </a:t>
            </a:r>
            <a:r>
              <a:rPr lang="en-US" dirty="0"/>
              <a:t>means a cross ditch used to move water from one side of a road to the other to prevent accumulation of runoff without the need of a culvert or bridge </a:t>
            </a:r>
            <a:r>
              <a:rPr lang="en-US" dirty="0">
                <a:solidFill>
                  <a:srgbClr val="C00000"/>
                </a:solidFill>
              </a:rPr>
              <a:t>(15)</a:t>
            </a:r>
          </a:p>
          <a:p>
            <a:r>
              <a:rPr lang="en-US" b="1" dirty="0">
                <a:solidFill>
                  <a:srgbClr val="4C7A65"/>
                </a:solidFill>
              </a:rPr>
              <a:t>"load-bearing portion"</a:t>
            </a:r>
            <a:r>
              <a:rPr lang="en-US" dirty="0">
                <a:solidFill>
                  <a:srgbClr val="4C7A65"/>
                </a:solidFill>
              </a:rPr>
              <a:t> </a:t>
            </a:r>
            <a:r>
              <a:rPr lang="en-US" dirty="0"/>
              <a:t>means that part of a road, landing, or other surface that consists of supportive soil, earth, rock, or other material directly below the working surface and the associated earth structure necessary for support of a part of a road </a:t>
            </a:r>
            <a:r>
              <a:rPr lang="en-US" dirty="0">
                <a:solidFill>
                  <a:srgbClr val="C00000"/>
                </a:solidFill>
              </a:rPr>
              <a:t>(41)</a:t>
            </a:r>
            <a:endParaRPr lang="en-US" dirty="0"/>
          </a:p>
          <a:p>
            <a:r>
              <a:rPr lang="en-US" b="1" dirty="0">
                <a:solidFill>
                  <a:srgbClr val="4C7A65"/>
                </a:solidFill>
              </a:rPr>
              <a:t>"</a:t>
            </a:r>
            <a:r>
              <a:rPr lang="en-US" b="1" dirty="0" err="1">
                <a:solidFill>
                  <a:srgbClr val="4C7A65"/>
                </a:solidFill>
              </a:rPr>
              <a:t>outsloping</a:t>
            </a:r>
            <a:r>
              <a:rPr lang="en-US" b="1" dirty="0">
                <a:solidFill>
                  <a:srgbClr val="4C7A65"/>
                </a:solidFill>
              </a:rPr>
              <a:t>"</a:t>
            </a:r>
            <a:r>
              <a:rPr lang="en-US" dirty="0">
                <a:solidFill>
                  <a:srgbClr val="4C7A65"/>
                </a:solidFill>
              </a:rPr>
              <a:t> </a:t>
            </a:r>
            <a:r>
              <a:rPr lang="en-US" dirty="0"/>
              <a:t>means to shape the running surface of a road in a manner that carries runoff to the downslope side of the road; "</a:t>
            </a:r>
            <a:r>
              <a:rPr lang="en-US" dirty="0" err="1"/>
              <a:t>outsloping</a:t>
            </a:r>
            <a:r>
              <a:rPr lang="en-US" dirty="0"/>
              <a:t>" is used for roads without roadside ditches </a:t>
            </a:r>
            <a:r>
              <a:rPr lang="en-US" dirty="0">
                <a:solidFill>
                  <a:srgbClr val="C00000"/>
                </a:solidFill>
              </a:rPr>
              <a:t>(55)</a:t>
            </a:r>
          </a:p>
          <a:p>
            <a:r>
              <a:rPr lang="en-US" b="1" dirty="0">
                <a:solidFill>
                  <a:srgbClr val="4C7A65"/>
                </a:solidFill>
              </a:rPr>
              <a:t>"puncheon"</a:t>
            </a:r>
            <a:r>
              <a:rPr lang="en-US" dirty="0">
                <a:solidFill>
                  <a:srgbClr val="4C7A65"/>
                </a:solidFill>
              </a:rPr>
              <a:t> </a:t>
            </a:r>
            <a:r>
              <a:rPr lang="en-US" dirty="0"/>
              <a:t>means a slab of timber used for flooring or footing, or woody material used as a mat in overlay road construction </a:t>
            </a:r>
            <a:r>
              <a:rPr lang="en-US" dirty="0">
                <a:solidFill>
                  <a:srgbClr val="C00000"/>
                </a:solidFill>
              </a:rPr>
              <a:t>(62) </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69710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STANDARDS, CONT.</a:t>
            </a:r>
          </a:p>
        </p:txBody>
      </p:sp>
      <p:sp>
        <p:nvSpPr>
          <p:cNvPr id="3" name="Content Placeholder 2"/>
          <p:cNvSpPr>
            <a:spLocks noGrp="1"/>
          </p:cNvSpPr>
          <p:nvPr>
            <p:ph idx="1"/>
          </p:nvPr>
        </p:nvSpPr>
        <p:spPr>
          <a:xfrm>
            <a:off x="423193" y="2015733"/>
            <a:ext cx="7591641" cy="3984545"/>
          </a:xfrm>
        </p:spPr>
        <p:txBody>
          <a:bodyPr>
            <a:normAutofit fontScale="92500" lnSpcReduction="20000"/>
          </a:bodyPr>
          <a:lstStyle/>
          <a:p>
            <a:r>
              <a:rPr lang="en-US" sz="2800" dirty="0"/>
              <a:t>Where feasible:</a:t>
            </a:r>
          </a:p>
          <a:p>
            <a:pPr lvl="1"/>
            <a:r>
              <a:rPr lang="en-US" sz="2800" dirty="0"/>
              <a:t>Cross a stream at a right angle to the stream channel;</a:t>
            </a:r>
          </a:p>
          <a:p>
            <a:pPr lvl="1"/>
            <a:r>
              <a:rPr lang="en-US" sz="2800" dirty="0"/>
              <a:t>Locate a road away from or upstream of a meander bend or a recently abandoned channel; and</a:t>
            </a:r>
          </a:p>
          <a:p>
            <a:pPr lvl="1"/>
            <a:r>
              <a:rPr lang="en-US" sz="2800" dirty="0"/>
              <a:t>Avoid crossing deep gullies where fine textured soils such as clay or ash soils exist.</a:t>
            </a:r>
          </a:p>
          <a:p>
            <a:pPr marL="0" indent="0">
              <a:buNone/>
            </a:pPr>
            <a:r>
              <a:rPr lang="en-US" sz="2600" dirty="0">
                <a:solidFill>
                  <a:srgbClr val="C00000"/>
                </a:solidFill>
              </a:rPr>
              <a:t>						  11 AAC 95.285(a)(7-9)</a:t>
            </a:r>
            <a:endParaRPr lang="en-US" sz="2600" dirty="0"/>
          </a:p>
          <a:p>
            <a:endParaRPr lang="en-US" dirty="0"/>
          </a:p>
        </p:txBody>
      </p:sp>
    </p:spTree>
    <p:extLst>
      <p:ext uri="{BB962C8B-B14F-4D97-AF65-F5344CB8AC3E}">
        <p14:creationId xmlns:p14="http://schemas.microsoft.com/office/powerpoint/2010/main" val="12934500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 cont.</a:t>
            </a:r>
            <a:br>
              <a:rPr lang="en-US" dirty="0"/>
            </a:br>
            <a:r>
              <a:rPr lang="en-US" sz="2000" dirty="0">
                <a:solidFill>
                  <a:srgbClr val="C00000"/>
                </a:solidFill>
              </a:rPr>
              <a:t>11 AAC 95.900</a:t>
            </a:r>
          </a:p>
        </p:txBody>
      </p:sp>
      <p:sp>
        <p:nvSpPr>
          <p:cNvPr id="3" name="Content Placeholder 2"/>
          <p:cNvSpPr>
            <a:spLocks noGrp="1"/>
          </p:cNvSpPr>
          <p:nvPr>
            <p:ph idx="1"/>
          </p:nvPr>
        </p:nvSpPr>
        <p:spPr>
          <a:xfrm>
            <a:off x="256939" y="1853755"/>
            <a:ext cx="8675464" cy="4222093"/>
          </a:xfrm>
        </p:spPr>
        <p:txBody>
          <a:bodyPr>
            <a:normAutofit fontScale="70000" lnSpcReduction="20000"/>
          </a:bodyPr>
          <a:lstStyle/>
          <a:p>
            <a:r>
              <a:rPr lang="en-US" sz="2900" b="1" dirty="0">
                <a:solidFill>
                  <a:srgbClr val="4C7A65"/>
                </a:solidFill>
              </a:rPr>
              <a:t>"relief culvert"</a:t>
            </a:r>
            <a:r>
              <a:rPr lang="en-US" sz="2900" dirty="0">
                <a:solidFill>
                  <a:srgbClr val="4C7A65"/>
                </a:solidFill>
              </a:rPr>
              <a:t> </a:t>
            </a:r>
            <a:r>
              <a:rPr lang="en-US" sz="2900" dirty="0"/>
              <a:t>means a structure to relieve surface runoff from roadside ditches to prevent excessive buildup in water volume and velocity </a:t>
            </a:r>
            <a:r>
              <a:rPr lang="en-US" sz="2900" dirty="0">
                <a:solidFill>
                  <a:srgbClr val="C00000"/>
                </a:solidFill>
              </a:rPr>
              <a:t>(66)</a:t>
            </a:r>
          </a:p>
          <a:p>
            <a:r>
              <a:rPr lang="en-US" sz="2900" b="1" dirty="0">
                <a:solidFill>
                  <a:srgbClr val="4C7A65"/>
                </a:solidFill>
              </a:rPr>
              <a:t>"</a:t>
            </a:r>
            <a:r>
              <a:rPr lang="en-US" sz="2900" b="1" dirty="0" err="1">
                <a:solidFill>
                  <a:srgbClr val="4C7A65"/>
                </a:solidFill>
              </a:rPr>
              <a:t>sidecasting</a:t>
            </a:r>
            <a:r>
              <a:rPr lang="en-US" sz="2900" b="1" dirty="0">
                <a:solidFill>
                  <a:srgbClr val="4C7A65"/>
                </a:solidFill>
              </a:rPr>
              <a:t>"</a:t>
            </a:r>
            <a:r>
              <a:rPr lang="en-US" sz="2900" dirty="0">
                <a:solidFill>
                  <a:srgbClr val="4C7A65"/>
                </a:solidFill>
              </a:rPr>
              <a:t> </a:t>
            </a:r>
            <a:r>
              <a:rPr lang="en-US" sz="2900" dirty="0"/>
              <a:t>means the act of moving excavated material to the side and depositing that material within the limits of construction or dumping it over the side and outside the limits of construction </a:t>
            </a:r>
            <a:r>
              <a:rPr lang="en-US" sz="2900" dirty="0">
                <a:solidFill>
                  <a:srgbClr val="C00000"/>
                </a:solidFill>
              </a:rPr>
              <a:t>(74) </a:t>
            </a:r>
          </a:p>
          <a:p>
            <a:r>
              <a:rPr lang="en-US" sz="2900" b="1" dirty="0">
                <a:solidFill>
                  <a:srgbClr val="4C7A65"/>
                </a:solidFill>
              </a:rPr>
              <a:t>"spoil"</a:t>
            </a:r>
            <a:r>
              <a:rPr lang="en-US" sz="2900" dirty="0">
                <a:solidFill>
                  <a:srgbClr val="4C7A65"/>
                </a:solidFill>
              </a:rPr>
              <a:t> </a:t>
            </a:r>
            <a:r>
              <a:rPr lang="en-US" sz="2900" dirty="0"/>
              <a:t>means excess material removed as overburden or generated during road or landing construction that is not used within the limits of construction </a:t>
            </a:r>
            <a:r>
              <a:rPr lang="en-US" sz="2900" dirty="0">
                <a:solidFill>
                  <a:srgbClr val="C00000"/>
                </a:solidFill>
              </a:rPr>
              <a:t>(78) </a:t>
            </a:r>
          </a:p>
          <a:p>
            <a:r>
              <a:rPr lang="en-US" sz="2900" b="1" dirty="0">
                <a:solidFill>
                  <a:srgbClr val="4C7A65"/>
                </a:solidFill>
              </a:rPr>
              <a:t>"water bar"</a:t>
            </a:r>
            <a:r>
              <a:rPr lang="en-US" sz="2900" dirty="0">
                <a:solidFill>
                  <a:srgbClr val="4C7A65"/>
                </a:solidFill>
              </a:rPr>
              <a:t> </a:t>
            </a:r>
            <a:r>
              <a:rPr lang="en-US" sz="2900" dirty="0"/>
              <a:t>means a diversion ditch or hump created in a trail or road for the purpose of carrying surface water runoff into the vegetation duff, ditch, or other dispersion area so that it does not gain the volume and velocity that cause soil movement and erosion </a:t>
            </a:r>
            <a:r>
              <a:rPr lang="en-US" sz="2900" dirty="0">
                <a:solidFill>
                  <a:srgbClr val="C00000"/>
                </a:solidFill>
              </a:rPr>
              <a:t>(89) </a:t>
            </a:r>
          </a:p>
          <a:p>
            <a:endParaRPr lang="en-US" dirty="0"/>
          </a:p>
          <a:p>
            <a:endParaRPr lang="en-US" dirty="0"/>
          </a:p>
        </p:txBody>
      </p:sp>
    </p:spTree>
    <p:extLst>
      <p:ext uri="{BB962C8B-B14F-4D97-AF65-F5344CB8AC3E}">
        <p14:creationId xmlns:p14="http://schemas.microsoft.com/office/powerpoint/2010/main" val="341897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Roading</a:t>
            </a:r>
            <a:r>
              <a:rPr lang="en-US" dirty="0"/>
              <a:t> in riparian areas</a:t>
            </a:r>
          </a:p>
        </p:txBody>
      </p:sp>
      <p:sp>
        <p:nvSpPr>
          <p:cNvPr id="3" name="Content Placeholder 2"/>
          <p:cNvSpPr>
            <a:spLocks noGrp="1"/>
          </p:cNvSpPr>
          <p:nvPr>
            <p:ph idx="1"/>
          </p:nvPr>
        </p:nvSpPr>
        <p:spPr>
          <a:xfrm>
            <a:off x="302281" y="1853755"/>
            <a:ext cx="7712553" cy="4033167"/>
          </a:xfrm>
        </p:spPr>
        <p:txBody>
          <a:bodyPr>
            <a:normAutofit fontScale="92500" lnSpcReduction="20000"/>
          </a:bodyPr>
          <a:lstStyle/>
          <a:p>
            <a:r>
              <a:rPr lang="en-US" sz="3200" dirty="0"/>
              <a:t>Do not locate a road in a riparian area except where access is needed to a water body crossing, or where there is no feasible alternative.  In any riparian area, design and locate all stream crossings to minimize significant adverse effects on fish habitat and on water quality.</a:t>
            </a:r>
          </a:p>
          <a:p>
            <a:pPr marL="0" indent="0">
              <a:buNone/>
            </a:pPr>
            <a:r>
              <a:rPr lang="en-US" sz="2600" dirty="0">
                <a:solidFill>
                  <a:srgbClr val="C00000"/>
                </a:solidFill>
              </a:rPr>
              <a:t>							     11 AAC 95.285(b)</a:t>
            </a:r>
            <a:endParaRPr lang="en-US" sz="2600" dirty="0"/>
          </a:p>
          <a:p>
            <a:endParaRPr lang="en-US" dirty="0"/>
          </a:p>
        </p:txBody>
      </p:sp>
    </p:spTree>
    <p:extLst>
      <p:ext uri="{BB962C8B-B14F-4D97-AF65-F5344CB8AC3E}">
        <p14:creationId xmlns:p14="http://schemas.microsoft.com/office/powerpoint/2010/main" val="2186431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Roading</a:t>
            </a:r>
            <a:r>
              <a:rPr lang="en-US" dirty="0"/>
              <a:t> in riparian areas</a:t>
            </a:r>
          </a:p>
        </p:txBody>
      </p:sp>
      <p:sp>
        <p:nvSpPr>
          <p:cNvPr id="3" name="Content Placeholder 2"/>
          <p:cNvSpPr>
            <a:spLocks noGrp="1"/>
          </p:cNvSpPr>
          <p:nvPr>
            <p:ph idx="1"/>
          </p:nvPr>
        </p:nvSpPr>
        <p:spPr>
          <a:xfrm>
            <a:off x="302281" y="1853755"/>
            <a:ext cx="7712553" cy="4655533"/>
          </a:xfrm>
        </p:spPr>
        <p:txBody>
          <a:bodyPr>
            <a:normAutofit/>
          </a:bodyPr>
          <a:lstStyle/>
          <a:p>
            <a:pPr lvl="0">
              <a:lnSpc>
                <a:spcPct val="100000"/>
              </a:lnSpc>
            </a:pPr>
            <a:r>
              <a:rPr lang="en-US" sz="2600" dirty="0"/>
              <a:t>Locate roads outside the riparian area, unless that is likely to cause slope failures, excessive erosion, or sedimentation that would have a greater adverse impact on the stream. </a:t>
            </a:r>
          </a:p>
          <a:p>
            <a:pPr lvl="0">
              <a:lnSpc>
                <a:spcPct val="100000"/>
              </a:lnSpc>
            </a:pPr>
            <a:r>
              <a:rPr lang="en-US" sz="2600" dirty="0"/>
              <a:t>The road design should include drainage features that minimize or direct road runoff away from the adjacent stream, and effectively control sediment.  </a:t>
            </a:r>
            <a:endParaRPr lang="en-US" sz="2200" dirty="0"/>
          </a:p>
          <a:p>
            <a:pPr lvl="2"/>
            <a:r>
              <a:rPr lang="en-US" sz="2600" dirty="0"/>
              <a:t>See the </a:t>
            </a:r>
            <a:r>
              <a:rPr lang="en-US" sz="2600" dirty="0">
                <a:solidFill>
                  <a:srgbClr val="7030A0"/>
                </a:solidFill>
              </a:rPr>
              <a:t>purple book </a:t>
            </a:r>
            <a:r>
              <a:rPr lang="en-US" sz="2600" dirty="0"/>
              <a:t>section on </a:t>
            </a:r>
            <a:r>
              <a:rPr lang="en-US" sz="2600" dirty="0">
                <a:solidFill>
                  <a:srgbClr val="C00000"/>
                </a:solidFill>
              </a:rPr>
              <a:t>11 AAC 95.285(b)</a:t>
            </a:r>
          </a:p>
          <a:p>
            <a:pPr marL="0" indent="0">
              <a:buNone/>
            </a:pPr>
            <a:r>
              <a:rPr lang="en-US" sz="2600" dirty="0">
                <a:solidFill>
                  <a:srgbClr val="C00000"/>
                </a:solidFill>
              </a:rPr>
              <a:t>							</a:t>
            </a:r>
            <a:endParaRPr lang="en-US" dirty="0"/>
          </a:p>
        </p:txBody>
      </p:sp>
    </p:spTree>
    <p:extLst>
      <p:ext uri="{BB962C8B-B14F-4D97-AF65-F5344CB8AC3E}">
        <p14:creationId xmlns:p14="http://schemas.microsoft.com/office/powerpoint/2010/main" val="1503540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663" y="804520"/>
            <a:ext cx="7768621" cy="1049235"/>
          </a:xfrm>
        </p:spPr>
        <p:txBody>
          <a:bodyPr/>
          <a:lstStyle/>
          <a:p>
            <a:r>
              <a:rPr lang="en-US" dirty="0"/>
              <a:t>Roads on Steep or unstable slopes</a:t>
            </a:r>
          </a:p>
        </p:txBody>
      </p:sp>
      <p:sp>
        <p:nvSpPr>
          <p:cNvPr id="3" name="Content Placeholder 2"/>
          <p:cNvSpPr>
            <a:spLocks noGrp="1"/>
          </p:cNvSpPr>
          <p:nvPr>
            <p:ph idx="1"/>
          </p:nvPr>
        </p:nvSpPr>
        <p:spPr>
          <a:xfrm>
            <a:off x="415637" y="2015733"/>
            <a:ext cx="7599198" cy="3833404"/>
          </a:xfrm>
        </p:spPr>
        <p:txBody>
          <a:bodyPr>
            <a:normAutofit fontScale="92500"/>
          </a:bodyPr>
          <a:lstStyle/>
          <a:p>
            <a:r>
              <a:rPr lang="en-US" sz="2800" dirty="0"/>
              <a:t>Where feasible, avoid locating a road on a slope </a:t>
            </a:r>
            <a:r>
              <a:rPr lang="en-US" sz="2800" u="sng" dirty="0"/>
              <a:t>&gt;</a:t>
            </a:r>
            <a:r>
              <a:rPr lang="en-US" sz="2800" dirty="0"/>
              <a:t>67% or on an unstable slope.  </a:t>
            </a:r>
          </a:p>
          <a:p>
            <a:r>
              <a:rPr lang="en-US" sz="2800" dirty="0"/>
              <a:t>If avoidance is not feasible, use site-specific measures to address slope instability due to road construction.  The measures must be approved by DOF and must meet the requirements of (b) of this section.</a:t>
            </a:r>
          </a:p>
          <a:p>
            <a:pPr marL="0" indent="0">
              <a:buNone/>
            </a:pPr>
            <a:r>
              <a:rPr lang="en-US" sz="2600" dirty="0">
                <a:solidFill>
                  <a:srgbClr val="C00000"/>
                </a:solidFill>
              </a:rPr>
              <a:t>							   11 AAC 95.290(a)</a:t>
            </a:r>
          </a:p>
        </p:txBody>
      </p:sp>
    </p:spTree>
    <p:extLst>
      <p:ext uri="{BB962C8B-B14F-4D97-AF65-F5344CB8AC3E}">
        <p14:creationId xmlns:p14="http://schemas.microsoft.com/office/powerpoint/2010/main" val="957431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landings</a:t>
            </a:r>
          </a:p>
        </p:txBody>
      </p:sp>
      <p:sp>
        <p:nvSpPr>
          <p:cNvPr id="3" name="Content Placeholder 2"/>
          <p:cNvSpPr>
            <a:spLocks noGrp="1"/>
          </p:cNvSpPr>
          <p:nvPr>
            <p:ph idx="1"/>
          </p:nvPr>
        </p:nvSpPr>
        <p:spPr>
          <a:xfrm>
            <a:off x="1443491" y="2015733"/>
            <a:ext cx="6571343" cy="3886303"/>
          </a:xfrm>
        </p:spPr>
        <p:txBody>
          <a:bodyPr>
            <a:normAutofit/>
          </a:bodyPr>
          <a:lstStyle/>
          <a:p>
            <a:pPr marL="0" indent="0">
              <a:buNone/>
            </a:pPr>
            <a:r>
              <a:rPr lang="en-US" sz="2800" dirty="0"/>
              <a:t>A truck road, a skid trail, or a fire trail must be </a:t>
            </a:r>
            <a:r>
              <a:rPr lang="en-US" sz="2800" dirty="0">
                <a:solidFill>
                  <a:srgbClr val="4C7A65"/>
                </a:solidFill>
              </a:rPr>
              <a:t>out-sloped</a:t>
            </a:r>
            <a:r>
              <a:rPr lang="en-US" sz="2800" dirty="0"/>
              <a:t> or </a:t>
            </a:r>
            <a:r>
              <a:rPr lang="en-US" sz="2800" dirty="0">
                <a:solidFill>
                  <a:srgbClr val="4C7A65"/>
                </a:solidFill>
              </a:rPr>
              <a:t>cross-drained</a:t>
            </a:r>
            <a:r>
              <a:rPr lang="en-US" sz="2800" dirty="0"/>
              <a:t> uphill of  a landing and the water diverted onto the forest floor away from the toe of any landing fill.</a:t>
            </a:r>
          </a:p>
          <a:p>
            <a:pPr marL="0" indent="0">
              <a:buNone/>
            </a:pPr>
            <a:endParaRPr lang="en-US" dirty="0">
              <a:solidFill>
                <a:srgbClr val="C00000"/>
              </a:solidFill>
            </a:endParaRPr>
          </a:p>
          <a:p>
            <a:pPr marL="0" indent="0">
              <a:buNone/>
            </a:pPr>
            <a:r>
              <a:rPr lang="en-US" dirty="0">
                <a:solidFill>
                  <a:srgbClr val="C00000"/>
                </a:solidFill>
              </a:rPr>
              <a:t>						11 AAC 95.345(b)(5)</a:t>
            </a:r>
          </a:p>
          <a:p>
            <a:endParaRPr lang="en-US" dirty="0"/>
          </a:p>
        </p:txBody>
      </p:sp>
    </p:spTree>
    <p:extLst>
      <p:ext uri="{BB962C8B-B14F-4D97-AF65-F5344CB8AC3E}">
        <p14:creationId xmlns:p14="http://schemas.microsoft.com/office/powerpoint/2010/main" val="46654096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TM10001114[[fn=Gallery]]</Template>
  <TotalTime>907</TotalTime>
  <Words>4436</Words>
  <Application>Microsoft Office PowerPoint</Application>
  <PresentationFormat>On-screen Show (4:3)</PresentationFormat>
  <Paragraphs>304</Paragraphs>
  <Slides>50</Slides>
  <Notes>39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Arial</vt:lpstr>
      <vt:lpstr>Calibri</vt:lpstr>
      <vt:lpstr>Gill Sans MT</vt:lpstr>
      <vt:lpstr>Gallery</vt:lpstr>
      <vt:lpstr>FRPA 101 F-1 </vt:lpstr>
      <vt:lpstr>Road location &amp; DESIGN</vt:lpstr>
      <vt:lpstr>GENERAL STANDARDS</vt:lpstr>
      <vt:lpstr>GENERAL STANDARDS, CONT.</vt:lpstr>
      <vt:lpstr>GENERAL STANDARDS, CONT.</vt:lpstr>
      <vt:lpstr>Roading in riparian areas</vt:lpstr>
      <vt:lpstr>Roading in riparian areas</vt:lpstr>
      <vt:lpstr>Roads on Steep or unstable slopes</vt:lpstr>
      <vt:lpstr>landings</vt:lpstr>
      <vt:lpstr>Eagle nests</vt:lpstr>
      <vt:lpstr>DOF forest road and bridge standards on state land</vt:lpstr>
      <vt:lpstr>ROAD CONSTRUCTION</vt:lpstr>
      <vt:lpstr>Requirements for steep or unstable slopes</vt:lpstr>
      <vt:lpstr>Requirements for steep or unstable slopes, CONT.</vt:lpstr>
      <vt:lpstr>Slope stability</vt:lpstr>
      <vt:lpstr>Excavation &amp; Blasting</vt:lpstr>
      <vt:lpstr>End-hauling &amp; full-bench construction</vt:lpstr>
      <vt:lpstr>End-hauling &amp; full-bench construction, cont.</vt:lpstr>
      <vt:lpstr>Identifying unstable slopes and soils susceptible to mass wasting</vt:lpstr>
      <vt:lpstr>PowerPoint Presentation</vt:lpstr>
      <vt:lpstr>Felling trees for road construction</vt:lpstr>
      <vt:lpstr>Felling trees in fish waters</vt:lpstr>
      <vt:lpstr>Waste disposal</vt:lpstr>
      <vt:lpstr>Running surface</vt:lpstr>
      <vt:lpstr>Operation in waterbodies</vt:lpstr>
      <vt:lpstr>Road drainage</vt:lpstr>
      <vt:lpstr>Drainage - general </vt:lpstr>
      <vt:lpstr>Definitions 11 AAC 95.900</vt:lpstr>
      <vt:lpstr>Drainage structure spacing</vt:lpstr>
      <vt:lpstr>Drainage structure spacing</vt:lpstr>
      <vt:lpstr>Spacing, cont.</vt:lpstr>
      <vt:lpstr>Spacing, cont.</vt:lpstr>
      <vt:lpstr>Structure installation</vt:lpstr>
      <vt:lpstr>Incomplete roads</vt:lpstr>
      <vt:lpstr>ditching</vt:lpstr>
      <vt:lpstr>Ditching – Purple Book notes</vt:lpstr>
      <vt:lpstr>Minimizing sedimentation</vt:lpstr>
      <vt:lpstr>Relief culverts</vt:lpstr>
      <vt:lpstr>Discharge</vt:lpstr>
      <vt:lpstr>Winter roads</vt:lpstr>
      <vt:lpstr>Winter roads:  general</vt:lpstr>
      <vt:lpstr>Winter road construction</vt:lpstr>
      <vt:lpstr>Winter road construction</vt:lpstr>
      <vt:lpstr>Winter roads near streams</vt:lpstr>
      <vt:lpstr>winter roads on state &amp; other public land</vt:lpstr>
      <vt:lpstr>winter roads on state &amp; other public land, cont.</vt:lpstr>
      <vt:lpstr>Seasonal Closures </vt:lpstr>
      <vt:lpstr>Addendum:  definitions</vt:lpstr>
      <vt:lpstr>Definitions 11 AAC 95.900</vt:lpstr>
      <vt:lpstr>Definitions, cont. 11 AAC 95.900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dc:title>
  <dc:creator>Freeman, Marty W (DNR)</dc:creator>
  <cp:lastModifiedBy>Freeman, Marty W (DNR)</cp:lastModifiedBy>
  <cp:revision>71</cp:revision>
  <dcterms:created xsi:type="dcterms:W3CDTF">2017-06-15T19:31:42Z</dcterms:created>
  <dcterms:modified xsi:type="dcterms:W3CDTF">2018-06-21T19:50:16Z</dcterms:modified>
</cp:coreProperties>
</file>