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71" r:id="rId2"/>
    <p:sldId id="257" r:id="rId3"/>
    <p:sldId id="273" r:id="rId4"/>
    <p:sldId id="267" r:id="rId5"/>
    <p:sldId id="258" r:id="rId6"/>
    <p:sldId id="264" r:id="rId7"/>
    <p:sldId id="294" r:id="rId8"/>
    <p:sldId id="274" r:id="rId9"/>
    <p:sldId id="303" r:id="rId10"/>
    <p:sldId id="275" r:id="rId11"/>
    <p:sldId id="290" r:id="rId12"/>
    <p:sldId id="306" r:id="rId13"/>
    <p:sldId id="276" r:id="rId14"/>
    <p:sldId id="280" r:id="rId15"/>
    <p:sldId id="277" r:id="rId16"/>
    <p:sldId id="278" r:id="rId17"/>
    <p:sldId id="304" r:id="rId18"/>
    <p:sldId id="300" r:id="rId19"/>
    <p:sldId id="265" r:id="rId20"/>
    <p:sldId id="291" r:id="rId21"/>
    <p:sldId id="281" r:id="rId22"/>
    <p:sldId id="292" r:id="rId23"/>
    <p:sldId id="282" r:id="rId24"/>
    <p:sldId id="297" r:id="rId25"/>
    <p:sldId id="260" r:id="rId26"/>
    <p:sldId id="266" r:id="rId27"/>
    <p:sldId id="283" r:id="rId28"/>
    <p:sldId id="296" r:id="rId29"/>
    <p:sldId id="284" r:id="rId30"/>
    <p:sldId id="298" r:id="rId31"/>
    <p:sldId id="285" r:id="rId32"/>
    <p:sldId id="286" r:id="rId33"/>
    <p:sldId id="287" r:id="rId34"/>
    <p:sldId id="308" r:id="rId35"/>
    <p:sldId id="288" r:id="rId36"/>
    <p:sldId id="289" r:id="rId37"/>
    <p:sldId id="299" r:id="rId38"/>
    <p:sldId id="269" r:id="rId39"/>
    <p:sldId id="301" r:id="rId40"/>
    <p:sldId id="302" r:id="rId41"/>
    <p:sldId id="305" r:id="rId42"/>
    <p:sldId id="293" r:id="rId43"/>
    <p:sldId id="270" r:id="rId44"/>
    <p:sldId id="263" r:id="rId45"/>
    <p:sldId id="307" r:id="rId4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444" y="114"/>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3E1F1A-0016-4622-BB1C-B2F4A169BC74}"/>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A6E7B9C-28A0-40EB-9527-88DACEA3C54F}"/>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46F3C653-32F6-434A-988A-62F020576C08}" type="datetimeFigureOut">
              <a:rPr lang="en-US" smtClean="0"/>
              <a:t>6/18/2018</a:t>
            </a:fld>
            <a:endParaRPr lang="en-US"/>
          </a:p>
        </p:txBody>
      </p:sp>
      <p:sp>
        <p:nvSpPr>
          <p:cNvPr id="4" name="Footer Placeholder 3">
            <a:extLst>
              <a:ext uri="{FF2B5EF4-FFF2-40B4-BE49-F238E27FC236}">
                <a16:creationId xmlns:a16="http://schemas.microsoft.com/office/drawing/2014/main" id="{8408F2F1-8C6C-4673-BF08-17D10A6D5381}"/>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5B21D3D-2352-4CD0-807C-02CA9B89CBAF}"/>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4DC34897-1234-455C-AC51-C061BF7F4BBE}" type="slidenum">
              <a:rPr lang="en-US" smtClean="0"/>
              <a:t>‹#›</a:t>
            </a:fld>
            <a:endParaRPr lang="en-US"/>
          </a:p>
        </p:txBody>
      </p:sp>
    </p:spTree>
    <p:extLst>
      <p:ext uri="{BB962C8B-B14F-4D97-AF65-F5344CB8AC3E}">
        <p14:creationId xmlns:p14="http://schemas.microsoft.com/office/powerpoint/2010/main" val="38221184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351C4941-A7F0-4C71-969D-40790921FA75}" type="datetimeFigureOut">
              <a:rPr lang="en-US" smtClean="0"/>
              <a:t>6/18/2018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5AA54A5-6EE7-4802-B2F3-3CAC67DEAF58}" type="slidenum">
              <a:rPr lang="en-US" smtClean="0"/>
              <a:t>‹#›</a:t>
            </a:fld>
            <a:endParaRPr lang="en-US"/>
          </a:p>
        </p:txBody>
      </p:sp>
    </p:spTree>
    <p:extLst>
      <p:ext uri="{BB962C8B-B14F-4D97-AF65-F5344CB8AC3E}">
        <p14:creationId xmlns:p14="http://schemas.microsoft.com/office/powerpoint/2010/main" val="614397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Date developed:  2017</a:t>
            </a:r>
          </a:p>
        </p:txBody>
      </p:sp>
      <p:sp>
        <p:nvSpPr>
          <p:cNvPr id="4" name="Slide Number Placeholder 3"/>
          <p:cNvSpPr>
            <a:spLocks noGrp="1"/>
          </p:cNvSpPr>
          <p:nvPr>
            <p:ph type="sldNum" sz="quarter" idx="10"/>
          </p:nvPr>
        </p:nvSpPr>
        <p:spPr/>
        <p:txBody>
          <a:bodyPr/>
          <a:lstStyle/>
          <a:p>
            <a:fld id="{45AA54A5-6EE7-4802-B2F3-3CAC67DEAF58}" type="slidenum">
              <a:rPr lang="en-US" smtClean="0"/>
              <a:t>1</a:t>
            </a:fld>
            <a:endParaRPr lang="en-US"/>
          </a:p>
        </p:txBody>
      </p:sp>
    </p:spTree>
    <p:extLst>
      <p:ext uri="{BB962C8B-B14F-4D97-AF65-F5344CB8AC3E}">
        <p14:creationId xmlns:p14="http://schemas.microsoft.com/office/powerpoint/2010/main" val="1556792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West Icy Bay</a:t>
            </a:r>
          </a:p>
          <a:p>
            <a:pPr lvl="0"/>
            <a:r>
              <a:rPr lang="en-US" sz="1200" kern="1200" dirty="0">
                <a:solidFill>
                  <a:schemeClr val="tx1"/>
                </a:solidFill>
                <a:effectLst/>
                <a:latin typeface="+mn-lt"/>
                <a:ea typeface="+mn-ea"/>
                <a:cs typeface="+mn-cs"/>
              </a:rPr>
              <a:t>Flat blade grading, no crown. Road should be free of berms</a:t>
            </a:r>
          </a:p>
          <a:p>
            <a:pPr lvl="0"/>
            <a:r>
              <a:rPr lang="en-US" sz="1200" kern="1200" dirty="0">
                <a:solidFill>
                  <a:schemeClr val="tx1"/>
                </a:solidFill>
                <a:effectLst/>
                <a:latin typeface="+mn-lt"/>
                <a:ea typeface="+mn-ea"/>
                <a:cs typeface="+mn-cs"/>
              </a:rPr>
              <a:t>Water pooling on road surface.</a:t>
            </a:r>
          </a:p>
          <a:p>
            <a:pPr lvl="0"/>
            <a:r>
              <a:rPr lang="en-US" sz="1200" kern="1200" dirty="0">
                <a:solidFill>
                  <a:schemeClr val="tx1"/>
                </a:solidFill>
                <a:effectLst/>
                <a:latin typeface="+mn-lt"/>
                <a:ea typeface="+mn-ea"/>
                <a:cs typeface="+mn-cs"/>
              </a:rPr>
              <a:t>Poor and intermittent ditching.  </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12</a:t>
            </a:fld>
            <a:endParaRPr lang="en-US"/>
          </a:p>
        </p:txBody>
      </p:sp>
    </p:spTree>
    <p:extLst>
      <p:ext uri="{BB962C8B-B14F-4D97-AF65-F5344CB8AC3E}">
        <p14:creationId xmlns:p14="http://schemas.microsoft.com/office/powerpoint/2010/main" val="2915959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Water pooling on surface should be shed</a:t>
            </a:r>
            <a:r>
              <a:rPr lang="en-US" baseline="0" dirty="0"/>
              <a:t> by the crown of the road prior to the bridge abutment.</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13</a:t>
            </a:fld>
            <a:endParaRPr lang="en-US"/>
          </a:p>
        </p:txBody>
      </p:sp>
    </p:spTree>
    <p:extLst>
      <p:ext uri="{BB962C8B-B14F-4D97-AF65-F5344CB8AC3E}">
        <p14:creationId xmlns:p14="http://schemas.microsoft.com/office/powerpoint/2010/main" val="1340760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standard </a:t>
            </a:r>
            <a:r>
              <a:rPr lang="en-US" dirty="0" err="1"/>
              <a:t>sidehill</a:t>
            </a:r>
            <a:r>
              <a:rPr lang="en-US" dirty="0"/>
              <a:t> section.  Specifics will vary by site and region.</a:t>
            </a:r>
          </a:p>
          <a:p>
            <a:r>
              <a:rPr lang="en-US" dirty="0"/>
              <a:t>Crowning the road 3-5% typically keeps</a:t>
            </a:r>
            <a:r>
              <a:rPr lang="en-US" baseline="0" dirty="0"/>
              <a:t> the surface from eroding in a significant manner.</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14</a:t>
            </a:fld>
            <a:endParaRPr lang="en-US"/>
          </a:p>
        </p:txBody>
      </p:sp>
    </p:spTree>
    <p:extLst>
      <p:ext uri="{BB962C8B-B14F-4D97-AF65-F5344CB8AC3E}">
        <p14:creationId xmlns:p14="http://schemas.microsoft.com/office/powerpoint/2010/main" val="2098124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Former bridge over Indian Creek near Hollis.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dirty="0"/>
              <a:t>Bridge was </a:t>
            </a:r>
            <a:r>
              <a:rPr lang="en-US" u="sng" dirty="0"/>
              <a:t>not</a:t>
            </a:r>
            <a:r>
              <a:rPr lang="en-US" dirty="0"/>
              <a:t> built to design (e.g., gradient leading to deck). Bridges</a:t>
            </a:r>
            <a:r>
              <a:rPr lang="en-US" baseline="0" dirty="0"/>
              <a:t> generally are near water, that is what we are primarily concerned about. If material reaches the bridge deck, manual labor will typically be needed to keep it out of the water.</a:t>
            </a:r>
          </a:p>
          <a:p>
            <a:endParaRPr lang="en-US" dirty="0"/>
          </a:p>
          <a:p>
            <a:r>
              <a:rPr lang="en-US" dirty="0"/>
              <a:t>From </a:t>
            </a:r>
            <a:r>
              <a:rPr lang="en-US" u="sng" dirty="0"/>
              <a:t>Rick Jandreau, DOF:</a:t>
            </a:r>
            <a:r>
              <a:rPr lang="en-US" u="none" dirty="0"/>
              <a:t>  The</a:t>
            </a:r>
            <a:r>
              <a:rPr lang="en-US" dirty="0"/>
              <a:t> bridge seems to be at the bottom of a vertical curve .  Water and sediments flowing down an improperly drained road will end up on the bridge, and eventually in the stream.</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15</a:t>
            </a:fld>
            <a:endParaRPr lang="en-US"/>
          </a:p>
        </p:txBody>
      </p:sp>
    </p:spTree>
    <p:extLst>
      <p:ext uri="{BB962C8B-B14F-4D97-AF65-F5344CB8AC3E}">
        <p14:creationId xmlns:p14="http://schemas.microsoft.com/office/powerpoint/2010/main" val="152509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a:t>
            </a:r>
            <a:r>
              <a:rPr lang="en-US" baseline="0" dirty="0"/>
              <a:t> the high brow logs and stapled material. Good install.</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16</a:t>
            </a:fld>
            <a:endParaRPr lang="en-US"/>
          </a:p>
        </p:txBody>
      </p:sp>
    </p:spTree>
    <p:extLst>
      <p:ext uri="{BB962C8B-B14F-4D97-AF65-F5344CB8AC3E}">
        <p14:creationId xmlns:p14="http://schemas.microsoft.com/office/powerpoint/2010/main" val="4073269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20000"/>
              </a:lnSpc>
              <a:spcBef>
                <a:spcPts val="0"/>
              </a:spcBef>
              <a:buClrTx/>
              <a:buFont typeface="Arial" panose="020B0604020202020204" pitchFamily="34" charset="0"/>
              <a:buChar char="•"/>
              <a:defRPr/>
            </a:pPr>
            <a:r>
              <a:rPr lang="en-US" sz="1200" dirty="0"/>
              <a:t>Poorly fitted, damaged, or rotten stringers and brow logs can leave gaps in the bridge for material to fall through if not filled by chinking or fabric. </a:t>
            </a:r>
          </a:p>
          <a:p>
            <a:pPr marL="171450" indent="-171450">
              <a:lnSpc>
                <a:spcPct val="120000"/>
              </a:lnSpc>
              <a:spcBef>
                <a:spcPts val="0"/>
              </a:spcBef>
              <a:buClrTx/>
              <a:buFont typeface="Arial" panose="020B0604020202020204" pitchFamily="34" charset="0"/>
              <a:buChar char="•"/>
              <a:defRPr/>
            </a:pPr>
            <a:r>
              <a:rPr lang="en-US" sz="1200" dirty="0"/>
              <a:t>A deep layer of decking material often results from the grader carrying forward excess material off the approaches onto the bridge.  Rather than grading out low spots the excess material fills them in and increases the amount of material decking the bridge. </a:t>
            </a:r>
          </a:p>
          <a:p>
            <a:pPr marL="171450" indent="-171450">
              <a:lnSpc>
                <a:spcPct val="120000"/>
              </a:lnSpc>
              <a:spcBef>
                <a:spcPts val="0"/>
              </a:spcBef>
              <a:buClrTx/>
              <a:buFont typeface="Arial" panose="020B0604020202020204" pitchFamily="34" charset="0"/>
              <a:buChar char="•"/>
              <a:defRPr/>
            </a:pPr>
            <a:r>
              <a:rPr lang="en-US" sz="1200" dirty="0"/>
              <a:t>Material piled up against the sides of the brow logs indicates excess material is being carried forward onto the bridge.  If it extends to the tops of the brow logs, some of the material will be pushed over the top of the logs when the grader passes.  Material coming off the end of the grader blade will fall off the bridge if the rock decking is higher than the brow log.  </a:t>
            </a:r>
          </a:p>
        </p:txBody>
      </p:sp>
      <p:sp>
        <p:nvSpPr>
          <p:cNvPr id="4" name="Slide Number Placeholder 3"/>
          <p:cNvSpPr>
            <a:spLocks noGrp="1"/>
          </p:cNvSpPr>
          <p:nvPr>
            <p:ph type="sldNum" sz="quarter" idx="10"/>
          </p:nvPr>
        </p:nvSpPr>
        <p:spPr/>
        <p:txBody>
          <a:bodyPr/>
          <a:lstStyle/>
          <a:p>
            <a:fld id="{45AA54A5-6EE7-4802-B2F3-3CAC67DEAF58}" type="slidenum">
              <a:rPr lang="en-US" smtClean="0"/>
              <a:t>17</a:t>
            </a:fld>
            <a:endParaRPr lang="en-US"/>
          </a:p>
        </p:txBody>
      </p:sp>
    </p:spTree>
    <p:extLst>
      <p:ext uri="{BB962C8B-B14F-4D97-AF65-F5344CB8AC3E}">
        <p14:creationId xmlns:p14="http://schemas.microsoft.com/office/powerpoint/2010/main" val="3700129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drawing</a:t>
            </a:r>
            <a:r>
              <a:rPr lang="en-US" baseline="0" dirty="0"/>
              <a:t> is of a drivable water bar. It is designed to shed water off the road if the ditch is plugged or the surface crown flattens out with use.</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23</a:t>
            </a:fld>
            <a:endParaRPr lang="en-US"/>
          </a:p>
        </p:txBody>
      </p:sp>
    </p:spTree>
    <p:extLst>
      <p:ext uri="{BB962C8B-B14F-4D97-AF65-F5344CB8AC3E}">
        <p14:creationId xmlns:p14="http://schemas.microsoft.com/office/powerpoint/2010/main" val="2507680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a:t>Are road surfaces being maintained to promote drainage?  Ruts cause erosion by directing runoff to flow down the road, eroding the road surface.</a:t>
            </a:r>
          </a:p>
          <a:p>
            <a:pPr lvl="0"/>
            <a:r>
              <a:rPr lang="en-US" sz="1200" dirty="0"/>
              <a:t>Were appropriate water bars installed along the roads?  Water bars are required at grade breaks to divert runoff away from steep road sections, or where the road surface starts showing evidence of rill erosion due to accumulated runoff flowing down the road. </a:t>
            </a:r>
          </a:p>
          <a:p>
            <a:pPr lvl="0"/>
            <a:r>
              <a:rPr lang="en-US" sz="1200" dirty="0"/>
              <a:t>Deformed running surfaces prevent runoff from draining off the road.  Saturated road surfaces are more erodible.</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24</a:t>
            </a:fld>
            <a:endParaRPr lang="en-US"/>
          </a:p>
        </p:txBody>
      </p:sp>
    </p:spTree>
    <p:extLst>
      <p:ext uri="{BB962C8B-B14F-4D97-AF65-F5344CB8AC3E}">
        <p14:creationId xmlns:p14="http://schemas.microsoft.com/office/powerpoint/2010/main" val="707711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is applicable to active, inactive, or closed roads.</a:t>
            </a:r>
          </a:p>
          <a:p>
            <a:r>
              <a:rPr lang="en-US" dirty="0"/>
              <a:t>The goal is to leave a closed road in stable condition</a:t>
            </a:r>
          </a:p>
        </p:txBody>
      </p:sp>
      <p:sp>
        <p:nvSpPr>
          <p:cNvPr id="4" name="Slide Number Placeholder 3"/>
          <p:cNvSpPr>
            <a:spLocks noGrp="1"/>
          </p:cNvSpPr>
          <p:nvPr>
            <p:ph type="sldNum" sz="quarter" idx="10"/>
          </p:nvPr>
        </p:nvSpPr>
        <p:spPr/>
        <p:txBody>
          <a:bodyPr/>
          <a:lstStyle/>
          <a:p>
            <a:fld id="{45AA54A5-6EE7-4802-B2F3-3CAC67DEAF58}" type="slidenum">
              <a:rPr lang="en-US" smtClean="0"/>
              <a:t>27</a:t>
            </a:fld>
            <a:endParaRPr lang="en-US"/>
          </a:p>
        </p:txBody>
      </p:sp>
    </p:spTree>
    <p:extLst>
      <p:ext uri="{BB962C8B-B14F-4D97-AF65-F5344CB8AC3E}">
        <p14:creationId xmlns:p14="http://schemas.microsoft.com/office/powerpoint/2010/main" val="1215852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20000"/>
              </a:lnSpc>
            </a:pPr>
            <a:r>
              <a:rPr lang="en-US" sz="1200" dirty="0"/>
              <a:t>Are suitable water bars installed along the roads? (e.g., at grade breaks to divert runoff away from steeper road sections, or where the road surface starts to show evidence of rill erosion due to accumulated runoff flowing down the road) </a:t>
            </a:r>
          </a:p>
          <a:p>
            <a:pPr lvl="0">
              <a:lnSpc>
                <a:spcPct val="120000"/>
              </a:lnSpc>
            </a:pPr>
            <a:r>
              <a:rPr lang="en-US" sz="1200" dirty="0"/>
              <a:t>Are water bars installed on the approaches to surface waters?  Diverting runoff before it can reach surface waters minimizes sedimentation. </a:t>
            </a:r>
          </a:p>
          <a:p>
            <a:pPr lvl="0">
              <a:lnSpc>
                <a:spcPct val="120000"/>
              </a:lnSpc>
            </a:pPr>
            <a:r>
              <a:rPr lang="en-US" sz="1200" dirty="0"/>
              <a:t>Are cross drains installed on all side drainages?  Cross drains take intercepted side drainages across the road and prevent erosion of the roadbed by preventing water from flowing down the road. </a:t>
            </a:r>
          </a:p>
          <a:p>
            <a:pPr lvl="0">
              <a:lnSpc>
                <a:spcPct val="120000"/>
              </a:lnSpc>
            </a:pPr>
            <a:r>
              <a:rPr lang="en-US" sz="1200" dirty="0"/>
              <a:t>Significant erosion of the roadbeds is evidence the measures taken were insufficient, or not effective in controlling erosion.</a:t>
            </a:r>
          </a:p>
          <a:p>
            <a:pPr lvl="0">
              <a:lnSpc>
                <a:spcPct val="120000"/>
              </a:lnSpc>
            </a:pPr>
            <a:r>
              <a:rPr lang="en-US" dirty="0"/>
              <a:t>From Bruce Johnson,</a:t>
            </a:r>
            <a:r>
              <a:rPr lang="en-US" baseline="0" dirty="0"/>
              <a:t> </a:t>
            </a:r>
            <a:r>
              <a:rPr lang="en-US" u="sng" baseline="0" dirty="0"/>
              <a:t>Training Note #03-01</a:t>
            </a:r>
            <a:r>
              <a:rPr lang="en-US" baseline="0" dirty="0"/>
              <a:t>:  </a:t>
            </a:r>
            <a:r>
              <a:rPr lang="en-US" sz="1200" kern="1200" dirty="0">
                <a:solidFill>
                  <a:schemeClr val="tx1"/>
                </a:solidFill>
                <a:effectLst/>
                <a:latin typeface="+mn-lt"/>
                <a:ea typeface="+mn-ea"/>
                <a:cs typeface="+mn-cs"/>
              </a:rPr>
              <a:t>You will most likely find cross drains installed on live drainages or perennial streams along a segment of road that has been closed.  They provide for drainage across the roadbed once a culvert or bridge has been removed.  Cross drains may also be found on inactive roads that have been "put-to-bed" but not closed.  Cross drains provide better protection from the road being washed out, or erosion or failure of a road fill, should a drainage structure become blocked or plugged.  A cross drain may be installed alongside a culvert to prevent a stream from diverting out of its channel should the culvert fail. </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28</a:t>
            </a:fld>
            <a:endParaRPr lang="en-US"/>
          </a:p>
        </p:txBody>
      </p:sp>
    </p:spTree>
    <p:extLst>
      <p:ext uri="{BB962C8B-B14F-4D97-AF65-F5344CB8AC3E}">
        <p14:creationId xmlns:p14="http://schemas.microsoft.com/office/powerpoint/2010/main" val="42050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That is, which BMPs apply</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2</a:t>
            </a:fld>
            <a:endParaRPr lang="en-US"/>
          </a:p>
        </p:txBody>
      </p:sp>
    </p:spTree>
    <p:extLst>
      <p:ext uri="{BB962C8B-B14F-4D97-AF65-F5344CB8AC3E}">
        <p14:creationId xmlns:p14="http://schemas.microsoft.com/office/powerpoint/2010/main" val="2196449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a:t>
            </a:r>
            <a:r>
              <a:rPr lang="en-US" baseline="0" dirty="0"/>
              <a:t> clean ditch, silt can be seen in the foreground. Placement of rock berms in the ditch  is appropriate to slow water down. Log should be removed.</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29</a:t>
            </a:fld>
            <a:endParaRPr lang="en-US"/>
          </a:p>
        </p:txBody>
      </p:sp>
    </p:spTree>
    <p:extLst>
      <p:ext uri="{BB962C8B-B14F-4D97-AF65-F5344CB8AC3E}">
        <p14:creationId xmlns:p14="http://schemas.microsoft.com/office/powerpoint/2010/main" val="344020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a:t>Are ditch blocks in place to direct runoff into cross drains or water bars?  </a:t>
            </a:r>
          </a:p>
          <a:p>
            <a:pPr lvl="0"/>
            <a:r>
              <a:rPr lang="en-US" sz="1200" dirty="0"/>
              <a:t>Are the water bars and cross drains cut into the roadbeds deep enough to drain the ditches and side drainages?</a:t>
            </a:r>
          </a:p>
          <a:p>
            <a:pPr lvl="0"/>
            <a:r>
              <a:rPr lang="en-US" sz="1200" dirty="0"/>
              <a:t>How much runoff are the ditches accumulating?  </a:t>
            </a:r>
          </a:p>
          <a:p>
            <a:pPr lvl="0"/>
            <a:r>
              <a:rPr lang="en-US" sz="1200" dirty="0"/>
              <a:t>How many side drainages are intercepted by the </a:t>
            </a:r>
            <a:r>
              <a:rPr lang="en-US" sz="1200" dirty="0" err="1"/>
              <a:t>ditchline</a:t>
            </a:r>
            <a:r>
              <a:rPr lang="en-US" sz="1200" dirty="0"/>
              <a:t>?  </a:t>
            </a:r>
          </a:p>
          <a:p>
            <a:pPr lvl="0"/>
            <a:r>
              <a:rPr lang="en-US" sz="1200" dirty="0"/>
              <a:t>Are there provisions to take runoff off the road should sloughing cut-banks block a ditch?</a:t>
            </a:r>
          </a:p>
          <a:p>
            <a:pPr lvl="0"/>
            <a:r>
              <a:rPr lang="en-US" sz="1200" dirty="0"/>
              <a:t>A missing ditch, where one is required by 11 AAC 95.295(d), is not in compliance. </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30</a:t>
            </a:fld>
            <a:endParaRPr lang="en-US"/>
          </a:p>
        </p:txBody>
      </p:sp>
    </p:spTree>
    <p:extLst>
      <p:ext uri="{BB962C8B-B14F-4D97-AF65-F5344CB8AC3E}">
        <p14:creationId xmlns:p14="http://schemas.microsoft.com/office/powerpoint/2010/main" val="2797805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“tank trap” used to close a road.</a:t>
            </a:r>
          </a:p>
        </p:txBody>
      </p:sp>
      <p:sp>
        <p:nvSpPr>
          <p:cNvPr id="4" name="Slide Number Placeholder 3"/>
          <p:cNvSpPr>
            <a:spLocks noGrp="1"/>
          </p:cNvSpPr>
          <p:nvPr>
            <p:ph type="sldNum" sz="quarter" idx="10"/>
          </p:nvPr>
        </p:nvSpPr>
        <p:spPr/>
        <p:txBody>
          <a:bodyPr/>
          <a:lstStyle/>
          <a:p>
            <a:fld id="{45AA54A5-6EE7-4802-B2F3-3CAC67DEAF58}" type="slidenum">
              <a:rPr lang="en-US" smtClean="0"/>
              <a:t>31</a:t>
            </a:fld>
            <a:endParaRPr lang="en-US"/>
          </a:p>
        </p:txBody>
      </p:sp>
    </p:spTree>
    <p:extLst>
      <p:ext uri="{BB962C8B-B14F-4D97-AF65-F5344CB8AC3E}">
        <p14:creationId xmlns:p14="http://schemas.microsoft.com/office/powerpoint/2010/main" val="1375719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bridge should have been taken out a long time ago.</a:t>
            </a:r>
          </a:p>
        </p:txBody>
      </p:sp>
      <p:sp>
        <p:nvSpPr>
          <p:cNvPr id="4" name="Slide Number Placeholder 3"/>
          <p:cNvSpPr>
            <a:spLocks noGrp="1"/>
          </p:cNvSpPr>
          <p:nvPr>
            <p:ph type="sldNum" sz="quarter" idx="10"/>
          </p:nvPr>
        </p:nvSpPr>
        <p:spPr/>
        <p:txBody>
          <a:bodyPr/>
          <a:lstStyle/>
          <a:p>
            <a:fld id="{45AA54A5-6EE7-4802-B2F3-3CAC67DEAF58}" type="slidenum">
              <a:rPr lang="en-US" smtClean="0"/>
              <a:t>32</a:t>
            </a:fld>
            <a:endParaRPr lang="en-US"/>
          </a:p>
        </p:txBody>
      </p:sp>
    </p:spTree>
    <p:extLst>
      <p:ext uri="{BB962C8B-B14F-4D97-AF65-F5344CB8AC3E}">
        <p14:creationId xmlns:p14="http://schemas.microsoft.com/office/powerpoint/2010/main" val="2426466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Old abandoned log bridge.</a:t>
            </a:r>
          </a:p>
        </p:txBody>
      </p:sp>
      <p:sp>
        <p:nvSpPr>
          <p:cNvPr id="4" name="Slide Number Placeholder 3"/>
          <p:cNvSpPr>
            <a:spLocks noGrp="1"/>
          </p:cNvSpPr>
          <p:nvPr>
            <p:ph type="sldNum" sz="quarter" idx="10"/>
          </p:nvPr>
        </p:nvSpPr>
        <p:spPr/>
        <p:txBody>
          <a:bodyPr/>
          <a:lstStyle/>
          <a:p>
            <a:fld id="{45AA54A5-6EE7-4802-B2F3-3CAC67DEAF58}" type="slidenum">
              <a:rPr lang="en-US" smtClean="0"/>
              <a:t>35</a:t>
            </a:fld>
            <a:endParaRPr lang="en-US"/>
          </a:p>
        </p:txBody>
      </p:sp>
    </p:spTree>
    <p:extLst>
      <p:ext uri="{BB962C8B-B14F-4D97-AF65-F5344CB8AC3E}">
        <p14:creationId xmlns:p14="http://schemas.microsoft.com/office/powerpoint/2010/main" val="1406522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site could have been pulled back another foot on either side.</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36</a:t>
            </a:fld>
            <a:endParaRPr lang="en-US"/>
          </a:p>
        </p:txBody>
      </p:sp>
    </p:spTree>
    <p:extLst>
      <p:ext uri="{BB962C8B-B14F-4D97-AF65-F5344CB8AC3E}">
        <p14:creationId xmlns:p14="http://schemas.microsoft.com/office/powerpoint/2010/main" val="2096444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Did DOF determine that other measures would provide adequate protection? Review road close-out inspection reports to determine if DOF approved alternative measures.</a:t>
            </a:r>
          </a:p>
          <a:p>
            <a:pPr lvl="0"/>
            <a:r>
              <a:rPr lang="en-US" dirty="0"/>
              <a:t>Were the streambeds of all fish-bearing waters restored to their natural conditions?</a:t>
            </a:r>
          </a:p>
          <a:p>
            <a:pPr lvl="0"/>
            <a:r>
              <a:rPr lang="en-US" dirty="0"/>
              <a:t>Walls of the approach fills may be sloped to the angle of natural repose or stabilized by another method to prevent erosion and sedimentation. </a:t>
            </a:r>
          </a:p>
          <a:p>
            <a:pPr lvl="0"/>
            <a:r>
              <a:rPr lang="en-US" dirty="0"/>
              <a:t>Was material from removed structures placed in an area where it cannot enter surface waters?</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37</a:t>
            </a:fld>
            <a:endParaRPr lang="en-US"/>
          </a:p>
        </p:txBody>
      </p:sp>
    </p:spTree>
    <p:extLst>
      <p:ext uri="{BB962C8B-B14F-4D97-AF65-F5344CB8AC3E}">
        <p14:creationId xmlns:p14="http://schemas.microsoft.com/office/powerpoint/2010/main" val="1212541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surface</a:t>
            </a:r>
            <a:r>
              <a:rPr lang="en-US" baseline="0" dirty="0"/>
              <a:t> was likely hauled on too long. This is not a good situation if it is near surface water. Erosion of soil is important to manage as well as water quality.</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42</a:t>
            </a:fld>
            <a:endParaRPr lang="en-US"/>
          </a:p>
        </p:txBody>
      </p:sp>
    </p:spTree>
    <p:extLst>
      <p:ext uri="{BB962C8B-B14F-4D97-AF65-F5344CB8AC3E}">
        <p14:creationId xmlns:p14="http://schemas.microsoft.com/office/powerpoint/2010/main" val="6957942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Winter road inspection on the Kenai Peninsula.    Photo:  Wade Wahrenbrock, DOF</a:t>
            </a:r>
          </a:p>
        </p:txBody>
      </p:sp>
      <p:sp>
        <p:nvSpPr>
          <p:cNvPr id="4" name="Slide Number Placeholder 3"/>
          <p:cNvSpPr>
            <a:spLocks noGrp="1"/>
          </p:cNvSpPr>
          <p:nvPr>
            <p:ph type="sldNum" sz="quarter" idx="10"/>
          </p:nvPr>
        </p:nvSpPr>
        <p:spPr/>
        <p:txBody>
          <a:bodyPr/>
          <a:lstStyle/>
          <a:p>
            <a:fld id="{45AA54A5-6EE7-4802-B2F3-3CAC67DEAF58}" type="slidenum">
              <a:rPr lang="en-US" smtClean="0"/>
              <a:t>43</a:t>
            </a:fld>
            <a:endParaRPr lang="en-US"/>
          </a:p>
        </p:txBody>
      </p:sp>
    </p:spTree>
    <p:extLst>
      <p:ext uri="{BB962C8B-B14F-4D97-AF65-F5344CB8AC3E}">
        <p14:creationId xmlns:p14="http://schemas.microsoft.com/office/powerpoint/2010/main" val="3402977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Jim Eleazer, DOF</a:t>
            </a:r>
            <a:r>
              <a:rPr lang="en-US" u="none" dirty="0"/>
              <a:t>:  The maintenance requirements for inactive and active roads are similar.  It is better from a cost standpoint to close a road that is not active.</a:t>
            </a:r>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3</a:t>
            </a:fld>
            <a:endParaRPr lang="en-US"/>
          </a:p>
        </p:txBody>
      </p:sp>
    </p:spTree>
    <p:extLst>
      <p:ext uri="{BB962C8B-B14F-4D97-AF65-F5344CB8AC3E}">
        <p14:creationId xmlns:p14="http://schemas.microsoft.com/office/powerpoint/2010/main" val="1493049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4</a:t>
            </a:fld>
            <a:endParaRPr lang="en-US"/>
          </a:p>
        </p:txBody>
      </p:sp>
    </p:spTree>
    <p:extLst>
      <p:ext uri="{BB962C8B-B14F-4D97-AF65-F5344CB8AC3E}">
        <p14:creationId xmlns:p14="http://schemas.microsoft.com/office/powerpoint/2010/main" val="257806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Have other drainage features necessary for the culverts to function as designed been maintained?  </a:t>
            </a:r>
          </a:p>
          <a:p>
            <a:pPr lvl="0"/>
            <a:r>
              <a:rPr lang="en-US" sz="1200" kern="1200" dirty="0">
                <a:solidFill>
                  <a:schemeClr val="tx1"/>
                </a:solidFill>
                <a:effectLst/>
                <a:latin typeface="+mn-lt"/>
                <a:ea typeface="+mn-ea"/>
                <a:cs typeface="+mn-cs"/>
              </a:rPr>
              <a:t>Are headwalls and catch basins being maintained and are they directing runoff into the culverts?</a:t>
            </a:r>
          </a:p>
          <a:p>
            <a:pPr lvl="0"/>
            <a:r>
              <a:rPr lang="en-US" sz="1200" kern="1200" dirty="0">
                <a:solidFill>
                  <a:schemeClr val="tx1"/>
                </a:solidFill>
                <a:effectLst/>
                <a:latin typeface="+mn-lt"/>
                <a:ea typeface="+mn-ea"/>
                <a:cs typeface="+mn-cs"/>
              </a:rPr>
              <a:t>Is erosion occurring due to a lack of maintenance? </a:t>
            </a:r>
          </a:p>
          <a:p>
            <a:pPr lvl="0"/>
            <a:r>
              <a:rPr lang="en-US" sz="1200" kern="1200" dirty="0">
                <a:solidFill>
                  <a:schemeClr val="tx1"/>
                </a:solidFill>
                <a:effectLst/>
                <a:latin typeface="+mn-lt"/>
                <a:ea typeface="+mn-ea"/>
                <a:cs typeface="+mn-cs"/>
              </a:rPr>
              <a:t>Is the </a:t>
            </a:r>
            <a:r>
              <a:rPr lang="en-US" sz="1200" kern="1200" dirty="0" err="1">
                <a:solidFill>
                  <a:schemeClr val="tx1"/>
                </a:solidFill>
                <a:effectLst/>
                <a:latin typeface="+mn-lt"/>
                <a:ea typeface="+mn-ea"/>
                <a:cs typeface="+mn-cs"/>
              </a:rPr>
              <a:t>ditchline</a:t>
            </a:r>
            <a:r>
              <a:rPr lang="en-US" sz="1200" kern="1200" dirty="0">
                <a:solidFill>
                  <a:schemeClr val="tx1"/>
                </a:solidFill>
                <a:effectLst/>
                <a:latin typeface="+mn-lt"/>
                <a:ea typeface="+mn-ea"/>
                <a:cs typeface="+mn-cs"/>
              </a:rPr>
              <a:t> beyond the culvert eroding because runoff is bypassing the culvert and eroding the roadbed or cut-slope?  </a:t>
            </a:r>
          </a:p>
          <a:p>
            <a:pPr lvl="0"/>
            <a:r>
              <a:rPr lang="en-US" sz="1200" kern="1200" dirty="0">
                <a:solidFill>
                  <a:schemeClr val="tx1"/>
                </a:solidFill>
                <a:effectLst/>
                <a:latin typeface="+mn-lt"/>
                <a:ea typeface="+mn-ea"/>
                <a:cs typeface="+mn-cs"/>
              </a:rPr>
              <a:t>Is water flowing across the road and eroding the roadbed?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Notes from Jim Eleazer:  A good grader operator will pull material from the ditches to the centerline of the road creating or maintaining a road crown.  A poor grader operator will flat blade the road causing it to widen.  At some point this will result in graded material going beyond the end of a culvert and entering surface waters.  This is a common problem that requires constant vigilance by the forest practices inspector.</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7</a:t>
            </a:fld>
            <a:endParaRPr lang="en-US"/>
          </a:p>
        </p:txBody>
      </p:sp>
    </p:spTree>
    <p:extLst>
      <p:ext uri="{BB962C8B-B14F-4D97-AF65-F5344CB8AC3E}">
        <p14:creationId xmlns:p14="http://schemas.microsoft.com/office/powerpoint/2010/main" val="29468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Photo taken on Bostwick Rd.  The culvert is covered by debris from landing and firewood cutting (see red oval).  Debris was cleared after photo taken</a:t>
            </a:r>
          </a:p>
          <a:p>
            <a:r>
              <a:rPr lang="en-US" sz="1200" kern="1200" dirty="0">
                <a:solidFill>
                  <a:schemeClr val="tx1"/>
                </a:solidFill>
                <a:effectLst/>
                <a:latin typeface="+mn-lt"/>
                <a:ea typeface="+mn-ea"/>
                <a:cs typeface="+mn-cs"/>
              </a:rPr>
              <a:t>Water is running across the road.</a:t>
            </a:r>
          </a:p>
          <a:p>
            <a:r>
              <a:rPr lang="en-US" sz="1200" kern="1200" dirty="0">
                <a:solidFill>
                  <a:schemeClr val="tx1"/>
                </a:solidFill>
                <a:effectLst/>
                <a:latin typeface="+mn-lt"/>
                <a:ea typeface="+mn-ea"/>
                <a:cs typeface="+mn-cs"/>
              </a:rPr>
              <a:t>Keep landings away from drainage structures.</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8</a:t>
            </a:fld>
            <a:endParaRPr lang="en-US"/>
          </a:p>
        </p:txBody>
      </p:sp>
    </p:spTree>
    <p:extLst>
      <p:ext uri="{BB962C8B-B14F-4D97-AF65-F5344CB8AC3E}">
        <p14:creationId xmlns:p14="http://schemas.microsoft.com/office/powerpoint/2010/main" val="3658613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Are </a:t>
            </a:r>
            <a:r>
              <a:rPr lang="en-US" dirty="0" err="1"/>
              <a:t>ditchlines</a:t>
            </a:r>
            <a:r>
              <a:rPr lang="en-US" dirty="0"/>
              <a:t> clear and free of obstructions between relief culverts, cross drains, or diversion ditches? </a:t>
            </a:r>
          </a:p>
          <a:p>
            <a:pPr lvl="0"/>
            <a:r>
              <a:rPr lang="en-US" dirty="0"/>
              <a:t>Has equipment operation obliterated or cut off any </a:t>
            </a:r>
            <a:r>
              <a:rPr lang="en-US" dirty="0" err="1"/>
              <a:t>ditchlines</a:t>
            </a:r>
            <a:r>
              <a:rPr lang="en-US" dirty="0"/>
              <a:t> ?</a:t>
            </a:r>
          </a:p>
          <a:p>
            <a:pPr lvl="0"/>
            <a:r>
              <a:rPr lang="en-US" dirty="0"/>
              <a:t>Are ditches adequate to handle the runoff draining into them? </a:t>
            </a:r>
          </a:p>
          <a:p>
            <a:pPr lvl="0"/>
            <a:r>
              <a:rPr lang="en-US" dirty="0"/>
              <a:t>Is erosion occurring? </a:t>
            </a:r>
          </a:p>
        </p:txBody>
      </p:sp>
      <p:sp>
        <p:nvSpPr>
          <p:cNvPr id="4" name="Slide Number Placeholder 3"/>
          <p:cNvSpPr>
            <a:spLocks noGrp="1"/>
          </p:cNvSpPr>
          <p:nvPr>
            <p:ph type="sldNum" sz="quarter" idx="10"/>
          </p:nvPr>
        </p:nvSpPr>
        <p:spPr/>
        <p:txBody>
          <a:bodyPr/>
          <a:lstStyle/>
          <a:p>
            <a:fld id="{45AA54A5-6EE7-4802-B2F3-3CAC67DEAF58}" type="slidenum">
              <a:rPr lang="en-US" smtClean="0"/>
              <a:t>9</a:t>
            </a:fld>
            <a:endParaRPr lang="en-US"/>
          </a:p>
        </p:txBody>
      </p:sp>
    </p:spTree>
    <p:extLst>
      <p:ext uri="{BB962C8B-B14F-4D97-AF65-F5344CB8AC3E}">
        <p14:creationId xmlns:p14="http://schemas.microsoft.com/office/powerpoint/2010/main" val="2848487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Blocked</a:t>
            </a:r>
            <a:r>
              <a:rPr lang="en-US" baseline="0" dirty="0"/>
              <a:t> culvert at center of picture.</a:t>
            </a:r>
          </a:p>
          <a:p>
            <a:r>
              <a:rPr lang="en-US" dirty="0"/>
              <a:t>Note from Jim Eleazer:</a:t>
            </a:r>
          </a:p>
          <a:p>
            <a:r>
              <a:rPr lang="en-US" dirty="0"/>
              <a:t>When a bridge is at the bottom of a vertical curve, catch basins may be installed to minimize sediment transport into the water body.  Catch basins fill with sediment and therefore must be cleaned periodically to continue functioning properly. </a:t>
            </a:r>
          </a:p>
          <a:p>
            <a:endParaRPr lang="en-US" dirty="0"/>
          </a:p>
        </p:txBody>
      </p:sp>
      <p:sp>
        <p:nvSpPr>
          <p:cNvPr id="4" name="Slide Number Placeholder 3"/>
          <p:cNvSpPr>
            <a:spLocks noGrp="1"/>
          </p:cNvSpPr>
          <p:nvPr>
            <p:ph type="sldNum" sz="quarter" idx="10"/>
          </p:nvPr>
        </p:nvSpPr>
        <p:spPr/>
        <p:txBody>
          <a:bodyPr/>
          <a:lstStyle/>
          <a:p>
            <a:fld id="{45AA54A5-6EE7-4802-B2F3-3CAC67DEAF58}" type="slidenum">
              <a:rPr lang="en-US" smtClean="0"/>
              <a:t>10</a:t>
            </a:fld>
            <a:endParaRPr lang="en-US"/>
          </a:p>
        </p:txBody>
      </p:sp>
    </p:spTree>
    <p:extLst>
      <p:ext uri="{BB962C8B-B14F-4D97-AF65-F5344CB8AC3E}">
        <p14:creationId xmlns:p14="http://schemas.microsoft.com/office/powerpoint/2010/main" val="337725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well defined settling basin.</a:t>
            </a:r>
          </a:p>
        </p:txBody>
      </p:sp>
      <p:sp>
        <p:nvSpPr>
          <p:cNvPr id="4" name="Slide Number Placeholder 3"/>
          <p:cNvSpPr>
            <a:spLocks noGrp="1"/>
          </p:cNvSpPr>
          <p:nvPr>
            <p:ph type="sldNum" sz="quarter" idx="10"/>
          </p:nvPr>
        </p:nvSpPr>
        <p:spPr/>
        <p:txBody>
          <a:bodyPr/>
          <a:lstStyle/>
          <a:p>
            <a:fld id="{45AA54A5-6EE7-4802-B2F3-3CAC67DEAF58}" type="slidenum">
              <a:rPr lang="en-US" smtClean="0"/>
              <a:t>11</a:t>
            </a:fld>
            <a:endParaRPr lang="en-US"/>
          </a:p>
        </p:txBody>
      </p:sp>
    </p:spTree>
    <p:extLst>
      <p:ext uri="{BB962C8B-B14F-4D97-AF65-F5344CB8AC3E}">
        <p14:creationId xmlns:p14="http://schemas.microsoft.com/office/powerpoint/2010/main" val="484162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6/18/2018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3606483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35523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84593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610470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solidFill>
              </a:rPr>
              <a:pPr/>
              <a:t>6/18/2018</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139684694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solidFill>
              </a:rPr>
              <a:pPr/>
              <a:t>6/18/2018</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47410756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2361498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solidFill>
                  <a:prstClr val="white"/>
                </a:solidFill>
              </a:rPr>
              <a:pPr/>
              <a:t>6/18/2018</a:t>
            </a:fld>
            <a:endParaRPr lang="en-US">
              <a:solidFill>
                <a:prstClr val="white"/>
              </a:solidFill>
            </a:endParaRPr>
          </a:p>
        </p:txBody>
      </p:sp>
      <p:sp>
        <p:nvSpPr>
          <p:cNvPr id="4" name="Footer Placeholder 3"/>
          <p:cNvSpPr>
            <a:spLocks noGrp="1"/>
          </p:cNvSpPr>
          <p:nvPr>
            <p:ph type="ftr" sz="quarter" idx="11"/>
          </p:nvPr>
        </p:nvSpPr>
        <p:spPr/>
        <p:txBody>
          <a:bodyPr/>
          <a:lstStyle/>
          <a:p>
            <a:endParaRPr lang="en-US">
              <a:solidFill>
                <a:prstClr val="white"/>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292549804"/>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3327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D8BD707-D9CF-40AE-B4C6-C98DA3205C09}" type="datetimeFigureOut">
              <a:rPr lang="en-US" smtClean="0">
                <a:solidFill>
                  <a:prstClr val="black"/>
                </a:solidFill>
              </a:rPr>
              <a:pPr/>
              <a:t>6/18/2018</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9794750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6/18/2018</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339126184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solidFill>
                  <a:prstClr val="black"/>
                </a:solidFill>
              </a:rPr>
              <a:pPr/>
              <a:t>6/18/2018</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53236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hyperlink" Target="http://www.dot.state.ak.us/stwddes/desenviron/resources/stormwater.shtml" TargetMode="External"/><Relationship Id="rId2" Type="http://schemas.openxmlformats.org/officeDocument/2006/relationships/hyperlink" Target="http://dec.alaska.gov/water/wnpspc/stormwater/Guidance.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16C6B7-956E-4D39-B709-EA48CE18F5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3"/>
          <p:cNvSpPr>
            <a:spLocks noGrp="1"/>
          </p:cNvSpPr>
          <p:nvPr>
            <p:ph type="ctrTitle"/>
          </p:nvPr>
        </p:nvSpPr>
        <p:spPr>
          <a:xfrm>
            <a:off x="457200" y="3420290"/>
            <a:ext cx="7772400" cy="1829761"/>
          </a:xfrm>
        </p:spPr>
        <p:txBody>
          <a:bodyPr>
            <a:normAutofit/>
          </a:bodyPr>
          <a:lstStyle/>
          <a:p>
            <a:pPr algn="ctr"/>
            <a:r>
              <a:rPr lang="en-US" dirty="0">
                <a:solidFill>
                  <a:schemeClr val="tx1"/>
                </a:solidFill>
              </a:rPr>
              <a:t>FRPA 101-F2 </a:t>
            </a:r>
          </a:p>
        </p:txBody>
      </p:sp>
      <p:sp>
        <p:nvSpPr>
          <p:cNvPr id="5" name="Subtitle 4"/>
          <p:cNvSpPr>
            <a:spLocks noGrp="1"/>
          </p:cNvSpPr>
          <p:nvPr>
            <p:ph type="subTitle" idx="1"/>
          </p:nvPr>
        </p:nvSpPr>
        <p:spPr>
          <a:xfrm>
            <a:off x="457200" y="5257800"/>
            <a:ext cx="7772400" cy="1199704"/>
          </a:xfrm>
        </p:spPr>
        <p:txBody>
          <a:bodyPr>
            <a:noAutofit/>
          </a:bodyPr>
          <a:lstStyle/>
          <a:p>
            <a:pPr algn="ctr"/>
            <a:r>
              <a:rPr lang="en-US" sz="4400" dirty="0">
                <a:solidFill>
                  <a:schemeClr val="tx1"/>
                </a:solidFill>
              </a:rPr>
              <a:t>Forest Road Maintenance and Closure</a:t>
            </a:r>
          </a:p>
        </p:txBody>
      </p:sp>
    </p:spTree>
    <p:extLst>
      <p:ext uri="{BB962C8B-B14F-4D97-AF65-F5344CB8AC3E}">
        <p14:creationId xmlns:p14="http://schemas.microsoft.com/office/powerpoint/2010/main" val="2049049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noAutofit/>
          </a:bodyPr>
          <a:lstStyle/>
          <a:p>
            <a:r>
              <a:rPr lang="en-US" sz="2400" dirty="0"/>
              <a:t>If a settling basin is used, keep an adequate reserve volume</a:t>
            </a:r>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828800" y="189968"/>
            <a:ext cx="5486400" cy="4389120"/>
          </a:xfrm>
        </p:spPr>
      </p:pic>
      <p:sp>
        <p:nvSpPr>
          <p:cNvPr id="4" name="Title 3"/>
          <p:cNvSpPr>
            <a:spLocks noGrp="1"/>
          </p:cNvSpPr>
          <p:nvPr>
            <p:ph type="title"/>
          </p:nvPr>
        </p:nvSpPr>
        <p:spPr/>
        <p:txBody>
          <a:bodyPr/>
          <a:lstStyle/>
          <a:p>
            <a:r>
              <a:rPr lang="en-US" dirty="0">
                <a:solidFill>
                  <a:schemeClr val="tx2">
                    <a:lumMod val="75000"/>
                  </a:schemeClr>
                </a:solidFill>
              </a:rPr>
              <a:t>Catch Basins </a:t>
            </a:r>
          </a:p>
        </p:txBody>
      </p:sp>
      <p:cxnSp>
        <p:nvCxnSpPr>
          <p:cNvPr id="6" name="Straight Connector 5"/>
          <p:cNvCxnSpPr/>
          <p:nvPr/>
        </p:nvCxnSpPr>
        <p:spPr>
          <a:xfrm>
            <a:off x="1828800" y="152400"/>
            <a:ext cx="5486400" cy="441960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248400" y="6324600"/>
            <a:ext cx="2819400" cy="400110"/>
          </a:xfrm>
          <a:prstGeom prst="rect">
            <a:avLst/>
          </a:prstGeom>
          <a:noFill/>
        </p:spPr>
        <p:txBody>
          <a:bodyPr wrap="square" rtlCol="0">
            <a:spAutoFit/>
          </a:bodyPr>
          <a:lstStyle/>
          <a:p>
            <a:r>
              <a:rPr lang="en-US" sz="2000" dirty="0"/>
              <a:t>11 AAC95.315(b)(2)</a:t>
            </a:r>
          </a:p>
        </p:txBody>
      </p:sp>
    </p:spTree>
    <p:extLst>
      <p:ext uri="{BB962C8B-B14F-4D97-AF65-F5344CB8AC3E}">
        <p14:creationId xmlns:p14="http://schemas.microsoft.com/office/powerpoint/2010/main" val="4077660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36431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D18B86-476A-4BC2-9275-8BCDBD9487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1689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228600" y="5334000"/>
            <a:ext cx="8229600" cy="648232"/>
          </a:xfrm>
        </p:spPr>
        <p:txBody>
          <a:bodyPr>
            <a:noAutofit/>
          </a:bodyPr>
          <a:lstStyle/>
          <a:p>
            <a:r>
              <a:rPr lang="en-US" sz="2400" dirty="0"/>
              <a:t>Perform road surface maintenance as necessary to minimize erosion of the surface and the subgrade.</a:t>
            </a:r>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828800" y="189968"/>
            <a:ext cx="5486400" cy="4389120"/>
          </a:xfrm>
        </p:spPr>
      </p:pic>
      <p:sp>
        <p:nvSpPr>
          <p:cNvPr id="4" name="Title 3"/>
          <p:cNvSpPr>
            <a:spLocks noGrp="1"/>
          </p:cNvSpPr>
          <p:nvPr>
            <p:ph type="title"/>
          </p:nvPr>
        </p:nvSpPr>
        <p:spPr>
          <a:xfrm>
            <a:off x="228600" y="4724400"/>
            <a:ext cx="8075432" cy="562672"/>
          </a:xfrm>
        </p:spPr>
        <p:txBody>
          <a:bodyPr/>
          <a:lstStyle/>
          <a:p>
            <a:r>
              <a:rPr lang="en-US" dirty="0">
                <a:solidFill>
                  <a:schemeClr val="tx2">
                    <a:lumMod val="75000"/>
                  </a:schemeClr>
                </a:solidFill>
              </a:rPr>
              <a:t>Pitch the water off the road surface</a:t>
            </a:r>
          </a:p>
        </p:txBody>
      </p:sp>
      <p:cxnSp>
        <p:nvCxnSpPr>
          <p:cNvPr id="6" name="Straight Connector 5"/>
          <p:cNvCxnSpPr/>
          <p:nvPr/>
        </p:nvCxnSpPr>
        <p:spPr>
          <a:xfrm>
            <a:off x="1828800" y="152400"/>
            <a:ext cx="5486400" cy="441960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192982" y="6400800"/>
            <a:ext cx="2895600" cy="400110"/>
          </a:xfrm>
          <a:prstGeom prst="rect">
            <a:avLst/>
          </a:prstGeom>
          <a:noFill/>
        </p:spPr>
        <p:txBody>
          <a:bodyPr wrap="square" rtlCol="0">
            <a:spAutoFit/>
          </a:bodyPr>
          <a:lstStyle/>
          <a:p>
            <a:r>
              <a:rPr lang="en-US" sz="2000" dirty="0"/>
              <a:t>11 AAC95.315(b)(3)</a:t>
            </a:r>
          </a:p>
        </p:txBody>
      </p:sp>
    </p:spTree>
    <p:extLst>
      <p:ext uri="{BB962C8B-B14F-4D97-AF65-F5344CB8AC3E}">
        <p14:creationId xmlns:p14="http://schemas.microsoft.com/office/powerpoint/2010/main" val="2006208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2124075"/>
            <a:ext cx="8296275"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175" y="4943475"/>
            <a:ext cx="3476625"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a:extLst>
              <a:ext uri="{FF2B5EF4-FFF2-40B4-BE49-F238E27FC236}">
                <a16:creationId xmlns:a16="http://schemas.microsoft.com/office/drawing/2014/main" id="{93CE44B2-0814-4AF7-BCBF-EEC0CDA1C20D}"/>
              </a:ext>
            </a:extLst>
          </p:cNvPr>
          <p:cNvSpPr/>
          <p:nvPr/>
        </p:nvSpPr>
        <p:spPr>
          <a:xfrm>
            <a:off x="4648200" y="3124200"/>
            <a:ext cx="457200" cy="304800"/>
          </a:xfrm>
          <a:prstGeom prst="ellipse">
            <a:avLst/>
          </a:prstGeom>
          <a:noFill/>
          <a:ln w="3175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670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609600" y="5334000"/>
            <a:ext cx="8305800" cy="648232"/>
          </a:xfrm>
        </p:spPr>
        <p:txBody>
          <a:bodyPr>
            <a:noAutofit/>
          </a:bodyPr>
          <a:lstStyle/>
          <a:p>
            <a:r>
              <a:rPr lang="en-US" sz="2400" dirty="0"/>
              <a:t>When grading a </a:t>
            </a:r>
            <a:r>
              <a:rPr lang="en-US" sz="2400" dirty="0" err="1"/>
              <a:t>nonrock</a:t>
            </a:r>
            <a:r>
              <a:rPr lang="en-US" sz="2400" dirty="0"/>
              <a:t>-decked bridge, minimize the depos­it of road surface material on the bridge surface</a:t>
            </a:r>
          </a:p>
        </p:txBody>
      </p:sp>
      <p:pic>
        <p:nvPicPr>
          <p:cNvPr id="5" name="Picture Placeholder 4"/>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16326" b="16326"/>
          <a:stretch>
            <a:fillRect/>
          </a:stretch>
        </p:blipFill>
        <p:spPr>
          <a:xfrm>
            <a:off x="228600" y="189968"/>
            <a:ext cx="8686800" cy="4389120"/>
          </a:xfrm>
        </p:spPr>
      </p:pic>
      <p:sp>
        <p:nvSpPr>
          <p:cNvPr id="4" name="Title 3"/>
          <p:cNvSpPr>
            <a:spLocks noGrp="1"/>
          </p:cNvSpPr>
          <p:nvPr>
            <p:ph type="title"/>
          </p:nvPr>
        </p:nvSpPr>
        <p:spPr>
          <a:xfrm>
            <a:off x="228600" y="4724400"/>
            <a:ext cx="8075432" cy="562672"/>
          </a:xfrm>
        </p:spPr>
        <p:txBody>
          <a:bodyPr/>
          <a:lstStyle/>
          <a:p>
            <a:r>
              <a:rPr lang="en-US" dirty="0">
                <a:solidFill>
                  <a:schemeClr val="tx2">
                    <a:lumMod val="75000"/>
                  </a:schemeClr>
                </a:solidFill>
              </a:rPr>
              <a:t>Bridge Decks</a:t>
            </a:r>
          </a:p>
        </p:txBody>
      </p:sp>
      <p:sp>
        <p:nvSpPr>
          <p:cNvPr id="3" name="TextBox 2"/>
          <p:cNvSpPr txBox="1"/>
          <p:nvPr/>
        </p:nvSpPr>
        <p:spPr>
          <a:xfrm>
            <a:off x="6096000" y="6324600"/>
            <a:ext cx="2971800" cy="400110"/>
          </a:xfrm>
          <a:prstGeom prst="rect">
            <a:avLst/>
          </a:prstGeom>
          <a:noFill/>
        </p:spPr>
        <p:txBody>
          <a:bodyPr wrap="square" rtlCol="0">
            <a:spAutoFit/>
          </a:bodyPr>
          <a:lstStyle/>
          <a:p>
            <a:r>
              <a:rPr lang="en-US" sz="2000" dirty="0"/>
              <a:t>11 AAC95.315(b)(5)</a:t>
            </a:r>
          </a:p>
        </p:txBody>
      </p:sp>
      <p:cxnSp>
        <p:nvCxnSpPr>
          <p:cNvPr id="7" name="Straight Connector 6">
            <a:extLst>
              <a:ext uri="{FF2B5EF4-FFF2-40B4-BE49-F238E27FC236}">
                <a16:creationId xmlns:a16="http://schemas.microsoft.com/office/drawing/2014/main" id="{B5A036F9-5C21-4CA4-AAAE-7671C5911828}"/>
              </a:ext>
            </a:extLst>
          </p:cNvPr>
          <p:cNvCxnSpPr>
            <a:cxnSpLocks/>
          </p:cNvCxnSpPr>
          <p:nvPr/>
        </p:nvCxnSpPr>
        <p:spPr>
          <a:xfrm flipH="1" flipV="1">
            <a:off x="228600" y="189968"/>
            <a:ext cx="8763000" cy="4389120"/>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037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81000" y="5181600"/>
            <a:ext cx="8382000" cy="957398"/>
          </a:xfrm>
        </p:spPr>
        <p:txBody>
          <a:bodyPr>
            <a:noAutofit/>
          </a:bodyPr>
          <a:lstStyle/>
          <a:p>
            <a:r>
              <a:rPr lang="en-US" sz="2400" dirty="0"/>
              <a:t>When grading on a rock-decked bridge, avoid pushing material over the rub rails or through gaps in the bridge surface.</a:t>
            </a:r>
          </a:p>
          <a:p>
            <a:endParaRPr lang="en-US" sz="2400" dirty="0"/>
          </a:p>
        </p:txBody>
      </p:sp>
      <p:pic>
        <p:nvPicPr>
          <p:cNvPr id="5" name="Picture Placeholder 4"/>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645920" y="189968"/>
            <a:ext cx="5852160" cy="4389120"/>
          </a:xfrm>
        </p:spPr>
      </p:pic>
      <p:sp>
        <p:nvSpPr>
          <p:cNvPr id="4" name="Title 3"/>
          <p:cNvSpPr>
            <a:spLocks noGrp="1"/>
          </p:cNvSpPr>
          <p:nvPr>
            <p:ph type="title"/>
          </p:nvPr>
        </p:nvSpPr>
        <p:spPr>
          <a:xfrm>
            <a:off x="228600" y="4648200"/>
            <a:ext cx="8075432" cy="562672"/>
          </a:xfrm>
        </p:spPr>
        <p:txBody>
          <a:bodyPr/>
          <a:lstStyle/>
          <a:p>
            <a:r>
              <a:rPr lang="en-US" dirty="0">
                <a:solidFill>
                  <a:schemeClr val="tx2">
                    <a:lumMod val="75000"/>
                  </a:schemeClr>
                </a:solidFill>
              </a:rPr>
              <a:t>Rock Decked Bridges</a:t>
            </a:r>
          </a:p>
        </p:txBody>
      </p:sp>
      <p:sp>
        <p:nvSpPr>
          <p:cNvPr id="6" name="TextBox 5"/>
          <p:cNvSpPr txBox="1"/>
          <p:nvPr/>
        </p:nvSpPr>
        <p:spPr>
          <a:xfrm>
            <a:off x="6248400" y="6340344"/>
            <a:ext cx="2778466" cy="400110"/>
          </a:xfrm>
          <a:prstGeom prst="rect">
            <a:avLst/>
          </a:prstGeom>
          <a:noFill/>
        </p:spPr>
        <p:txBody>
          <a:bodyPr wrap="square" rtlCol="0">
            <a:spAutoFit/>
          </a:bodyPr>
          <a:lstStyle/>
          <a:p>
            <a:r>
              <a:rPr lang="en-US" sz="2000" dirty="0"/>
              <a:t>11 AAC95.315(b)(6)</a:t>
            </a:r>
          </a:p>
        </p:txBody>
      </p:sp>
    </p:spTree>
    <p:extLst>
      <p:ext uri="{BB962C8B-B14F-4D97-AF65-F5344CB8AC3E}">
        <p14:creationId xmlns:p14="http://schemas.microsoft.com/office/powerpoint/2010/main" val="3596201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76400"/>
            <a:ext cx="8229600" cy="5287962"/>
          </a:xfrm>
        </p:spPr>
        <p:txBody>
          <a:bodyPr>
            <a:normAutofit/>
          </a:bodyPr>
          <a:lstStyle/>
          <a:p>
            <a:pPr marL="171450" indent="-171450">
              <a:lnSpc>
                <a:spcPct val="120000"/>
              </a:lnSpc>
              <a:spcBef>
                <a:spcPts val="0"/>
              </a:spcBef>
              <a:buClrTx/>
              <a:buFont typeface="Arial" panose="020B0604020202020204" pitchFamily="34" charset="0"/>
              <a:buChar char="•"/>
              <a:defRPr/>
            </a:pPr>
            <a:r>
              <a:rPr lang="en-US" sz="3200" dirty="0"/>
              <a:t>Rotten stringers and brow logs </a:t>
            </a:r>
          </a:p>
          <a:p>
            <a:pPr marL="171450" indent="-171450">
              <a:lnSpc>
                <a:spcPct val="120000"/>
              </a:lnSpc>
              <a:spcBef>
                <a:spcPts val="0"/>
              </a:spcBef>
              <a:buClrTx/>
              <a:buFont typeface="Arial" panose="020B0604020202020204" pitchFamily="34" charset="0"/>
              <a:buChar char="•"/>
              <a:defRPr/>
            </a:pPr>
            <a:r>
              <a:rPr lang="en-US" sz="3200" dirty="0"/>
              <a:t>Decking thickness </a:t>
            </a:r>
          </a:p>
          <a:p>
            <a:pPr marL="171450" indent="-171450">
              <a:lnSpc>
                <a:spcPct val="120000"/>
              </a:lnSpc>
              <a:spcBef>
                <a:spcPts val="0"/>
              </a:spcBef>
              <a:buClrTx/>
              <a:buFont typeface="Arial" panose="020B0604020202020204" pitchFamily="34" charset="0"/>
              <a:buChar char="•"/>
              <a:defRPr/>
            </a:pPr>
            <a:r>
              <a:rPr lang="en-US" sz="3200" dirty="0"/>
              <a:t>Excess material against brow logs</a:t>
            </a:r>
          </a:p>
          <a:p>
            <a:pPr marL="109728" indent="0">
              <a:lnSpc>
                <a:spcPct val="120000"/>
              </a:lnSpc>
              <a:buNone/>
            </a:pPr>
            <a:r>
              <a:rPr lang="en-US" sz="2800" dirty="0">
                <a:solidFill>
                  <a:srgbClr val="7030A0"/>
                </a:solidFill>
              </a:rPr>
              <a:t>			</a:t>
            </a:r>
          </a:p>
          <a:p>
            <a:pPr marL="109728" indent="0">
              <a:lnSpc>
                <a:spcPct val="120000"/>
              </a:lnSpc>
              <a:buNone/>
            </a:pPr>
            <a:endParaRPr lang="en-US" sz="2800" dirty="0">
              <a:solidFill>
                <a:srgbClr val="7030A0"/>
              </a:solidFill>
            </a:endParaRPr>
          </a:p>
          <a:p>
            <a:pPr marL="109728" indent="0">
              <a:lnSpc>
                <a:spcPct val="120000"/>
              </a:lnSpc>
              <a:buNone/>
            </a:pPr>
            <a:endParaRPr lang="en-US" sz="2800" dirty="0">
              <a:solidFill>
                <a:srgbClr val="7030A0"/>
              </a:solidFill>
            </a:endParaRPr>
          </a:p>
          <a:p>
            <a:pPr marL="109728" indent="0">
              <a:lnSpc>
                <a:spcPct val="120000"/>
              </a:lnSpc>
              <a:buNone/>
            </a:pPr>
            <a:r>
              <a:rPr lang="en-US" sz="2800" dirty="0">
                <a:solidFill>
                  <a:srgbClr val="7030A0"/>
                </a:solidFill>
              </a:rPr>
              <a:t>    </a:t>
            </a:r>
          </a:p>
          <a:p>
            <a:pPr marL="109728" indent="0" algn="r">
              <a:lnSpc>
                <a:spcPct val="120000"/>
              </a:lnSpc>
              <a:buNone/>
            </a:pPr>
            <a:r>
              <a:rPr lang="en-US" sz="2800" dirty="0">
                <a:solidFill>
                  <a:srgbClr val="7030A0"/>
                </a:solidFill>
              </a:rPr>
              <a:t>		</a:t>
            </a:r>
            <a:r>
              <a:rPr lang="en-US" sz="2400" dirty="0">
                <a:solidFill>
                  <a:srgbClr val="7030A0"/>
                </a:solidFill>
              </a:rPr>
              <a:t>Purple book </a:t>
            </a:r>
            <a:r>
              <a:rPr lang="en-US" sz="2400" dirty="0"/>
              <a:t>re 11 AAC 95.315(b)(6)</a:t>
            </a:r>
          </a:p>
          <a:p>
            <a:pPr>
              <a:lnSpc>
                <a:spcPct val="120000"/>
              </a:lnSpc>
            </a:pPr>
            <a:endParaRPr lang="en-US" dirty="0"/>
          </a:p>
          <a:p>
            <a:pPr>
              <a:lnSpc>
                <a:spcPct val="120000"/>
              </a:lnSpc>
            </a:pPr>
            <a:endParaRPr lang="en-US" dirty="0"/>
          </a:p>
        </p:txBody>
      </p:sp>
      <p:sp>
        <p:nvSpPr>
          <p:cNvPr id="5" name="Title 4"/>
          <p:cNvSpPr>
            <a:spLocks noGrp="1"/>
          </p:cNvSpPr>
          <p:nvPr>
            <p:ph type="title"/>
          </p:nvPr>
        </p:nvSpPr>
        <p:spPr/>
        <p:txBody>
          <a:bodyPr>
            <a:normAutofit/>
          </a:bodyPr>
          <a:lstStyle/>
          <a:p>
            <a:r>
              <a:rPr lang="en-US" sz="3200" dirty="0">
                <a:solidFill>
                  <a:schemeClr val="accent1">
                    <a:lumMod val="75000"/>
                  </a:schemeClr>
                </a:solidFill>
              </a:rPr>
              <a:t>Compliance monitoring considerations:  Brow logs and decking</a:t>
            </a:r>
          </a:p>
        </p:txBody>
      </p:sp>
    </p:spTree>
    <p:extLst>
      <p:ext uri="{BB962C8B-B14F-4D97-AF65-F5344CB8AC3E}">
        <p14:creationId xmlns:p14="http://schemas.microsoft.com/office/powerpoint/2010/main" val="164558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accent1">
                    <a:lumMod val="75000"/>
                  </a:schemeClr>
                </a:solidFill>
              </a:rPr>
              <a:t>Maintenance on inactive roads</a:t>
            </a:r>
            <a:br>
              <a:rPr lang="en-US" dirty="0"/>
            </a:b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51040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a:t>Means a forest road on which commer­cial hauling is discontinued for one or more logging seasons, and the forest landowner desires </a:t>
            </a:r>
            <a:r>
              <a:rPr lang="en-US" sz="3200" u="sng" dirty="0"/>
              <a:t>continuation of access </a:t>
            </a:r>
            <a:r>
              <a:rPr lang="en-US" sz="3200" dirty="0"/>
              <a:t>for fire control, forest management activities, occasional or incidental use for forest products harvesting, or similar activities.</a:t>
            </a:r>
          </a:p>
          <a:p>
            <a:endParaRPr lang="en-US" dirty="0"/>
          </a:p>
        </p:txBody>
      </p:sp>
      <p:sp>
        <p:nvSpPr>
          <p:cNvPr id="2" name="Title 1"/>
          <p:cNvSpPr>
            <a:spLocks noGrp="1"/>
          </p:cNvSpPr>
          <p:nvPr>
            <p:ph type="title"/>
          </p:nvPr>
        </p:nvSpPr>
        <p:spPr/>
        <p:txBody>
          <a:bodyPr/>
          <a:lstStyle/>
          <a:p>
            <a:r>
              <a:rPr lang="en-US" dirty="0">
                <a:solidFill>
                  <a:schemeClr val="accent1">
                    <a:lumMod val="75000"/>
                  </a:schemeClr>
                </a:solidFill>
              </a:rPr>
              <a:t>Inactive Road - definition</a:t>
            </a:r>
          </a:p>
        </p:txBody>
      </p:sp>
      <p:sp>
        <p:nvSpPr>
          <p:cNvPr id="4" name="TextBox 3"/>
          <p:cNvSpPr txBox="1"/>
          <p:nvPr/>
        </p:nvSpPr>
        <p:spPr>
          <a:xfrm>
            <a:off x="5867400" y="6248400"/>
            <a:ext cx="2895600" cy="400110"/>
          </a:xfrm>
          <a:prstGeom prst="rect">
            <a:avLst/>
          </a:prstGeom>
          <a:noFill/>
        </p:spPr>
        <p:txBody>
          <a:bodyPr wrap="square" rtlCol="0">
            <a:spAutoFit/>
          </a:bodyPr>
          <a:lstStyle/>
          <a:p>
            <a:r>
              <a:rPr lang="en-US" sz="2000" dirty="0"/>
              <a:t>11 AAC 95.900 (36)</a:t>
            </a:r>
          </a:p>
        </p:txBody>
      </p:sp>
    </p:spTree>
    <p:extLst>
      <p:ext uri="{BB962C8B-B14F-4D97-AF65-F5344CB8AC3E}">
        <p14:creationId xmlns:p14="http://schemas.microsoft.com/office/powerpoint/2010/main" val="3786877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r>
              <a:rPr lang="en-US" sz="4800" dirty="0"/>
              <a:t>The status of the road determines which road standards apply. </a:t>
            </a:r>
          </a:p>
        </p:txBody>
      </p:sp>
      <p:sp>
        <p:nvSpPr>
          <p:cNvPr id="3" name="Title 2"/>
          <p:cNvSpPr>
            <a:spLocks noGrp="1"/>
          </p:cNvSpPr>
          <p:nvPr>
            <p:ph type="title"/>
          </p:nvPr>
        </p:nvSpPr>
        <p:spPr/>
        <p:txBody>
          <a:bodyPr/>
          <a:lstStyle/>
          <a:p>
            <a:r>
              <a:rPr lang="en-US" dirty="0">
                <a:solidFill>
                  <a:schemeClr val="accent1">
                    <a:lumMod val="75000"/>
                  </a:schemeClr>
                </a:solidFill>
              </a:rPr>
              <a:t>FRPA Road Status</a:t>
            </a:r>
          </a:p>
        </p:txBody>
      </p:sp>
    </p:spTree>
    <p:extLst>
      <p:ext uri="{BB962C8B-B14F-4D97-AF65-F5344CB8AC3E}">
        <p14:creationId xmlns:p14="http://schemas.microsoft.com/office/powerpoint/2010/main" val="2017567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r>
              <a:rPr lang="en-US" sz="3600" dirty="0"/>
              <a:t>As soon as </a:t>
            </a:r>
            <a:r>
              <a:rPr lang="en-US" sz="3600" u="sng" dirty="0"/>
              <a:t>feasible</a:t>
            </a:r>
            <a:r>
              <a:rPr lang="en-US" sz="3600" dirty="0"/>
              <a:t> following termination of active use, keep ditches and drainage structures maintained as necessary to assure water flow and fish passage;</a:t>
            </a:r>
          </a:p>
          <a:p>
            <a:endParaRPr lang="en-US" dirty="0"/>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Inactive Road</a:t>
            </a:r>
          </a:p>
        </p:txBody>
      </p:sp>
      <p:sp>
        <p:nvSpPr>
          <p:cNvPr id="5" name="TextBox 4"/>
          <p:cNvSpPr txBox="1"/>
          <p:nvPr/>
        </p:nvSpPr>
        <p:spPr>
          <a:xfrm>
            <a:off x="5715000" y="6339084"/>
            <a:ext cx="3276600" cy="400110"/>
          </a:xfrm>
          <a:prstGeom prst="rect">
            <a:avLst/>
          </a:prstGeom>
          <a:noFill/>
        </p:spPr>
        <p:txBody>
          <a:bodyPr wrap="square" rtlCol="0">
            <a:spAutoFit/>
          </a:bodyPr>
          <a:lstStyle/>
          <a:p>
            <a:r>
              <a:rPr lang="en-US" sz="2000" dirty="0"/>
              <a:t>11 AAC 95.315 (c)(1)</a:t>
            </a:r>
          </a:p>
        </p:txBody>
      </p:sp>
    </p:spTree>
    <p:extLst>
      <p:ext uri="{BB962C8B-B14F-4D97-AF65-F5344CB8AC3E}">
        <p14:creationId xmlns:p14="http://schemas.microsoft.com/office/powerpoint/2010/main" val="68546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600" dirty="0"/>
              <a:t>“Feasible” means capable of being accomplished in a successful manner within a reasonable period of time, taking into account economic, environmental, technical, and safety factors</a:t>
            </a:r>
          </a:p>
        </p:txBody>
      </p:sp>
      <p:sp>
        <p:nvSpPr>
          <p:cNvPr id="3" name="Title 2"/>
          <p:cNvSpPr>
            <a:spLocks noGrp="1"/>
          </p:cNvSpPr>
          <p:nvPr>
            <p:ph type="title"/>
          </p:nvPr>
        </p:nvSpPr>
        <p:spPr/>
        <p:txBody>
          <a:bodyPr/>
          <a:lstStyle/>
          <a:p>
            <a:r>
              <a:rPr lang="en-US" dirty="0">
                <a:solidFill>
                  <a:schemeClr val="accent1">
                    <a:lumMod val="75000"/>
                  </a:schemeClr>
                </a:solidFill>
              </a:rPr>
              <a:t>Definition:  “Feasible”</a:t>
            </a:r>
          </a:p>
        </p:txBody>
      </p:sp>
      <p:sp>
        <p:nvSpPr>
          <p:cNvPr id="4" name="TextBox 3"/>
          <p:cNvSpPr txBox="1"/>
          <p:nvPr/>
        </p:nvSpPr>
        <p:spPr>
          <a:xfrm>
            <a:off x="5410200" y="6019800"/>
            <a:ext cx="2667000" cy="400110"/>
          </a:xfrm>
          <a:prstGeom prst="rect">
            <a:avLst/>
          </a:prstGeom>
          <a:noFill/>
        </p:spPr>
        <p:txBody>
          <a:bodyPr wrap="square" rtlCol="0">
            <a:spAutoFit/>
          </a:bodyPr>
          <a:lstStyle/>
          <a:p>
            <a:r>
              <a:rPr lang="en-US" sz="2000" dirty="0"/>
              <a:t>11 AAC 95.900 (29)</a:t>
            </a:r>
          </a:p>
        </p:txBody>
      </p:sp>
    </p:spTree>
    <p:extLst>
      <p:ext uri="{BB962C8B-B14F-4D97-AF65-F5344CB8AC3E}">
        <p14:creationId xmlns:p14="http://schemas.microsoft.com/office/powerpoint/2010/main" val="2073445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sz="3600" dirty="0"/>
              <a:t>Keep the road surface crowned, </a:t>
            </a:r>
            <a:r>
              <a:rPr lang="en-US" sz="3600" dirty="0" err="1"/>
              <a:t>outsloped</a:t>
            </a:r>
            <a:r>
              <a:rPr lang="en-US" sz="3600" dirty="0"/>
              <a:t>, water barred, or otherwise left in a condition not conducive to erosion; </a:t>
            </a: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Inactive Road</a:t>
            </a:r>
          </a:p>
        </p:txBody>
      </p:sp>
      <p:sp>
        <p:nvSpPr>
          <p:cNvPr id="4" name="TextBox 3"/>
          <p:cNvSpPr txBox="1"/>
          <p:nvPr/>
        </p:nvSpPr>
        <p:spPr>
          <a:xfrm>
            <a:off x="5486400" y="6301929"/>
            <a:ext cx="3505200" cy="400110"/>
          </a:xfrm>
          <a:prstGeom prst="rect">
            <a:avLst/>
          </a:prstGeom>
          <a:noFill/>
        </p:spPr>
        <p:txBody>
          <a:bodyPr wrap="square" rtlCol="0">
            <a:spAutoFit/>
          </a:bodyPr>
          <a:lstStyle/>
          <a:p>
            <a:r>
              <a:rPr lang="en-US" sz="2000" dirty="0"/>
              <a:t>11 AAC 95.315(c)(2)</a:t>
            </a:r>
          </a:p>
        </p:txBody>
      </p:sp>
    </p:spTree>
    <p:extLst>
      <p:ext uri="{BB962C8B-B14F-4D97-AF65-F5344CB8AC3E}">
        <p14:creationId xmlns:p14="http://schemas.microsoft.com/office/powerpoint/2010/main" val="3774112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14513" y="-660400"/>
            <a:ext cx="5514975" cy="818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96000" y="6188076"/>
            <a:ext cx="1981200" cy="276999"/>
          </a:xfrm>
          <a:prstGeom prst="rect">
            <a:avLst/>
          </a:prstGeom>
          <a:noFill/>
        </p:spPr>
        <p:txBody>
          <a:bodyPr wrap="square" rtlCol="0">
            <a:spAutoFit/>
          </a:bodyPr>
          <a:lstStyle/>
          <a:p>
            <a:r>
              <a:rPr lang="en-US" sz="1200" dirty="0"/>
              <a:t>Provided by: USFS</a:t>
            </a:r>
          </a:p>
        </p:txBody>
      </p:sp>
      <p:sp>
        <p:nvSpPr>
          <p:cNvPr id="3" name="TextBox 2">
            <a:extLst>
              <a:ext uri="{FF2B5EF4-FFF2-40B4-BE49-F238E27FC236}">
                <a16:creationId xmlns:a16="http://schemas.microsoft.com/office/drawing/2014/main" id="{D0F76CC7-885C-4C3F-9B5D-16331F6428D1}"/>
              </a:ext>
            </a:extLst>
          </p:cNvPr>
          <p:cNvSpPr txBox="1"/>
          <p:nvPr/>
        </p:nvSpPr>
        <p:spPr>
          <a:xfrm>
            <a:off x="3048000" y="990600"/>
            <a:ext cx="3810000" cy="369332"/>
          </a:xfrm>
          <a:prstGeom prst="rect">
            <a:avLst/>
          </a:prstGeom>
          <a:solidFill>
            <a:schemeClr val="bg1"/>
          </a:solidFill>
        </p:spPr>
        <p:txBody>
          <a:bodyPr wrap="square" rtlCol="0">
            <a:spAutoFit/>
          </a:bodyPr>
          <a:lstStyle/>
          <a:p>
            <a:pPr algn="ctr"/>
            <a:r>
              <a:rPr lang="en-US" dirty="0"/>
              <a:t>Drivable water bar</a:t>
            </a:r>
          </a:p>
        </p:txBody>
      </p:sp>
    </p:spTree>
    <p:extLst>
      <p:ext uri="{BB962C8B-B14F-4D97-AF65-F5344CB8AC3E}">
        <p14:creationId xmlns:p14="http://schemas.microsoft.com/office/powerpoint/2010/main" val="302505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09928"/>
            <a:ext cx="8229600" cy="5148072"/>
          </a:xfrm>
        </p:spPr>
        <p:txBody>
          <a:bodyPr>
            <a:normAutofit/>
          </a:bodyPr>
          <a:lstStyle/>
          <a:p>
            <a:pPr lvl="0"/>
            <a:r>
              <a:rPr lang="en-US" sz="3200" dirty="0"/>
              <a:t>Rutting</a:t>
            </a:r>
          </a:p>
          <a:p>
            <a:pPr lvl="0"/>
            <a:r>
              <a:rPr lang="en-US" sz="3200" dirty="0"/>
              <a:t>Water bars</a:t>
            </a:r>
          </a:p>
          <a:p>
            <a:pPr lvl="0"/>
            <a:r>
              <a:rPr lang="en-US" sz="3200" dirty="0"/>
              <a:t>Deformation and saturation</a:t>
            </a:r>
          </a:p>
          <a:p>
            <a:endParaRPr lang="en-US" sz="2000" dirty="0"/>
          </a:p>
          <a:p>
            <a:endParaRPr lang="en-US" sz="2000" dirty="0"/>
          </a:p>
          <a:p>
            <a:pPr marL="109728" indent="0">
              <a:buNone/>
            </a:pPr>
            <a:endParaRPr lang="en-US" sz="2000" dirty="0"/>
          </a:p>
          <a:p>
            <a:pPr marL="109728" indent="0">
              <a:buNone/>
            </a:pPr>
            <a:endParaRPr lang="en-US" sz="2000" dirty="0"/>
          </a:p>
          <a:p>
            <a:pPr marL="109728" indent="0">
              <a:buNone/>
            </a:pPr>
            <a:endParaRPr lang="en-US" sz="2000" dirty="0"/>
          </a:p>
          <a:p>
            <a:pPr marL="109728" indent="0">
              <a:buNone/>
            </a:pPr>
            <a:endParaRPr lang="en-US" sz="2000" dirty="0"/>
          </a:p>
          <a:p>
            <a:pPr marL="109728" indent="0">
              <a:buNone/>
            </a:pPr>
            <a:r>
              <a:rPr lang="en-US" sz="2000" dirty="0"/>
              <a:t>			</a:t>
            </a:r>
            <a:r>
              <a:rPr lang="en-US" sz="2000" dirty="0">
                <a:solidFill>
                  <a:srgbClr val="7030A0"/>
                </a:solidFill>
              </a:rPr>
              <a:t>        Purple book </a:t>
            </a:r>
            <a:r>
              <a:rPr lang="en-US" sz="2000" dirty="0"/>
              <a:t>re 11 AAC 95.315(c)(2) </a:t>
            </a:r>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Compliance monitoring considerations:  Erosion</a:t>
            </a:r>
          </a:p>
        </p:txBody>
      </p:sp>
    </p:spTree>
    <p:extLst>
      <p:ext uri="{BB962C8B-B14F-4D97-AF65-F5344CB8AC3E}">
        <p14:creationId xmlns:p14="http://schemas.microsoft.com/office/powerpoint/2010/main" val="5928008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09728" indent="0">
              <a:buNone/>
            </a:pPr>
            <a:r>
              <a:rPr lang="en-US" dirty="0"/>
              <a:t>An operator or forest landowner is not subject to the penalties or liable for the monetary damages under AS 41.17 for any damage occurring from a condition brought about by public use of a road, unless an operator or forest landowner fails to make repairs under a directive of the division.</a:t>
            </a:r>
          </a:p>
          <a:p>
            <a:pPr marL="109728" indent="0">
              <a:buNone/>
            </a:pPr>
            <a:endParaRPr lang="en-US" sz="2400" b="1" dirty="0"/>
          </a:p>
          <a:p>
            <a:pPr marL="109728" indent="0">
              <a:buNone/>
            </a:pPr>
            <a:endParaRPr lang="en-US" sz="2400" b="1" dirty="0"/>
          </a:p>
          <a:p>
            <a:pPr marL="109728" indent="0" algn="r">
              <a:buNone/>
            </a:pPr>
            <a:r>
              <a:rPr lang="en-US" sz="2400" b="1" dirty="0"/>
              <a:t>11 AAC 95.315(d)</a:t>
            </a:r>
            <a:endParaRPr lang="en-US" sz="2400" dirty="0"/>
          </a:p>
        </p:txBody>
      </p:sp>
      <p:sp>
        <p:nvSpPr>
          <p:cNvPr id="2" name="Title 1"/>
          <p:cNvSpPr>
            <a:spLocks noGrp="1"/>
          </p:cNvSpPr>
          <p:nvPr>
            <p:ph type="title"/>
          </p:nvPr>
        </p:nvSpPr>
        <p:spPr/>
        <p:txBody>
          <a:bodyPr>
            <a:normAutofit/>
          </a:bodyPr>
          <a:lstStyle/>
          <a:p>
            <a:r>
              <a:rPr lang="en-US" dirty="0">
                <a:solidFill>
                  <a:schemeClr val="accent1">
                    <a:lumMod val="75000"/>
                  </a:schemeClr>
                </a:solidFill>
              </a:rPr>
              <a:t>Road Damage by the Public</a:t>
            </a:r>
          </a:p>
        </p:txBody>
      </p:sp>
    </p:spTree>
    <p:extLst>
      <p:ext uri="{BB962C8B-B14F-4D97-AF65-F5344CB8AC3E}">
        <p14:creationId xmlns:p14="http://schemas.microsoft.com/office/powerpoint/2010/main" val="440801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r>
              <a:rPr lang="en-US" sz="3600" dirty="0"/>
              <a:t>A closed road is exempt from maintenance under 11 AAC 95.315. </a:t>
            </a:r>
          </a:p>
          <a:p>
            <a:pPr marL="109728" indent="0">
              <a:buNone/>
            </a:pPr>
            <a:endParaRPr lang="en-US" sz="3600" dirty="0"/>
          </a:p>
          <a:p>
            <a:pPr marL="109728" indent="0">
              <a:buNone/>
            </a:pPr>
            <a:r>
              <a:rPr lang="en-US" sz="3600" dirty="0"/>
              <a:t>A road is closed when the following activities have all been completed:</a:t>
            </a:r>
          </a:p>
        </p:txBody>
      </p:sp>
      <p:sp>
        <p:nvSpPr>
          <p:cNvPr id="2" name="Title 1"/>
          <p:cNvSpPr>
            <a:spLocks noGrp="1"/>
          </p:cNvSpPr>
          <p:nvPr>
            <p:ph type="title"/>
          </p:nvPr>
        </p:nvSpPr>
        <p:spPr/>
        <p:txBody>
          <a:bodyPr/>
          <a:lstStyle/>
          <a:p>
            <a:r>
              <a:rPr lang="en-US" b="1" dirty="0">
                <a:solidFill>
                  <a:schemeClr val="accent1">
                    <a:lumMod val="75000"/>
                  </a:schemeClr>
                </a:solidFill>
              </a:rPr>
              <a:t>Road Closure</a:t>
            </a:r>
            <a:endParaRPr lang="en-US" dirty="0">
              <a:solidFill>
                <a:schemeClr val="accent1">
                  <a:lumMod val="75000"/>
                </a:schemeClr>
              </a:solidFill>
            </a:endParaRPr>
          </a:p>
        </p:txBody>
      </p:sp>
    </p:spTree>
    <p:extLst>
      <p:ext uri="{BB962C8B-B14F-4D97-AF65-F5344CB8AC3E}">
        <p14:creationId xmlns:p14="http://schemas.microsoft.com/office/powerpoint/2010/main" val="242848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1143000" y="5562600"/>
            <a:ext cx="7162800" cy="648232"/>
          </a:xfrm>
        </p:spPr>
        <p:txBody>
          <a:bodyPr>
            <a:normAutofit/>
          </a:bodyPr>
          <a:lstStyle/>
          <a:p>
            <a:r>
              <a:rPr lang="en-US" sz="2400" dirty="0"/>
              <a:t>The road is out sloped or water barred.</a:t>
            </a:r>
          </a:p>
        </p:txBody>
      </p:sp>
      <p:sp>
        <p:nvSpPr>
          <p:cNvPr id="3" name="Title 2"/>
          <p:cNvSpPr>
            <a:spLocks noGrp="1"/>
          </p:cNvSpPr>
          <p:nvPr>
            <p:ph type="title"/>
          </p:nvPr>
        </p:nvSpPr>
        <p:spPr/>
        <p:txBody>
          <a:bodyPr/>
          <a:lstStyle/>
          <a:p>
            <a:r>
              <a:rPr lang="en-US" dirty="0">
                <a:solidFill>
                  <a:schemeClr val="tx2">
                    <a:lumMod val="75000"/>
                  </a:schemeClr>
                </a:solidFill>
              </a:rPr>
              <a:t>A road is closed when…</a:t>
            </a:r>
          </a:p>
        </p:txBody>
      </p:sp>
      <p:pic>
        <p:nvPicPr>
          <p:cNvPr id="6"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10110" r="10110"/>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72200" y="6096000"/>
            <a:ext cx="2743200" cy="400110"/>
          </a:xfrm>
          <a:prstGeom prst="rect">
            <a:avLst/>
          </a:prstGeom>
          <a:noFill/>
        </p:spPr>
        <p:txBody>
          <a:bodyPr wrap="square" rtlCol="0">
            <a:spAutoFit/>
          </a:bodyPr>
          <a:lstStyle/>
          <a:p>
            <a:r>
              <a:rPr lang="en-US" sz="2000" dirty="0"/>
              <a:t>11 AAC 95.320(b)(1)</a:t>
            </a:r>
          </a:p>
        </p:txBody>
      </p:sp>
      <p:sp>
        <p:nvSpPr>
          <p:cNvPr id="4" name="Oval 3">
            <a:extLst>
              <a:ext uri="{FF2B5EF4-FFF2-40B4-BE49-F238E27FC236}">
                <a16:creationId xmlns:a16="http://schemas.microsoft.com/office/drawing/2014/main" id="{68EF6F60-E60B-42FD-8C8E-3A7BE93810F6}"/>
              </a:ext>
            </a:extLst>
          </p:cNvPr>
          <p:cNvSpPr/>
          <p:nvPr/>
        </p:nvSpPr>
        <p:spPr>
          <a:xfrm>
            <a:off x="3962400" y="1524000"/>
            <a:ext cx="533400" cy="381000"/>
          </a:xfrm>
          <a:prstGeom prst="ellipse">
            <a:avLst/>
          </a:prstGeom>
          <a:noFill/>
          <a:ln w="317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9349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00200"/>
            <a:ext cx="8229600" cy="5181600"/>
          </a:xfrm>
        </p:spPr>
        <p:txBody>
          <a:bodyPr>
            <a:normAutofit/>
          </a:bodyPr>
          <a:lstStyle/>
          <a:p>
            <a:pPr lvl="0">
              <a:lnSpc>
                <a:spcPct val="120000"/>
              </a:lnSpc>
            </a:pPr>
            <a:r>
              <a:rPr lang="en-US" sz="2800" dirty="0"/>
              <a:t>Water bars at </a:t>
            </a:r>
          </a:p>
          <a:p>
            <a:pPr lvl="1">
              <a:lnSpc>
                <a:spcPct val="120000"/>
              </a:lnSpc>
            </a:pPr>
            <a:r>
              <a:rPr lang="en-US" sz="2400" dirty="0"/>
              <a:t>grade breaks </a:t>
            </a:r>
          </a:p>
          <a:p>
            <a:pPr lvl="1">
              <a:lnSpc>
                <a:spcPct val="120000"/>
              </a:lnSpc>
            </a:pPr>
            <a:r>
              <a:rPr lang="en-US" sz="2400" dirty="0"/>
              <a:t>rill erosion sites</a:t>
            </a:r>
          </a:p>
          <a:p>
            <a:pPr lvl="1">
              <a:lnSpc>
                <a:spcPct val="120000"/>
              </a:lnSpc>
            </a:pPr>
            <a:r>
              <a:rPr lang="en-US" sz="2400" dirty="0"/>
              <a:t>approaches to surface waters</a:t>
            </a:r>
          </a:p>
          <a:p>
            <a:pPr lvl="0">
              <a:lnSpc>
                <a:spcPct val="120000"/>
              </a:lnSpc>
            </a:pPr>
            <a:r>
              <a:rPr lang="en-US" sz="2800" dirty="0"/>
              <a:t>Cross drains on side drainages</a:t>
            </a:r>
          </a:p>
          <a:p>
            <a:pPr lvl="0">
              <a:lnSpc>
                <a:spcPct val="120000"/>
              </a:lnSpc>
            </a:pPr>
            <a:r>
              <a:rPr lang="en-US" sz="2800" dirty="0"/>
              <a:t>Roadbed erosion</a:t>
            </a:r>
            <a:r>
              <a:rPr lang="en-US" sz="2900" dirty="0"/>
              <a:t>			       </a:t>
            </a:r>
          </a:p>
          <a:p>
            <a:pPr marL="109728" lvl="0" indent="0" algn="r">
              <a:lnSpc>
                <a:spcPct val="120000"/>
              </a:lnSpc>
              <a:buNone/>
            </a:pPr>
            <a:r>
              <a:rPr lang="en-US" sz="2100" dirty="0"/>
              <a:t>	</a:t>
            </a:r>
          </a:p>
          <a:p>
            <a:pPr marL="109728" lvl="0" indent="0" algn="r">
              <a:lnSpc>
                <a:spcPct val="120000"/>
              </a:lnSpc>
              <a:buNone/>
            </a:pPr>
            <a:endParaRPr lang="en-US" sz="2100" dirty="0"/>
          </a:p>
          <a:p>
            <a:pPr marL="109728" lvl="0" indent="0" algn="r">
              <a:lnSpc>
                <a:spcPct val="120000"/>
              </a:lnSpc>
              <a:buNone/>
            </a:pPr>
            <a:r>
              <a:rPr lang="en-US" sz="2100" dirty="0"/>
              <a:t>		</a:t>
            </a:r>
            <a:r>
              <a:rPr lang="en-US" sz="2100" dirty="0">
                <a:solidFill>
                  <a:srgbClr val="7030A0"/>
                </a:solidFill>
              </a:rPr>
              <a:t>Purple book </a:t>
            </a:r>
            <a:r>
              <a:rPr lang="en-US" sz="2100" dirty="0"/>
              <a:t>re 11 AAC 95.320(b)(1)</a:t>
            </a:r>
          </a:p>
          <a:p>
            <a:pPr marL="109728" lvl="0" indent="0" algn="r">
              <a:lnSpc>
                <a:spcPct val="120000"/>
              </a:lnSpc>
              <a:buNone/>
            </a:pPr>
            <a:r>
              <a:rPr lang="en-US" sz="2100" dirty="0"/>
              <a:t>Training Note #03-01</a:t>
            </a:r>
          </a:p>
          <a:p>
            <a:pPr>
              <a:lnSpc>
                <a:spcPct val="120000"/>
              </a:lnSpc>
            </a:pPr>
            <a:endParaRPr lang="en-US" dirty="0"/>
          </a:p>
          <a:p>
            <a:pPr>
              <a:lnSpc>
                <a:spcPct val="120000"/>
              </a:lnSpc>
            </a:pPr>
            <a:endParaRPr lang="en-US" dirty="0"/>
          </a:p>
        </p:txBody>
      </p:sp>
      <p:sp>
        <p:nvSpPr>
          <p:cNvPr id="5" name="Title 4"/>
          <p:cNvSpPr>
            <a:spLocks noGrp="1"/>
          </p:cNvSpPr>
          <p:nvPr>
            <p:ph type="title"/>
          </p:nvPr>
        </p:nvSpPr>
        <p:spPr>
          <a:xfrm>
            <a:off x="457200" y="304800"/>
            <a:ext cx="8229600" cy="1143000"/>
          </a:xfrm>
        </p:spPr>
        <p:txBody>
          <a:bodyPr>
            <a:normAutofit fontScale="90000"/>
          </a:bodyPr>
          <a:lstStyle/>
          <a:p>
            <a:r>
              <a:rPr lang="en-US" dirty="0">
                <a:solidFill>
                  <a:schemeClr val="accent1">
                    <a:lumMod val="75000"/>
                  </a:schemeClr>
                </a:solidFill>
              </a:rPr>
              <a:t>Compliance monitoring considerations:  Erosion control</a:t>
            </a:r>
          </a:p>
        </p:txBody>
      </p:sp>
    </p:spTree>
    <p:extLst>
      <p:ext uri="{BB962C8B-B14F-4D97-AF65-F5344CB8AC3E}">
        <p14:creationId xmlns:p14="http://schemas.microsoft.com/office/powerpoint/2010/main" val="1054759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4114800" y="3810000"/>
            <a:ext cx="4800600" cy="648232"/>
          </a:xfrm>
        </p:spPr>
        <p:txBody>
          <a:bodyPr>
            <a:noAutofit/>
          </a:bodyPr>
          <a:lstStyle/>
          <a:p>
            <a:r>
              <a:rPr lang="en-US" sz="2400" dirty="0"/>
              <a:t>ditches are left in a condition suitable to reduce erosion</a:t>
            </a:r>
          </a:p>
        </p:txBody>
      </p:sp>
      <p:pic>
        <p:nvPicPr>
          <p:cNvPr id="5" name="Picture Placeholder 4"/>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16326" b="16326"/>
          <a:stretch>
            <a:fillRect/>
          </a:stretch>
        </p:blipFill>
        <p:spPr>
          <a:xfrm rot="5400000">
            <a:off x="-670560" y="1356360"/>
            <a:ext cx="5791200" cy="3535680"/>
          </a:xfrm>
        </p:spPr>
      </p:pic>
      <p:sp>
        <p:nvSpPr>
          <p:cNvPr id="4" name="Title 3"/>
          <p:cNvSpPr>
            <a:spLocks noGrp="1"/>
          </p:cNvSpPr>
          <p:nvPr>
            <p:ph type="title"/>
          </p:nvPr>
        </p:nvSpPr>
        <p:spPr>
          <a:xfrm>
            <a:off x="5257800" y="1905000"/>
            <a:ext cx="3046232" cy="3522794"/>
          </a:xfrm>
        </p:spPr>
        <p:txBody>
          <a:bodyPr/>
          <a:lstStyle/>
          <a:p>
            <a:r>
              <a:rPr lang="en-US" dirty="0">
                <a:solidFill>
                  <a:schemeClr val="accent1">
                    <a:lumMod val="75000"/>
                  </a:schemeClr>
                </a:solidFill>
              </a:rPr>
              <a:t>A road is closed when…</a:t>
            </a:r>
          </a:p>
        </p:txBody>
      </p:sp>
      <p:sp>
        <p:nvSpPr>
          <p:cNvPr id="3" name="TextBox 2"/>
          <p:cNvSpPr txBox="1"/>
          <p:nvPr/>
        </p:nvSpPr>
        <p:spPr>
          <a:xfrm>
            <a:off x="6172200" y="6172200"/>
            <a:ext cx="2819400" cy="400110"/>
          </a:xfrm>
          <a:prstGeom prst="rect">
            <a:avLst/>
          </a:prstGeom>
          <a:noFill/>
        </p:spPr>
        <p:txBody>
          <a:bodyPr wrap="square" rtlCol="0">
            <a:spAutoFit/>
          </a:bodyPr>
          <a:lstStyle/>
          <a:p>
            <a:r>
              <a:rPr lang="en-US" sz="2000" dirty="0"/>
              <a:t>11 AAC 95.320(b)(2)</a:t>
            </a:r>
          </a:p>
        </p:txBody>
      </p:sp>
    </p:spTree>
    <p:extLst>
      <p:ext uri="{BB962C8B-B14F-4D97-AF65-F5344CB8AC3E}">
        <p14:creationId xmlns:p14="http://schemas.microsoft.com/office/powerpoint/2010/main" val="701582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4800" dirty="0"/>
              <a:t>Active Road</a:t>
            </a:r>
          </a:p>
          <a:p>
            <a:r>
              <a:rPr lang="en-US" sz="4800" dirty="0"/>
              <a:t>Inactive Road</a:t>
            </a:r>
          </a:p>
          <a:p>
            <a:r>
              <a:rPr lang="en-US" sz="4800" dirty="0"/>
              <a:t>Closed Road</a:t>
            </a:r>
          </a:p>
          <a:p>
            <a:endParaRPr lang="en-US" dirty="0"/>
          </a:p>
        </p:txBody>
      </p:sp>
      <p:sp>
        <p:nvSpPr>
          <p:cNvPr id="3" name="Title 2"/>
          <p:cNvSpPr>
            <a:spLocks noGrp="1"/>
          </p:cNvSpPr>
          <p:nvPr>
            <p:ph type="title"/>
          </p:nvPr>
        </p:nvSpPr>
        <p:spPr/>
        <p:txBody>
          <a:bodyPr>
            <a:normAutofit/>
          </a:bodyPr>
          <a:lstStyle/>
          <a:p>
            <a:r>
              <a:rPr lang="en-US" sz="4800" dirty="0">
                <a:solidFill>
                  <a:schemeClr val="accent1">
                    <a:lumMod val="75000"/>
                  </a:schemeClr>
                </a:solidFill>
              </a:rPr>
              <a:t>The road status states are:</a:t>
            </a:r>
          </a:p>
        </p:txBody>
      </p:sp>
    </p:spTree>
    <p:extLst>
      <p:ext uri="{BB962C8B-B14F-4D97-AF65-F5344CB8AC3E}">
        <p14:creationId xmlns:p14="http://schemas.microsoft.com/office/powerpoint/2010/main" val="2628957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75108"/>
            <a:ext cx="8229600" cy="5181600"/>
          </a:xfrm>
        </p:spPr>
        <p:txBody>
          <a:bodyPr>
            <a:normAutofit/>
          </a:bodyPr>
          <a:lstStyle/>
          <a:p>
            <a:pPr lvl="0">
              <a:spcBef>
                <a:spcPts val="0"/>
              </a:spcBef>
              <a:spcAft>
                <a:spcPts val="1000"/>
              </a:spcAft>
            </a:pPr>
            <a:r>
              <a:rPr lang="en-US" sz="3200" dirty="0"/>
              <a:t>Ditch blocks</a:t>
            </a:r>
          </a:p>
          <a:p>
            <a:pPr lvl="0">
              <a:spcBef>
                <a:spcPts val="0"/>
              </a:spcBef>
              <a:spcAft>
                <a:spcPts val="1000"/>
              </a:spcAft>
            </a:pPr>
            <a:r>
              <a:rPr lang="en-US" sz="3200" dirty="0"/>
              <a:t>Water bars and cross drain depth </a:t>
            </a:r>
          </a:p>
          <a:p>
            <a:pPr lvl="0">
              <a:spcBef>
                <a:spcPts val="0"/>
              </a:spcBef>
              <a:spcAft>
                <a:spcPts val="1000"/>
              </a:spcAft>
            </a:pPr>
            <a:r>
              <a:rPr lang="en-US" sz="3200" dirty="0"/>
              <a:t>Accumulation of runoff</a:t>
            </a:r>
          </a:p>
          <a:p>
            <a:pPr lvl="0">
              <a:spcBef>
                <a:spcPts val="0"/>
              </a:spcBef>
              <a:spcAft>
                <a:spcPts val="1000"/>
              </a:spcAft>
            </a:pPr>
            <a:r>
              <a:rPr lang="en-US" sz="3200" dirty="0"/>
              <a:t>Side drainage interception </a:t>
            </a:r>
          </a:p>
          <a:p>
            <a:pPr lvl="0">
              <a:spcBef>
                <a:spcPts val="0"/>
              </a:spcBef>
              <a:spcAft>
                <a:spcPts val="1000"/>
              </a:spcAft>
            </a:pPr>
            <a:r>
              <a:rPr lang="en-US" sz="3200" dirty="0"/>
              <a:t>Sloughing cut-banks </a:t>
            </a:r>
          </a:p>
          <a:p>
            <a:pPr lvl="0">
              <a:spcBef>
                <a:spcPts val="0"/>
              </a:spcBef>
              <a:spcAft>
                <a:spcPts val="1000"/>
              </a:spcAft>
            </a:pPr>
            <a:r>
              <a:rPr lang="en-US" sz="3200" dirty="0"/>
              <a:t>Missing ditches </a:t>
            </a:r>
            <a:r>
              <a:rPr lang="en-US" sz="2800" dirty="0"/>
              <a:t>			       </a:t>
            </a:r>
          </a:p>
          <a:p>
            <a:pPr marL="109728" indent="0">
              <a:lnSpc>
                <a:spcPct val="120000"/>
              </a:lnSpc>
              <a:buNone/>
            </a:pPr>
            <a:r>
              <a:rPr lang="en-US" sz="2900" dirty="0"/>
              <a:t>			       </a:t>
            </a:r>
            <a:r>
              <a:rPr lang="en-US" sz="2000" dirty="0">
                <a:solidFill>
                  <a:srgbClr val="7030A0"/>
                </a:solidFill>
              </a:rPr>
              <a:t>Purple book </a:t>
            </a:r>
            <a:r>
              <a:rPr lang="en-US" sz="2000" dirty="0"/>
              <a:t>re 11 AAC 95.320(b)(2)</a:t>
            </a:r>
          </a:p>
          <a:p>
            <a:pPr>
              <a:lnSpc>
                <a:spcPct val="120000"/>
              </a:lnSpc>
            </a:pPr>
            <a:endParaRPr lang="en-US" dirty="0"/>
          </a:p>
          <a:p>
            <a:pPr>
              <a:lnSpc>
                <a:spcPct val="120000"/>
              </a:lnSpc>
            </a:pPr>
            <a:endParaRPr lang="en-US" dirty="0"/>
          </a:p>
        </p:txBody>
      </p:sp>
      <p:sp>
        <p:nvSpPr>
          <p:cNvPr id="5" name="Title 4"/>
          <p:cNvSpPr>
            <a:spLocks noGrp="1"/>
          </p:cNvSpPr>
          <p:nvPr>
            <p:ph type="title"/>
          </p:nvPr>
        </p:nvSpPr>
        <p:spPr>
          <a:xfrm>
            <a:off x="463658" y="228600"/>
            <a:ext cx="8229600" cy="1143000"/>
          </a:xfrm>
        </p:spPr>
        <p:txBody>
          <a:bodyPr>
            <a:normAutofit fontScale="90000"/>
          </a:bodyPr>
          <a:lstStyle/>
          <a:p>
            <a:r>
              <a:rPr lang="en-US" dirty="0">
                <a:solidFill>
                  <a:schemeClr val="accent1">
                    <a:lumMod val="75000"/>
                  </a:schemeClr>
                </a:solidFill>
              </a:rPr>
              <a:t>Compliance monitoring considerations:  Ditches</a:t>
            </a:r>
          </a:p>
        </p:txBody>
      </p:sp>
    </p:spTree>
    <p:extLst>
      <p:ext uri="{BB962C8B-B14F-4D97-AF65-F5344CB8AC3E}">
        <p14:creationId xmlns:p14="http://schemas.microsoft.com/office/powerpoint/2010/main" val="1022185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143000" y="5410200"/>
            <a:ext cx="7162800" cy="648232"/>
          </a:xfrm>
        </p:spPr>
        <p:txBody>
          <a:bodyPr>
            <a:noAutofit/>
          </a:bodyPr>
          <a:lstStyle/>
          <a:p>
            <a:r>
              <a:rPr lang="en-US" sz="2400" dirty="0"/>
              <a:t>The road is blocked so that a highway vehicle cannot pass the point of blockage</a:t>
            </a:r>
          </a:p>
        </p:txBody>
      </p:sp>
      <p:pic>
        <p:nvPicPr>
          <p:cNvPr id="5" name="Picture Placeholder 4"/>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5101" b="5101"/>
          <a:stretch>
            <a:fillRect/>
          </a:stretch>
        </p:blipFill>
        <p:spPr/>
      </p:pic>
      <p:sp>
        <p:nvSpPr>
          <p:cNvPr id="4" name="Title 3"/>
          <p:cNvSpPr>
            <a:spLocks noGrp="1"/>
          </p:cNvSpPr>
          <p:nvPr>
            <p:ph type="title"/>
          </p:nvPr>
        </p:nvSpPr>
        <p:spPr>
          <a:xfrm>
            <a:off x="228600" y="4800600"/>
            <a:ext cx="8075432" cy="562672"/>
          </a:xfrm>
        </p:spPr>
        <p:txBody>
          <a:bodyPr/>
          <a:lstStyle/>
          <a:p>
            <a:r>
              <a:rPr lang="en-US" dirty="0">
                <a:solidFill>
                  <a:schemeClr val="accent1">
                    <a:lumMod val="60000"/>
                    <a:lumOff val="40000"/>
                  </a:schemeClr>
                </a:solidFill>
              </a:rPr>
              <a:t>A road is closed when…</a:t>
            </a:r>
          </a:p>
        </p:txBody>
      </p:sp>
      <p:sp>
        <p:nvSpPr>
          <p:cNvPr id="3" name="TextBox 2"/>
          <p:cNvSpPr txBox="1"/>
          <p:nvPr/>
        </p:nvSpPr>
        <p:spPr>
          <a:xfrm>
            <a:off x="5791200" y="6324600"/>
            <a:ext cx="3124200" cy="400110"/>
          </a:xfrm>
          <a:prstGeom prst="rect">
            <a:avLst/>
          </a:prstGeom>
          <a:noFill/>
        </p:spPr>
        <p:txBody>
          <a:bodyPr wrap="square" rtlCol="0">
            <a:spAutoFit/>
          </a:bodyPr>
          <a:lstStyle/>
          <a:p>
            <a:r>
              <a:rPr lang="en-US" sz="2000" dirty="0"/>
              <a:t>11 AAC 95.320(b)(3)</a:t>
            </a:r>
          </a:p>
        </p:txBody>
      </p:sp>
    </p:spTree>
    <p:extLst>
      <p:ext uri="{BB962C8B-B14F-4D97-AF65-F5344CB8AC3E}">
        <p14:creationId xmlns:p14="http://schemas.microsoft.com/office/powerpoint/2010/main" val="56884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143000" y="5334000"/>
            <a:ext cx="7162800" cy="648232"/>
          </a:xfrm>
        </p:spPr>
        <p:txBody>
          <a:bodyPr>
            <a:noAutofit/>
          </a:bodyPr>
          <a:lstStyle/>
          <a:p>
            <a:r>
              <a:rPr lang="en-US" sz="2400" dirty="0"/>
              <a:t>bridges, culverts, and fills are removed from surface waters</a:t>
            </a:r>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rcRect t="16326" b="16326"/>
          <a:stretch>
            <a:fillRect/>
          </a:stretch>
        </p:blipFill>
        <p:spPr/>
      </p:pic>
      <p:sp>
        <p:nvSpPr>
          <p:cNvPr id="4" name="Title 3"/>
          <p:cNvSpPr>
            <a:spLocks noGrp="1"/>
          </p:cNvSpPr>
          <p:nvPr>
            <p:ph type="title"/>
          </p:nvPr>
        </p:nvSpPr>
        <p:spPr>
          <a:xfrm>
            <a:off x="214745" y="4724400"/>
            <a:ext cx="8075432" cy="562672"/>
          </a:xfrm>
        </p:spPr>
        <p:txBody>
          <a:bodyPr/>
          <a:lstStyle/>
          <a:p>
            <a:r>
              <a:rPr lang="en-US" dirty="0">
                <a:solidFill>
                  <a:schemeClr val="accent1">
                    <a:lumMod val="60000"/>
                    <a:lumOff val="40000"/>
                  </a:schemeClr>
                </a:solidFill>
              </a:rPr>
              <a:t>A road is closed when…</a:t>
            </a:r>
          </a:p>
        </p:txBody>
      </p:sp>
      <p:cxnSp>
        <p:nvCxnSpPr>
          <p:cNvPr id="8" name="Straight Connector 7"/>
          <p:cNvCxnSpPr/>
          <p:nvPr/>
        </p:nvCxnSpPr>
        <p:spPr>
          <a:xfrm>
            <a:off x="228600" y="152400"/>
            <a:ext cx="8686800" cy="441960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562600" y="6324600"/>
            <a:ext cx="3352800" cy="400110"/>
          </a:xfrm>
          <a:prstGeom prst="rect">
            <a:avLst/>
          </a:prstGeom>
          <a:noFill/>
        </p:spPr>
        <p:txBody>
          <a:bodyPr wrap="square" rtlCol="0">
            <a:spAutoFit/>
          </a:bodyPr>
          <a:lstStyle/>
          <a:p>
            <a:r>
              <a:rPr lang="en-US" sz="2000" dirty="0"/>
              <a:t>11 AAC 95.320(b)(4)</a:t>
            </a:r>
          </a:p>
        </p:txBody>
      </p:sp>
    </p:spTree>
    <p:extLst>
      <p:ext uri="{BB962C8B-B14F-4D97-AF65-F5344CB8AC3E}">
        <p14:creationId xmlns:p14="http://schemas.microsoft.com/office/powerpoint/2010/main" val="24680271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334000" cy="4525963"/>
          </a:xfrm>
        </p:spPr>
        <p:txBody>
          <a:bodyPr/>
          <a:lstStyle/>
          <a:p>
            <a:pPr>
              <a:spcBef>
                <a:spcPts val="0"/>
              </a:spcBef>
              <a:spcAft>
                <a:spcPts val="1200"/>
              </a:spcAft>
            </a:pPr>
            <a:r>
              <a:rPr lang="en-US" sz="3200" dirty="0"/>
              <a:t>Has long term potential to affect water quality and fisheries.</a:t>
            </a:r>
          </a:p>
          <a:p>
            <a:pPr>
              <a:spcBef>
                <a:spcPts val="0"/>
              </a:spcBef>
              <a:spcAft>
                <a:spcPts val="1200"/>
              </a:spcAft>
            </a:pPr>
            <a:r>
              <a:rPr lang="en-US" sz="3200" dirty="0"/>
              <a:t>Warrants care and planning to be effective.</a:t>
            </a:r>
          </a:p>
          <a:p>
            <a:pPr>
              <a:spcBef>
                <a:spcPts val="0"/>
              </a:spcBef>
              <a:spcAft>
                <a:spcPts val="1200"/>
              </a:spcAft>
            </a:pPr>
            <a:r>
              <a:rPr lang="en-US" sz="3200" dirty="0"/>
              <a:t>Requires appropriate agency review.</a:t>
            </a:r>
          </a:p>
          <a:p>
            <a:pPr marL="109728" indent="0">
              <a:buNone/>
            </a:pP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Drainage Structure Removal:</a:t>
            </a:r>
          </a:p>
        </p:txBody>
      </p:sp>
      <p:sp>
        <p:nvSpPr>
          <p:cNvPr id="4" name="TextBox 3"/>
          <p:cNvSpPr txBox="1"/>
          <p:nvPr/>
        </p:nvSpPr>
        <p:spPr>
          <a:xfrm>
            <a:off x="2438400" y="5870926"/>
            <a:ext cx="3124200" cy="400110"/>
          </a:xfrm>
          <a:prstGeom prst="rect">
            <a:avLst/>
          </a:prstGeom>
          <a:noFill/>
        </p:spPr>
        <p:txBody>
          <a:bodyPr wrap="square" rtlCol="0">
            <a:spAutoFit/>
          </a:bodyPr>
          <a:lstStyle/>
          <a:p>
            <a:r>
              <a:rPr lang="en-US" sz="2000" dirty="0"/>
              <a:t>11 AAC 95.320(c)(1)</a:t>
            </a:r>
          </a:p>
        </p:txBody>
      </p:sp>
      <p:pic>
        <p:nvPicPr>
          <p:cNvPr id="6" name="Picture 5">
            <a:extLst>
              <a:ext uri="{FF2B5EF4-FFF2-40B4-BE49-F238E27FC236}">
                <a16:creationId xmlns:a16="http://schemas.microsoft.com/office/drawing/2014/main" id="{AEA9B3D8-F97C-4DEB-B3F5-0804BD2CE9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309945" y="2124075"/>
            <a:ext cx="4191000" cy="3143250"/>
          </a:xfrm>
          <a:prstGeom prst="rect">
            <a:avLst/>
          </a:prstGeom>
          <a:ln>
            <a:solidFill>
              <a:schemeClr val="tx1"/>
            </a:solidFill>
          </a:ln>
        </p:spPr>
      </p:pic>
      <p:sp>
        <p:nvSpPr>
          <p:cNvPr id="7" name="TextBox 6">
            <a:extLst>
              <a:ext uri="{FF2B5EF4-FFF2-40B4-BE49-F238E27FC236}">
                <a16:creationId xmlns:a16="http://schemas.microsoft.com/office/drawing/2014/main" id="{6FDED2E8-7903-4C62-8293-143E1834BCD2}"/>
              </a:ext>
            </a:extLst>
          </p:cNvPr>
          <p:cNvSpPr txBox="1"/>
          <p:nvPr/>
        </p:nvSpPr>
        <p:spPr>
          <a:xfrm>
            <a:off x="5829945" y="5819872"/>
            <a:ext cx="3143250" cy="523220"/>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Damaged culvert on closed road – </a:t>
            </a:r>
            <a:r>
              <a:rPr lang="en-US" sz="1400" dirty="0" err="1">
                <a:latin typeface="Calibri" panose="020F0502020204030204" pitchFamily="34" charset="0"/>
                <a:cs typeface="Calibri" panose="020F0502020204030204" pitchFamily="34" charset="0"/>
              </a:rPr>
              <a:t>Dolomi</a:t>
            </a:r>
            <a:r>
              <a:rPr lang="en-US" sz="1400" dirty="0">
                <a:latin typeface="Calibri" panose="020F0502020204030204" pitchFamily="34" charset="0"/>
                <a:cs typeface="Calibri" panose="020F0502020204030204" pitchFamily="34" charset="0"/>
              </a:rPr>
              <a:t> road condition survey</a:t>
            </a:r>
          </a:p>
        </p:txBody>
      </p:sp>
    </p:spTree>
    <p:extLst>
      <p:ext uri="{BB962C8B-B14F-4D97-AF65-F5344CB8AC3E}">
        <p14:creationId xmlns:p14="http://schemas.microsoft.com/office/powerpoint/2010/main" val="1354676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15488A-8F8B-4B4E-8C21-9301D5A977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533400"/>
            <a:ext cx="7614833" cy="5711125"/>
          </a:xfrm>
          <a:prstGeom prst="rect">
            <a:avLst/>
          </a:prstGeom>
          <a:ln>
            <a:solidFill>
              <a:schemeClr val="tx1"/>
            </a:solidFill>
          </a:ln>
        </p:spPr>
      </p:pic>
      <p:sp>
        <p:nvSpPr>
          <p:cNvPr id="6" name="TextBox 5">
            <a:extLst>
              <a:ext uri="{FF2B5EF4-FFF2-40B4-BE49-F238E27FC236}">
                <a16:creationId xmlns:a16="http://schemas.microsoft.com/office/drawing/2014/main" id="{95314EA6-7EAB-430A-B34D-4EF73D2875EC}"/>
              </a:ext>
            </a:extLst>
          </p:cNvPr>
          <p:cNvSpPr txBox="1"/>
          <p:nvPr/>
        </p:nvSpPr>
        <p:spPr>
          <a:xfrm>
            <a:off x="1143000" y="5029200"/>
            <a:ext cx="3733800" cy="923330"/>
          </a:xfrm>
          <a:prstGeom prst="rect">
            <a:avLst/>
          </a:prstGeom>
          <a:noFill/>
        </p:spPr>
        <p:txBody>
          <a:bodyPr wrap="square" rtlCol="0">
            <a:spAutoFit/>
          </a:bodyPr>
          <a:lstStyle/>
          <a:p>
            <a:r>
              <a:rPr lang="en-US" dirty="0">
                <a:solidFill>
                  <a:schemeClr val="bg1"/>
                </a:solidFill>
              </a:rPr>
              <a:t>Culvert removal with bank stabilization to close road -- </a:t>
            </a:r>
          </a:p>
          <a:p>
            <a:r>
              <a:rPr lang="en-US" dirty="0" err="1">
                <a:solidFill>
                  <a:schemeClr val="bg1"/>
                </a:solidFill>
              </a:rPr>
              <a:t>Stedatna</a:t>
            </a:r>
            <a:r>
              <a:rPr lang="en-US" dirty="0">
                <a:solidFill>
                  <a:schemeClr val="bg1"/>
                </a:solidFill>
              </a:rPr>
              <a:t> Creek, Tyonek</a:t>
            </a:r>
          </a:p>
        </p:txBody>
      </p:sp>
    </p:spTree>
    <p:extLst>
      <p:ext uri="{BB962C8B-B14F-4D97-AF65-F5344CB8AC3E}">
        <p14:creationId xmlns:p14="http://schemas.microsoft.com/office/powerpoint/2010/main" val="16307069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54692" y="1481138"/>
            <a:ext cx="6034616" cy="4525962"/>
          </a:xfrm>
        </p:spPr>
      </p:pic>
      <p:sp>
        <p:nvSpPr>
          <p:cNvPr id="3" name="Title 2"/>
          <p:cNvSpPr>
            <a:spLocks noGrp="1"/>
          </p:cNvSpPr>
          <p:nvPr>
            <p:ph type="title"/>
          </p:nvPr>
        </p:nvSpPr>
        <p:spPr/>
        <p:txBody>
          <a:bodyPr/>
          <a:lstStyle/>
          <a:p>
            <a:r>
              <a:rPr lang="en-US" dirty="0">
                <a:solidFill>
                  <a:schemeClr val="accent1">
                    <a:lumMod val="75000"/>
                  </a:schemeClr>
                </a:solidFill>
              </a:rPr>
              <a:t>Structures should be stable.</a:t>
            </a:r>
          </a:p>
        </p:txBody>
      </p:sp>
      <p:cxnSp>
        <p:nvCxnSpPr>
          <p:cNvPr id="5" name="Straight Connector 4"/>
          <p:cNvCxnSpPr/>
          <p:nvPr/>
        </p:nvCxnSpPr>
        <p:spPr>
          <a:xfrm>
            <a:off x="1524000" y="1447800"/>
            <a:ext cx="6019800" cy="457200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38800" y="6324600"/>
            <a:ext cx="3124200" cy="400110"/>
          </a:xfrm>
          <a:prstGeom prst="rect">
            <a:avLst/>
          </a:prstGeom>
          <a:noFill/>
        </p:spPr>
        <p:txBody>
          <a:bodyPr wrap="square" rtlCol="0">
            <a:spAutoFit/>
          </a:bodyPr>
          <a:lstStyle/>
          <a:p>
            <a:r>
              <a:rPr lang="en-US" sz="2000" dirty="0"/>
              <a:t>11 AAC 95.320(b)(1)</a:t>
            </a:r>
          </a:p>
        </p:txBody>
      </p:sp>
    </p:spTree>
    <p:extLst>
      <p:ext uri="{BB962C8B-B14F-4D97-AF65-F5344CB8AC3E}">
        <p14:creationId xmlns:p14="http://schemas.microsoft.com/office/powerpoint/2010/main" val="1137489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143000" y="5181600"/>
            <a:ext cx="7162800" cy="833834"/>
          </a:xfrm>
        </p:spPr>
        <p:txBody>
          <a:bodyPr>
            <a:noAutofit/>
          </a:bodyPr>
          <a:lstStyle/>
          <a:p>
            <a:r>
              <a:rPr lang="en-US" sz="2400" dirty="0"/>
              <a:t>Surplus fill material and bridge stringers must be deposited in a location where they are not likely to re-enter the stream</a:t>
            </a:r>
          </a:p>
        </p:txBody>
      </p:sp>
      <p:pic>
        <p:nvPicPr>
          <p:cNvPr id="7" name="Picture Placeholder 6"/>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t="5101" b="5101"/>
          <a:stretch>
            <a:fillRect/>
          </a:stretch>
        </p:blipFill>
        <p:spPr/>
      </p:pic>
      <p:sp>
        <p:nvSpPr>
          <p:cNvPr id="4" name="Title 3"/>
          <p:cNvSpPr>
            <a:spLocks noGrp="1"/>
          </p:cNvSpPr>
          <p:nvPr>
            <p:ph type="title"/>
          </p:nvPr>
        </p:nvSpPr>
        <p:spPr>
          <a:xfrm>
            <a:off x="228600" y="4648200"/>
            <a:ext cx="8075432" cy="562672"/>
          </a:xfrm>
        </p:spPr>
        <p:txBody>
          <a:bodyPr/>
          <a:lstStyle/>
          <a:p>
            <a:r>
              <a:rPr lang="en-US" dirty="0">
                <a:solidFill>
                  <a:schemeClr val="accent1">
                    <a:lumMod val="60000"/>
                    <a:lumOff val="40000"/>
                  </a:schemeClr>
                </a:solidFill>
              </a:rPr>
              <a:t>Think long term…</a:t>
            </a:r>
          </a:p>
        </p:txBody>
      </p:sp>
      <p:sp>
        <p:nvSpPr>
          <p:cNvPr id="2" name="TextBox 1"/>
          <p:cNvSpPr txBox="1"/>
          <p:nvPr/>
        </p:nvSpPr>
        <p:spPr>
          <a:xfrm>
            <a:off x="5942340" y="6400800"/>
            <a:ext cx="3200400" cy="400110"/>
          </a:xfrm>
          <a:prstGeom prst="rect">
            <a:avLst/>
          </a:prstGeom>
          <a:noFill/>
        </p:spPr>
        <p:txBody>
          <a:bodyPr wrap="square" rtlCol="0">
            <a:spAutoFit/>
          </a:bodyPr>
          <a:lstStyle/>
          <a:p>
            <a:r>
              <a:rPr lang="en-US" sz="2000" dirty="0"/>
              <a:t>11 AAC 95.320(c)(2)</a:t>
            </a:r>
          </a:p>
        </p:txBody>
      </p:sp>
    </p:spTree>
    <p:extLst>
      <p:ext uri="{BB962C8B-B14F-4D97-AF65-F5344CB8AC3E}">
        <p14:creationId xmlns:p14="http://schemas.microsoft.com/office/powerpoint/2010/main" val="2534929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6551"/>
            <a:ext cx="8229600" cy="5148072"/>
          </a:xfrm>
        </p:spPr>
        <p:txBody>
          <a:bodyPr>
            <a:normAutofit/>
          </a:bodyPr>
          <a:lstStyle/>
          <a:p>
            <a:pPr marL="109728" indent="0">
              <a:buNone/>
            </a:pPr>
            <a:r>
              <a:rPr lang="en-US" sz="3000" dirty="0"/>
              <a:t>Did DOF determine that alternative measures would provide adequate protection? </a:t>
            </a:r>
          </a:p>
          <a:p>
            <a:pPr marL="109728" indent="0">
              <a:buNone/>
            </a:pPr>
            <a:endParaRPr lang="en-US" sz="1400" dirty="0"/>
          </a:p>
          <a:p>
            <a:pPr marL="109728" lvl="0" indent="0">
              <a:buNone/>
            </a:pPr>
            <a:r>
              <a:rPr lang="en-US" sz="3000" dirty="0"/>
              <a:t>If not, consider:</a:t>
            </a:r>
          </a:p>
          <a:p>
            <a:pPr lvl="0"/>
            <a:r>
              <a:rPr lang="en-US" sz="3000" dirty="0"/>
              <a:t>Fish-bearing waters</a:t>
            </a:r>
          </a:p>
          <a:p>
            <a:pPr lvl="0"/>
            <a:r>
              <a:rPr lang="en-US" sz="3000" dirty="0"/>
              <a:t>Stabilized approach walls</a:t>
            </a:r>
          </a:p>
          <a:p>
            <a:pPr lvl="0"/>
            <a:r>
              <a:rPr lang="en-US" sz="3000" dirty="0"/>
              <a:t>Placement of materials</a:t>
            </a:r>
          </a:p>
          <a:p>
            <a:pPr lvl="0"/>
            <a:endParaRPr lang="en-US" dirty="0"/>
          </a:p>
          <a:p>
            <a:pPr marL="109728" lvl="0" indent="0">
              <a:buNone/>
            </a:pPr>
            <a:r>
              <a:rPr lang="en-US" sz="2000" dirty="0"/>
              <a:t>			</a:t>
            </a:r>
            <a:r>
              <a:rPr lang="en-US" sz="2000" dirty="0">
                <a:solidFill>
                  <a:srgbClr val="7030A0"/>
                </a:solidFill>
              </a:rPr>
              <a:t>  Purple book </a:t>
            </a:r>
            <a:r>
              <a:rPr lang="en-US" sz="2000" dirty="0"/>
              <a:t>re 11 AAC 95.320(b)(4),(c)</a:t>
            </a:r>
          </a:p>
          <a:p>
            <a:endParaRPr lang="en-US" dirty="0"/>
          </a:p>
        </p:txBody>
      </p:sp>
      <p:sp>
        <p:nvSpPr>
          <p:cNvPr id="3" name="Title 2"/>
          <p:cNvSpPr>
            <a:spLocks noGrp="1"/>
          </p:cNvSpPr>
          <p:nvPr>
            <p:ph type="title"/>
          </p:nvPr>
        </p:nvSpPr>
        <p:spPr/>
        <p:txBody>
          <a:bodyPr>
            <a:normAutofit/>
          </a:bodyPr>
          <a:lstStyle/>
          <a:p>
            <a:r>
              <a:rPr lang="en-US" sz="3200" dirty="0">
                <a:solidFill>
                  <a:schemeClr val="accent1">
                    <a:lumMod val="75000"/>
                  </a:schemeClr>
                </a:solidFill>
              </a:rPr>
              <a:t>Compliance monitoring considerations: Removal of bridges, culverts, and fill</a:t>
            </a:r>
          </a:p>
        </p:txBody>
      </p:sp>
    </p:spTree>
    <p:extLst>
      <p:ext uri="{BB962C8B-B14F-4D97-AF65-F5344CB8AC3E}">
        <p14:creationId xmlns:p14="http://schemas.microsoft.com/office/powerpoint/2010/main" val="6118225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071872"/>
          </a:xfrm>
        </p:spPr>
        <p:txBody>
          <a:bodyPr/>
          <a:lstStyle/>
          <a:p>
            <a:r>
              <a:rPr lang="en-US" sz="2800" dirty="0"/>
              <a:t>If degradation of water quality occurs due to erosion from a closed road, the forest landowner, the operator, or the person responsible for creating the condition shall correct the problem.</a:t>
            </a:r>
          </a:p>
          <a:p>
            <a:pPr marL="109728" indent="0">
              <a:buNone/>
            </a:pPr>
            <a:endParaRPr lang="en-US" sz="2200" b="1" dirty="0"/>
          </a:p>
          <a:p>
            <a:pPr marL="109728" indent="0">
              <a:buNone/>
            </a:pPr>
            <a:endParaRPr lang="en-US" sz="2200" b="1" dirty="0"/>
          </a:p>
          <a:p>
            <a:pPr marL="109728" indent="0">
              <a:buNone/>
            </a:pPr>
            <a:endParaRPr lang="en-US" sz="2200" b="1" dirty="0"/>
          </a:p>
          <a:p>
            <a:pPr marL="109728" indent="0">
              <a:buNone/>
            </a:pPr>
            <a:endParaRPr lang="en-US" sz="2200" b="1" dirty="0"/>
          </a:p>
          <a:p>
            <a:pPr marL="109728" indent="0" algn="r">
              <a:buNone/>
            </a:pPr>
            <a:r>
              <a:rPr lang="en-US" sz="2200" dirty="0"/>
              <a:t>11 AAC 95.320 (e)</a:t>
            </a:r>
          </a:p>
          <a:p>
            <a:endParaRPr lang="en-US" dirty="0"/>
          </a:p>
        </p:txBody>
      </p:sp>
      <p:sp>
        <p:nvSpPr>
          <p:cNvPr id="2" name="Title 1"/>
          <p:cNvSpPr>
            <a:spLocks noGrp="1"/>
          </p:cNvSpPr>
          <p:nvPr>
            <p:ph type="title"/>
          </p:nvPr>
        </p:nvSpPr>
        <p:spPr/>
        <p:txBody>
          <a:bodyPr/>
          <a:lstStyle/>
          <a:p>
            <a:r>
              <a:rPr lang="en-US" dirty="0">
                <a:solidFill>
                  <a:schemeClr val="accent1">
                    <a:lumMod val="75000"/>
                  </a:schemeClr>
                </a:solidFill>
              </a:rPr>
              <a:t>Responsibility</a:t>
            </a:r>
          </a:p>
        </p:txBody>
      </p:sp>
    </p:spTree>
    <p:extLst>
      <p:ext uri="{BB962C8B-B14F-4D97-AF65-F5344CB8AC3E}">
        <p14:creationId xmlns:p14="http://schemas.microsoft.com/office/powerpoint/2010/main" val="4268804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Winter roads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17695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3200" dirty="0"/>
              <a:t>For purposes of road maintenance and closure, a landing is consid­ered part of a road.        </a:t>
            </a:r>
            <a:r>
              <a:rPr lang="en-US" sz="2000" dirty="0"/>
              <a:t>11 AAC 95.315 and 11 AAC 95.320</a:t>
            </a:r>
          </a:p>
        </p:txBody>
      </p:sp>
      <p:sp>
        <p:nvSpPr>
          <p:cNvPr id="2" name="Title 1">
            <a:extLst>
              <a:ext uri="{FF2B5EF4-FFF2-40B4-BE49-F238E27FC236}">
                <a16:creationId xmlns:a16="http://schemas.microsoft.com/office/drawing/2014/main" id="{FDB8A2A3-B1E7-4F1B-9AD9-4F43D36243DD}"/>
              </a:ext>
            </a:extLst>
          </p:cNvPr>
          <p:cNvSpPr>
            <a:spLocks noGrp="1"/>
          </p:cNvSpPr>
          <p:nvPr>
            <p:ph type="title"/>
          </p:nvPr>
        </p:nvSpPr>
        <p:spPr/>
        <p:txBody>
          <a:bodyPr/>
          <a:lstStyle/>
          <a:p>
            <a:r>
              <a:rPr lang="en-US" dirty="0">
                <a:solidFill>
                  <a:schemeClr val="accent1">
                    <a:lumMod val="75000"/>
                  </a:schemeClr>
                </a:solidFill>
              </a:rPr>
              <a:t>Landings included</a:t>
            </a:r>
          </a:p>
        </p:txBody>
      </p:sp>
      <p:pic>
        <p:nvPicPr>
          <p:cNvPr id="5" name="Picture 4">
            <a:extLst>
              <a:ext uri="{FF2B5EF4-FFF2-40B4-BE49-F238E27FC236}">
                <a16:creationId xmlns:a16="http://schemas.microsoft.com/office/drawing/2014/main" id="{651E9F77-3390-4CA3-A057-20B82EAA53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8400" y="3048000"/>
            <a:ext cx="6553200" cy="3686175"/>
          </a:xfrm>
          <a:prstGeom prst="rect">
            <a:avLst/>
          </a:prstGeom>
          <a:ln>
            <a:solidFill>
              <a:schemeClr val="tx1"/>
            </a:solidFill>
          </a:ln>
        </p:spPr>
      </p:pic>
      <p:sp>
        <p:nvSpPr>
          <p:cNvPr id="6" name="TextBox 5">
            <a:extLst>
              <a:ext uri="{FF2B5EF4-FFF2-40B4-BE49-F238E27FC236}">
                <a16:creationId xmlns:a16="http://schemas.microsoft.com/office/drawing/2014/main" id="{F2BA5CAF-1010-4A7D-AA41-48EC5751693F}"/>
              </a:ext>
            </a:extLst>
          </p:cNvPr>
          <p:cNvSpPr txBox="1"/>
          <p:nvPr/>
        </p:nvSpPr>
        <p:spPr>
          <a:xfrm>
            <a:off x="152400" y="5424650"/>
            <a:ext cx="2286000" cy="646331"/>
          </a:xfrm>
          <a:prstGeom prst="rect">
            <a:avLst/>
          </a:prstGeom>
          <a:noFill/>
        </p:spPr>
        <p:txBody>
          <a:bodyPr wrap="square" rtlCol="0">
            <a:spAutoFit/>
          </a:bodyPr>
          <a:lstStyle/>
          <a:p>
            <a:pPr algn="r"/>
            <a:r>
              <a:rPr lang="en-US" sz="1200" dirty="0"/>
              <a:t>Landing on Canyon Spruce timber sale.  Photo:  Doug Hanson, DOF</a:t>
            </a:r>
          </a:p>
        </p:txBody>
      </p:sp>
    </p:spTree>
    <p:extLst>
      <p:ext uri="{BB962C8B-B14F-4D97-AF65-F5344CB8AC3E}">
        <p14:creationId xmlns:p14="http://schemas.microsoft.com/office/powerpoint/2010/main" val="20728638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1200"/>
              </a:spcAft>
            </a:pPr>
            <a:r>
              <a:rPr lang="en-US" sz="2800" dirty="0"/>
              <a:t>Before thaw, remove debris that may enter a surface water from the part of a winter road located over the surface water to avoid degradation of water quality.  </a:t>
            </a:r>
          </a:p>
          <a:p>
            <a:pPr>
              <a:spcBef>
                <a:spcPts val="0"/>
              </a:spcBef>
              <a:spcAft>
                <a:spcPts val="1200"/>
              </a:spcAft>
            </a:pPr>
            <a:r>
              <a:rPr lang="en-US" sz="2800" dirty="0"/>
              <a:t>During winter logging, remove substantial concentrations of debris that may enter surface waters before thaw.</a:t>
            </a:r>
          </a:p>
          <a:p>
            <a:pPr marL="109728" indent="0">
              <a:buNone/>
            </a:pPr>
            <a:endParaRPr lang="en-US" sz="2000" dirty="0"/>
          </a:p>
          <a:p>
            <a:pPr marL="109728" indent="0">
              <a:buNone/>
            </a:pPr>
            <a:r>
              <a:rPr lang="en-US" sz="2000" dirty="0"/>
              <a:t>						    11 AAC 95.365(c)</a:t>
            </a:r>
          </a:p>
          <a:p>
            <a:pPr marL="109728" indent="0">
              <a:buNone/>
            </a:pPr>
            <a:endParaRPr lang="en-US" dirty="0"/>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Debris removal</a:t>
            </a:r>
          </a:p>
        </p:txBody>
      </p:sp>
    </p:spTree>
    <p:extLst>
      <p:ext uri="{BB962C8B-B14F-4D97-AF65-F5344CB8AC3E}">
        <p14:creationId xmlns:p14="http://schemas.microsoft.com/office/powerpoint/2010/main" val="10306493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267200" cy="4525963"/>
          </a:xfrm>
        </p:spPr>
        <p:txBody>
          <a:bodyPr>
            <a:normAutofit fontScale="85000" lnSpcReduction="10000"/>
          </a:bodyPr>
          <a:lstStyle/>
          <a:p>
            <a:pPr>
              <a:lnSpc>
                <a:spcPct val="110000"/>
              </a:lnSpc>
              <a:spcAft>
                <a:spcPts val="1200"/>
              </a:spcAft>
            </a:pPr>
            <a:r>
              <a:rPr lang="en-US" sz="2800" dirty="0"/>
              <a:t>Use only clean snow and ice on winter roads over surface waters.</a:t>
            </a:r>
          </a:p>
          <a:p>
            <a:pPr>
              <a:lnSpc>
                <a:spcPct val="110000"/>
              </a:lnSpc>
              <a:spcBef>
                <a:spcPts val="0"/>
              </a:spcBef>
              <a:spcAft>
                <a:spcPts val="600"/>
              </a:spcAft>
            </a:pPr>
            <a:r>
              <a:rPr lang="en-US" sz="2800" dirty="0"/>
              <a:t>Remove debris as frequently as possible to prevent freezing in.</a:t>
            </a:r>
          </a:p>
          <a:p>
            <a:pPr>
              <a:lnSpc>
                <a:spcPct val="110000"/>
              </a:lnSpc>
              <a:spcAft>
                <a:spcPts val="1200"/>
              </a:spcAft>
            </a:pPr>
            <a:r>
              <a:rPr lang="en-US" sz="2800" dirty="0"/>
              <a:t>Do a pre-thaw inspection to ensure the roadway is clear of debris.</a:t>
            </a:r>
          </a:p>
          <a:p>
            <a:pPr marL="109728" indent="0">
              <a:buNone/>
            </a:pPr>
            <a:r>
              <a:rPr lang="en-US" sz="2000" dirty="0">
                <a:solidFill>
                  <a:srgbClr val="7030A0"/>
                </a:solidFill>
              </a:rPr>
              <a:t>Purple book </a:t>
            </a:r>
            <a:r>
              <a:rPr lang="en-US" sz="2000" dirty="0"/>
              <a:t>re 11 AAC 95.365(c)</a:t>
            </a:r>
          </a:p>
          <a:p>
            <a:pPr marL="109728" indent="0">
              <a:buNone/>
            </a:pPr>
            <a:endParaRPr lang="en-US" dirty="0"/>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Debris removal</a:t>
            </a:r>
          </a:p>
        </p:txBody>
      </p:sp>
      <p:sp>
        <p:nvSpPr>
          <p:cNvPr id="6" name="TextBox 5">
            <a:extLst>
              <a:ext uri="{FF2B5EF4-FFF2-40B4-BE49-F238E27FC236}">
                <a16:creationId xmlns:a16="http://schemas.microsoft.com/office/drawing/2014/main" id="{04A94FCD-E75D-426E-A70F-C9B220910407}"/>
              </a:ext>
            </a:extLst>
          </p:cNvPr>
          <p:cNvSpPr txBox="1"/>
          <p:nvPr/>
        </p:nvSpPr>
        <p:spPr>
          <a:xfrm>
            <a:off x="4809640" y="4570767"/>
            <a:ext cx="4123661" cy="307777"/>
          </a:xfrm>
          <a:prstGeom prst="rect">
            <a:avLst/>
          </a:prstGeom>
          <a:noFill/>
        </p:spPr>
        <p:txBody>
          <a:bodyPr wrap="square" rtlCol="0">
            <a:spAutoFit/>
          </a:bodyPr>
          <a:lstStyle/>
          <a:p>
            <a:pPr algn="ctr"/>
            <a:r>
              <a:rPr lang="en-US" sz="1400" dirty="0"/>
              <a:t>Little Su winter road.  Photo:  Ed Soto, DOF</a:t>
            </a:r>
          </a:p>
        </p:txBody>
      </p:sp>
      <p:pic>
        <p:nvPicPr>
          <p:cNvPr id="8" name="Picture 7">
            <a:extLst>
              <a:ext uri="{FF2B5EF4-FFF2-40B4-BE49-F238E27FC236}">
                <a16:creationId xmlns:a16="http://schemas.microsoft.com/office/drawing/2014/main" id="{C4D681FD-35EF-4085-B1D2-82E6A02FA4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1196" y="1582847"/>
            <a:ext cx="3962400" cy="2971800"/>
          </a:xfrm>
          <a:prstGeom prst="rect">
            <a:avLst/>
          </a:prstGeom>
          <a:ln>
            <a:solidFill>
              <a:schemeClr val="tx1"/>
            </a:solidFill>
          </a:ln>
        </p:spPr>
      </p:pic>
    </p:spTree>
    <p:extLst>
      <p:ext uri="{BB962C8B-B14F-4D97-AF65-F5344CB8AC3E}">
        <p14:creationId xmlns:p14="http://schemas.microsoft.com/office/powerpoint/2010/main" val="1483516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46601" y="5257800"/>
            <a:ext cx="9050797" cy="648232"/>
          </a:xfrm>
        </p:spPr>
        <p:txBody>
          <a:bodyPr>
            <a:noAutofit/>
          </a:bodyPr>
          <a:lstStyle/>
          <a:p>
            <a:r>
              <a:rPr lang="en-US" sz="2300" dirty="0"/>
              <a:t>Close roads as necessary to avoid degradation of water quality and significant erosion of soils and organic material.</a:t>
            </a:r>
          </a:p>
        </p:txBody>
      </p:sp>
      <p:pic>
        <p:nvPicPr>
          <p:cNvPr id="10" name="Picture Placeholder 9"/>
          <p:cNvPicPr>
            <a:picLocks noGrp="1" noChangeAspect="1"/>
          </p:cNvPicPr>
          <p:nvPr>
            <p:ph type="pic" idx="1"/>
          </p:nvPr>
        </p:nvPicPr>
        <p:blipFill>
          <a:blip r:embed="rId3">
            <a:extLst>
              <a:ext uri="{28A0092B-C50C-407E-A947-70E740481C1C}">
                <a14:useLocalDpi xmlns:a14="http://schemas.microsoft.com/office/drawing/2010/main" val="0"/>
              </a:ext>
            </a:extLst>
          </a:blip>
          <a:srcRect t="16326" b="16326"/>
          <a:stretch>
            <a:fillRect/>
          </a:stretch>
        </p:blipFill>
        <p:spPr/>
      </p:pic>
      <p:sp>
        <p:nvSpPr>
          <p:cNvPr id="7" name="Title 6"/>
          <p:cNvSpPr>
            <a:spLocks noGrp="1"/>
          </p:cNvSpPr>
          <p:nvPr>
            <p:ph type="title"/>
          </p:nvPr>
        </p:nvSpPr>
        <p:spPr>
          <a:xfrm>
            <a:off x="304800" y="4648200"/>
            <a:ext cx="8075432" cy="562672"/>
          </a:xfrm>
        </p:spPr>
        <p:txBody>
          <a:bodyPr/>
          <a:lstStyle/>
          <a:p>
            <a:r>
              <a:rPr lang="en-US" dirty="0">
                <a:solidFill>
                  <a:schemeClr val="accent1">
                    <a:lumMod val="60000"/>
                    <a:lumOff val="40000"/>
                  </a:schemeClr>
                </a:solidFill>
              </a:rPr>
              <a:t>Winter Roads</a:t>
            </a:r>
          </a:p>
        </p:txBody>
      </p:sp>
      <p:cxnSp>
        <p:nvCxnSpPr>
          <p:cNvPr id="12" name="Straight Connector 11"/>
          <p:cNvCxnSpPr/>
          <p:nvPr/>
        </p:nvCxnSpPr>
        <p:spPr>
          <a:xfrm>
            <a:off x="228600" y="152400"/>
            <a:ext cx="8686800" cy="441960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53000" y="6191722"/>
            <a:ext cx="4191000" cy="400110"/>
          </a:xfrm>
          <a:prstGeom prst="rect">
            <a:avLst/>
          </a:prstGeom>
          <a:noFill/>
        </p:spPr>
        <p:txBody>
          <a:bodyPr wrap="square" rtlCol="0">
            <a:spAutoFit/>
          </a:bodyPr>
          <a:lstStyle/>
          <a:p>
            <a:r>
              <a:rPr lang="en-US" sz="2000" dirty="0"/>
              <a:t>11 AAC 95.320(d)(1), .290(g)(4)</a:t>
            </a:r>
          </a:p>
        </p:txBody>
      </p:sp>
    </p:spTree>
    <p:extLst>
      <p:ext uri="{BB962C8B-B14F-4D97-AF65-F5344CB8AC3E}">
        <p14:creationId xmlns:p14="http://schemas.microsoft.com/office/powerpoint/2010/main" val="37097947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spcAft>
                <a:spcPts val="1200"/>
              </a:spcAft>
            </a:pPr>
            <a:r>
              <a:rPr lang="en-US" sz="3200" dirty="0"/>
              <a:t>Creating runoff breaks in snow berms</a:t>
            </a:r>
          </a:p>
          <a:p>
            <a:pPr>
              <a:spcAft>
                <a:spcPts val="1200"/>
              </a:spcAft>
            </a:pPr>
            <a:r>
              <a:rPr lang="en-US" sz="3200" dirty="0"/>
              <a:t>Using slash debris on road surfaces</a:t>
            </a:r>
          </a:p>
          <a:p>
            <a:pPr>
              <a:spcAft>
                <a:spcPts val="1200"/>
              </a:spcAft>
            </a:pPr>
            <a:r>
              <a:rPr lang="en-US" sz="3200" dirty="0"/>
              <a:t>Installing water bars</a:t>
            </a:r>
          </a:p>
          <a:p>
            <a:pPr>
              <a:spcAft>
                <a:spcPts val="1200"/>
              </a:spcAft>
            </a:pPr>
            <a:r>
              <a:rPr lang="en-US" sz="3200" dirty="0"/>
              <a:t>Using other                                           techniques                                                        demonstrated                                         to be effective.</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Winter road closure techniques</a:t>
            </a:r>
          </a:p>
        </p:txBody>
      </p:sp>
      <p:sp>
        <p:nvSpPr>
          <p:cNvPr id="4" name="TextBox 3"/>
          <p:cNvSpPr txBox="1"/>
          <p:nvPr/>
        </p:nvSpPr>
        <p:spPr>
          <a:xfrm>
            <a:off x="1219200" y="5694519"/>
            <a:ext cx="3048000" cy="400110"/>
          </a:xfrm>
          <a:prstGeom prst="rect">
            <a:avLst/>
          </a:prstGeom>
          <a:noFill/>
        </p:spPr>
        <p:txBody>
          <a:bodyPr wrap="square" rtlCol="0">
            <a:spAutoFit/>
          </a:bodyPr>
          <a:lstStyle/>
          <a:p>
            <a:r>
              <a:rPr lang="en-US" sz="2000" dirty="0"/>
              <a:t>11 AAC 95.320(d)(1)</a:t>
            </a:r>
          </a:p>
        </p:txBody>
      </p:sp>
      <p:pic>
        <p:nvPicPr>
          <p:cNvPr id="6" name="Picture 5">
            <a:extLst>
              <a:ext uri="{FF2B5EF4-FFF2-40B4-BE49-F238E27FC236}">
                <a16:creationId xmlns:a16="http://schemas.microsoft.com/office/drawing/2014/main" id="{3E32E1D6-D1BA-405A-BB5F-CDB19163F5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3505200"/>
            <a:ext cx="4191000" cy="3143250"/>
          </a:xfrm>
          <a:prstGeom prst="rect">
            <a:avLst/>
          </a:prstGeom>
          <a:ln>
            <a:solidFill>
              <a:schemeClr val="tx1"/>
            </a:solidFill>
          </a:ln>
        </p:spPr>
      </p:pic>
    </p:spTree>
    <p:extLst>
      <p:ext uri="{BB962C8B-B14F-4D97-AF65-F5344CB8AC3E}">
        <p14:creationId xmlns:p14="http://schemas.microsoft.com/office/powerpoint/2010/main" val="14887914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solidFill>
                  <a:schemeClr val="accent1">
                    <a:lumMod val="75000"/>
                  </a:schemeClr>
                </a:solidFill>
              </a:rPr>
              <a:t>Questions?</a:t>
            </a:r>
          </a:p>
        </p:txBody>
      </p:sp>
      <p:sp>
        <p:nvSpPr>
          <p:cNvPr id="5" name="Subtitle 4"/>
          <p:cNvSpPr>
            <a:spLocks noGrp="1"/>
          </p:cNvSpPr>
          <p:nvPr>
            <p:ph type="subTitle" idx="1"/>
          </p:nvPr>
        </p:nvSpPr>
        <p:spPr/>
        <p:txBody>
          <a:bodyPr/>
          <a:lstStyle/>
          <a:p>
            <a:r>
              <a:rPr lang="en-US" dirty="0"/>
              <a:t>END</a:t>
            </a:r>
          </a:p>
        </p:txBody>
      </p:sp>
    </p:spTree>
    <p:extLst>
      <p:ext uri="{BB962C8B-B14F-4D97-AF65-F5344CB8AC3E}">
        <p14:creationId xmlns:p14="http://schemas.microsoft.com/office/powerpoint/2010/main" val="15490906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304800" y="1481328"/>
            <a:ext cx="8686800" cy="4525963"/>
          </a:xfrm>
        </p:spPr>
        <p:txBody>
          <a:bodyPr/>
          <a:lstStyle/>
          <a:p>
            <a:r>
              <a:rPr lang="en-US" sz="2400" dirty="0"/>
              <a:t>DEC Alaska Storm Water Guide (see BMPs in Chapter 4)</a:t>
            </a:r>
          </a:p>
          <a:p>
            <a:pPr marL="365760" lvl="1" indent="0">
              <a:buNone/>
            </a:pPr>
            <a:r>
              <a:rPr lang="en-US" sz="1800" u="sng" dirty="0">
                <a:solidFill>
                  <a:schemeClr val="bg2">
                    <a:lumMod val="50000"/>
                  </a:schemeClr>
                </a:solidFill>
                <a:hlinkClick r:id="rId2"/>
              </a:rPr>
              <a:t>http://dec.alaska.gov/water/wnpspc/stormwater/Guidance.html</a:t>
            </a:r>
            <a:endParaRPr lang="en-US" sz="1800" dirty="0">
              <a:solidFill>
                <a:schemeClr val="bg2">
                  <a:lumMod val="50000"/>
                </a:schemeClr>
              </a:solidFill>
            </a:endParaRPr>
          </a:p>
          <a:p>
            <a:pPr marL="109728" indent="0">
              <a:buNone/>
            </a:pPr>
            <a:r>
              <a:rPr lang="en-US" dirty="0"/>
              <a:t> </a:t>
            </a:r>
          </a:p>
          <a:p>
            <a:r>
              <a:rPr lang="en-US" sz="2400" dirty="0"/>
              <a:t>ADOT&amp;PF BMP’s they reference in contracts by number that have additional resources imbedded in them:</a:t>
            </a:r>
          </a:p>
          <a:p>
            <a:pPr marL="365760" lvl="1" indent="0">
              <a:buNone/>
            </a:pPr>
            <a:r>
              <a:rPr lang="en-US" sz="1600" u="sng" dirty="0">
                <a:hlinkClick r:id="rId3"/>
              </a:rPr>
              <a:t>http://www.dot.state.ak.us/stwddes/desenviron/resources/stormwater.shtml</a:t>
            </a:r>
            <a:endParaRPr lang="en-US" sz="1600" dirty="0"/>
          </a:p>
        </p:txBody>
      </p:sp>
      <p:sp>
        <p:nvSpPr>
          <p:cNvPr id="4" name="Title 3"/>
          <p:cNvSpPr>
            <a:spLocks noGrp="1"/>
          </p:cNvSpPr>
          <p:nvPr>
            <p:ph type="title"/>
          </p:nvPr>
        </p:nvSpPr>
        <p:spPr/>
        <p:txBody>
          <a:bodyPr/>
          <a:lstStyle/>
          <a:p>
            <a:r>
              <a:rPr lang="en-US" dirty="0">
                <a:solidFill>
                  <a:schemeClr val="accent1">
                    <a:lumMod val="75000"/>
                  </a:schemeClr>
                </a:solidFill>
              </a:rPr>
              <a:t>Additional references</a:t>
            </a:r>
          </a:p>
        </p:txBody>
      </p:sp>
    </p:spTree>
    <p:extLst>
      <p:ext uri="{BB962C8B-B14F-4D97-AF65-F5344CB8AC3E}">
        <p14:creationId xmlns:p14="http://schemas.microsoft.com/office/powerpoint/2010/main" val="3868212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accent1">
                    <a:lumMod val="75000"/>
                  </a:schemeClr>
                </a:solidFill>
              </a:rPr>
              <a:t>Maintenance on active roads</a:t>
            </a:r>
            <a:br>
              <a:rPr lang="en-US" dirty="0"/>
            </a:b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66380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4000" dirty="0"/>
              <a:t>means a forest road being actively used for hauling logs, pulpwood, chips, or other major forest products, or rock and other road building materials</a:t>
            </a:r>
            <a:r>
              <a:rPr lang="en-US" dirty="0"/>
              <a:t>.</a:t>
            </a:r>
          </a:p>
        </p:txBody>
      </p:sp>
      <p:sp>
        <p:nvSpPr>
          <p:cNvPr id="2" name="Title 1"/>
          <p:cNvSpPr>
            <a:spLocks noGrp="1"/>
          </p:cNvSpPr>
          <p:nvPr>
            <p:ph type="title"/>
          </p:nvPr>
        </p:nvSpPr>
        <p:spPr/>
        <p:txBody>
          <a:bodyPr/>
          <a:lstStyle/>
          <a:p>
            <a:r>
              <a:rPr lang="en-US" dirty="0">
                <a:solidFill>
                  <a:schemeClr val="accent1">
                    <a:lumMod val="75000"/>
                  </a:schemeClr>
                </a:solidFill>
              </a:rPr>
              <a:t>Active Road - definition</a:t>
            </a:r>
          </a:p>
        </p:txBody>
      </p:sp>
      <p:sp>
        <p:nvSpPr>
          <p:cNvPr id="4" name="TextBox 3"/>
          <p:cNvSpPr txBox="1"/>
          <p:nvPr/>
        </p:nvSpPr>
        <p:spPr>
          <a:xfrm>
            <a:off x="6019800" y="5962493"/>
            <a:ext cx="2819400" cy="400110"/>
          </a:xfrm>
          <a:prstGeom prst="rect">
            <a:avLst/>
          </a:prstGeom>
          <a:noFill/>
        </p:spPr>
        <p:txBody>
          <a:bodyPr wrap="square" rtlCol="0">
            <a:spAutoFit/>
          </a:bodyPr>
          <a:lstStyle/>
          <a:p>
            <a:r>
              <a:rPr lang="en-US" sz="2000" dirty="0"/>
              <a:t>11 AAC 95.900 (1)</a:t>
            </a:r>
          </a:p>
        </p:txBody>
      </p:sp>
    </p:spTree>
    <p:extLst>
      <p:ext uri="{BB962C8B-B14F-4D97-AF65-F5344CB8AC3E}">
        <p14:creationId xmlns:p14="http://schemas.microsoft.com/office/powerpoint/2010/main" val="3134064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00200"/>
            <a:ext cx="8229600" cy="4919472"/>
          </a:xfrm>
        </p:spPr>
        <p:txBody>
          <a:bodyPr>
            <a:normAutofit/>
          </a:bodyPr>
          <a:lstStyle/>
          <a:p>
            <a:pPr lvl="0">
              <a:lnSpc>
                <a:spcPct val="110000"/>
              </a:lnSpc>
            </a:pPr>
            <a:r>
              <a:rPr lang="en-US" sz="3200" dirty="0"/>
              <a:t>Drainage feature maintenance</a:t>
            </a:r>
          </a:p>
          <a:p>
            <a:pPr lvl="0">
              <a:lnSpc>
                <a:spcPct val="110000"/>
              </a:lnSpc>
            </a:pPr>
            <a:r>
              <a:rPr lang="en-US" sz="3200" dirty="0"/>
              <a:t>Headwalls and catch basins </a:t>
            </a:r>
          </a:p>
          <a:p>
            <a:pPr lvl="0">
              <a:lnSpc>
                <a:spcPct val="110000"/>
              </a:lnSpc>
            </a:pPr>
            <a:r>
              <a:rPr lang="en-US" sz="3200" dirty="0"/>
              <a:t>Erosion</a:t>
            </a:r>
          </a:p>
          <a:p>
            <a:pPr lvl="0">
              <a:lnSpc>
                <a:spcPct val="110000"/>
              </a:lnSpc>
            </a:pPr>
            <a:r>
              <a:rPr lang="en-US" sz="3200" dirty="0" err="1"/>
              <a:t>Ditchlines</a:t>
            </a:r>
            <a:endParaRPr lang="en-US" sz="3200" dirty="0"/>
          </a:p>
          <a:p>
            <a:pPr lvl="0">
              <a:lnSpc>
                <a:spcPct val="110000"/>
              </a:lnSpc>
            </a:pPr>
            <a:r>
              <a:rPr lang="en-US" sz="3200" dirty="0"/>
              <a:t>Water flow across the road</a:t>
            </a:r>
          </a:p>
          <a:p>
            <a:pPr marL="109728" indent="0">
              <a:lnSpc>
                <a:spcPct val="110000"/>
              </a:lnSpc>
              <a:buNone/>
            </a:pPr>
            <a:r>
              <a:rPr lang="en-US" sz="2800" dirty="0"/>
              <a:t>			</a:t>
            </a:r>
          </a:p>
          <a:p>
            <a:pPr marL="109728" indent="0" algn="r">
              <a:lnSpc>
                <a:spcPct val="110000"/>
              </a:lnSpc>
              <a:buNone/>
            </a:pPr>
            <a:r>
              <a:rPr lang="en-US" sz="2800" dirty="0"/>
              <a:t>		</a:t>
            </a:r>
            <a:r>
              <a:rPr lang="en-US" sz="2400" dirty="0">
                <a:solidFill>
                  <a:srgbClr val="7030A0"/>
                </a:solidFill>
              </a:rPr>
              <a:t>Purple book </a:t>
            </a:r>
            <a:r>
              <a:rPr lang="en-US" sz="2400" dirty="0"/>
              <a:t>re 11 AAC 95.315(b)(1)</a:t>
            </a:r>
          </a:p>
          <a:p>
            <a:pPr>
              <a:lnSpc>
                <a:spcPct val="110000"/>
              </a:lnSpc>
            </a:pPr>
            <a:endParaRPr lang="en-US" dirty="0"/>
          </a:p>
          <a:p>
            <a:pPr>
              <a:lnSpc>
                <a:spcPct val="110000"/>
              </a:lnSpc>
            </a:pPr>
            <a:endParaRPr lang="en-US" dirty="0"/>
          </a:p>
        </p:txBody>
      </p:sp>
      <p:sp>
        <p:nvSpPr>
          <p:cNvPr id="5" name="Title 4"/>
          <p:cNvSpPr>
            <a:spLocks noGrp="1"/>
          </p:cNvSpPr>
          <p:nvPr>
            <p:ph type="title"/>
          </p:nvPr>
        </p:nvSpPr>
        <p:spPr/>
        <p:txBody>
          <a:bodyPr>
            <a:normAutofit fontScale="90000"/>
          </a:bodyPr>
          <a:lstStyle/>
          <a:p>
            <a:r>
              <a:rPr lang="en-US" dirty="0">
                <a:solidFill>
                  <a:schemeClr val="accent1">
                    <a:lumMod val="75000"/>
                  </a:schemeClr>
                </a:solidFill>
              </a:rPr>
              <a:t>Compliance monitoring considerations:  Culvert function</a:t>
            </a:r>
          </a:p>
        </p:txBody>
      </p:sp>
    </p:spTree>
    <p:extLst>
      <p:ext uri="{BB962C8B-B14F-4D97-AF65-F5344CB8AC3E}">
        <p14:creationId xmlns:p14="http://schemas.microsoft.com/office/powerpoint/2010/main" val="172617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143000" y="5486400"/>
            <a:ext cx="7162800" cy="648232"/>
          </a:xfrm>
        </p:spPr>
        <p:txBody>
          <a:bodyPr>
            <a:normAutofit/>
          </a:bodyPr>
          <a:lstStyle/>
          <a:p>
            <a:r>
              <a:rPr lang="en-US" sz="2400" dirty="0"/>
              <a:t>Keep culverts, flumes, and ditches functional.</a:t>
            </a:r>
          </a:p>
        </p:txBody>
      </p:sp>
      <p:pic>
        <p:nvPicPr>
          <p:cNvPr id="7" name="Picture Placeholder 6"/>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828800" y="189968"/>
            <a:ext cx="5486400" cy="4389120"/>
          </a:xfrm>
        </p:spPr>
      </p:pic>
      <p:sp>
        <p:nvSpPr>
          <p:cNvPr id="4" name="Title 3"/>
          <p:cNvSpPr>
            <a:spLocks noGrp="1"/>
          </p:cNvSpPr>
          <p:nvPr>
            <p:ph type="title"/>
          </p:nvPr>
        </p:nvSpPr>
        <p:spPr>
          <a:xfrm>
            <a:off x="228600" y="4865122"/>
            <a:ext cx="8075432" cy="562672"/>
          </a:xfrm>
        </p:spPr>
        <p:txBody>
          <a:bodyPr/>
          <a:lstStyle/>
          <a:p>
            <a:r>
              <a:rPr lang="en-US" dirty="0">
                <a:solidFill>
                  <a:schemeClr val="tx2">
                    <a:lumMod val="75000"/>
                  </a:schemeClr>
                </a:solidFill>
              </a:rPr>
              <a:t>Culverts</a:t>
            </a:r>
          </a:p>
        </p:txBody>
      </p:sp>
      <p:sp>
        <p:nvSpPr>
          <p:cNvPr id="2" name="TextBox 1"/>
          <p:cNvSpPr txBox="1"/>
          <p:nvPr/>
        </p:nvSpPr>
        <p:spPr>
          <a:xfrm>
            <a:off x="6019800" y="6324600"/>
            <a:ext cx="2971800" cy="400110"/>
          </a:xfrm>
          <a:prstGeom prst="rect">
            <a:avLst/>
          </a:prstGeom>
          <a:noFill/>
        </p:spPr>
        <p:txBody>
          <a:bodyPr wrap="square" rtlCol="0">
            <a:spAutoFit/>
          </a:bodyPr>
          <a:lstStyle/>
          <a:p>
            <a:r>
              <a:rPr lang="en-US" sz="2000" dirty="0"/>
              <a:t>11 AAC95.315(b)(1) </a:t>
            </a:r>
          </a:p>
        </p:txBody>
      </p:sp>
      <p:sp>
        <p:nvSpPr>
          <p:cNvPr id="3" name="Oval 2">
            <a:extLst>
              <a:ext uri="{FF2B5EF4-FFF2-40B4-BE49-F238E27FC236}">
                <a16:creationId xmlns:a16="http://schemas.microsoft.com/office/drawing/2014/main" id="{7289BA82-65E2-4D74-9DC3-5D4791C28D1C}"/>
              </a:ext>
            </a:extLst>
          </p:cNvPr>
          <p:cNvSpPr/>
          <p:nvPr/>
        </p:nvSpPr>
        <p:spPr>
          <a:xfrm>
            <a:off x="4267200" y="2971800"/>
            <a:ext cx="1219200" cy="685800"/>
          </a:xfrm>
          <a:prstGeom prst="ellipse">
            <a:avLst/>
          </a:prstGeom>
          <a:noFill/>
          <a:ln w="3810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73452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00200"/>
            <a:ext cx="8229600" cy="4919472"/>
          </a:xfrm>
        </p:spPr>
        <p:txBody>
          <a:bodyPr>
            <a:normAutofit/>
          </a:bodyPr>
          <a:lstStyle/>
          <a:p>
            <a:pPr lvl="0"/>
            <a:r>
              <a:rPr lang="en-US" sz="3200" dirty="0"/>
              <a:t>Obstructions </a:t>
            </a:r>
          </a:p>
          <a:p>
            <a:pPr lvl="0"/>
            <a:r>
              <a:rPr lang="en-US" sz="3200" dirty="0"/>
              <a:t>Obliterated ditches </a:t>
            </a:r>
          </a:p>
          <a:p>
            <a:pPr lvl="0"/>
            <a:r>
              <a:rPr lang="en-US" sz="3200" dirty="0"/>
              <a:t>Adequacy </a:t>
            </a:r>
            <a:r>
              <a:rPr lang="en-US" sz="3200"/>
              <a:t>of ditches to </a:t>
            </a:r>
            <a:r>
              <a:rPr lang="en-US" sz="3200" dirty="0"/>
              <a:t>handle the runoff draining into them? </a:t>
            </a:r>
          </a:p>
          <a:p>
            <a:pPr lvl="0"/>
            <a:r>
              <a:rPr lang="en-US" sz="3200" dirty="0"/>
              <a:t>Is erosion occurring? </a:t>
            </a:r>
            <a:r>
              <a:rPr lang="en-US" sz="2800" dirty="0"/>
              <a:t>			</a:t>
            </a:r>
          </a:p>
          <a:p>
            <a:pPr marL="109728" indent="0">
              <a:lnSpc>
                <a:spcPct val="110000"/>
              </a:lnSpc>
              <a:buNone/>
            </a:pPr>
            <a:r>
              <a:rPr lang="en-US" sz="2800" dirty="0"/>
              <a:t>		</a:t>
            </a:r>
          </a:p>
          <a:p>
            <a:pPr marL="109728" indent="0">
              <a:lnSpc>
                <a:spcPct val="110000"/>
              </a:lnSpc>
              <a:buNone/>
            </a:pPr>
            <a:endParaRPr lang="en-US" sz="2800" dirty="0"/>
          </a:p>
          <a:p>
            <a:pPr marL="109728" indent="0">
              <a:lnSpc>
                <a:spcPct val="110000"/>
              </a:lnSpc>
              <a:buNone/>
            </a:pPr>
            <a:r>
              <a:rPr lang="en-US" sz="2800" dirty="0">
                <a:solidFill>
                  <a:srgbClr val="7030A0"/>
                </a:solidFill>
              </a:rPr>
              <a:t>			       </a:t>
            </a:r>
            <a:r>
              <a:rPr lang="en-US" sz="2000" dirty="0">
                <a:solidFill>
                  <a:srgbClr val="7030A0"/>
                </a:solidFill>
              </a:rPr>
              <a:t>Purple book </a:t>
            </a:r>
            <a:r>
              <a:rPr lang="en-US" sz="2000" dirty="0"/>
              <a:t>re 11 AAC 95.315(b)(1)</a:t>
            </a:r>
          </a:p>
          <a:p>
            <a:pPr>
              <a:lnSpc>
                <a:spcPct val="110000"/>
              </a:lnSpc>
            </a:pPr>
            <a:endParaRPr lang="en-US" dirty="0"/>
          </a:p>
          <a:p>
            <a:pPr>
              <a:lnSpc>
                <a:spcPct val="110000"/>
              </a:lnSpc>
            </a:pPr>
            <a:endParaRPr lang="en-US" dirty="0"/>
          </a:p>
        </p:txBody>
      </p:sp>
      <p:sp>
        <p:nvSpPr>
          <p:cNvPr id="5" name="Title 4"/>
          <p:cNvSpPr>
            <a:spLocks noGrp="1"/>
          </p:cNvSpPr>
          <p:nvPr>
            <p:ph type="title"/>
          </p:nvPr>
        </p:nvSpPr>
        <p:spPr/>
        <p:txBody>
          <a:bodyPr>
            <a:normAutofit fontScale="90000"/>
          </a:bodyPr>
          <a:lstStyle/>
          <a:p>
            <a:r>
              <a:rPr lang="en-US" dirty="0">
                <a:solidFill>
                  <a:schemeClr val="accent1">
                    <a:lumMod val="75000"/>
                  </a:schemeClr>
                </a:solidFill>
              </a:rPr>
              <a:t>Compliance monitoring considerations:  Ditch function</a:t>
            </a:r>
          </a:p>
        </p:txBody>
      </p:sp>
    </p:spTree>
    <p:extLst>
      <p:ext uri="{BB962C8B-B14F-4D97-AF65-F5344CB8AC3E}">
        <p14:creationId xmlns:p14="http://schemas.microsoft.com/office/powerpoint/2010/main" val="3648926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1179</TotalTime>
  <Words>2439</Words>
  <Application>Microsoft Office PowerPoint</Application>
  <PresentationFormat>On-screen Show (4:3)</PresentationFormat>
  <Paragraphs>272</Paragraphs>
  <Slides>45</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Lucida Sans Unicode</vt:lpstr>
      <vt:lpstr>Verdana</vt:lpstr>
      <vt:lpstr>Wingdings 2</vt:lpstr>
      <vt:lpstr>Wingdings 3</vt:lpstr>
      <vt:lpstr>Concourse</vt:lpstr>
      <vt:lpstr>FRPA 101-F2 </vt:lpstr>
      <vt:lpstr>FRPA Road Status</vt:lpstr>
      <vt:lpstr>The road status states are:</vt:lpstr>
      <vt:lpstr>Landings included</vt:lpstr>
      <vt:lpstr>Maintenance on active roads </vt:lpstr>
      <vt:lpstr>Active Road - definition</vt:lpstr>
      <vt:lpstr>Compliance monitoring considerations:  Culvert function</vt:lpstr>
      <vt:lpstr>Culverts</vt:lpstr>
      <vt:lpstr>Compliance monitoring considerations:  Ditch function</vt:lpstr>
      <vt:lpstr>Catch Basins </vt:lpstr>
      <vt:lpstr>PowerPoint Presentation</vt:lpstr>
      <vt:lpstr>PowerPoint Presentation</vt:lpstr>
      <vt:lpstr>Pitch the water off the road surface</vt:lpstr>
      <vt:lpstr>PowerPoint Presentation</vt:lpstr>
      <vt:lpstr>Bridge Decks</vt:lpstr>
      <vt:lpstr>Rock Decked Bridges</vt:lpstr>
      <vt:lpstr>Compliance monitoring considerations:  Brow logs and decking</vt:lpstr>
      <vt:lpstr>Maintenance on inactive roads </vt:lpstr>
      <vt:lpstr>Inactive Road - definition</vt:lpstr>
      <vt:lpstr>Inactive Road</vt:lpstr>
      <vt:lpstr>Definition:  “Feasible”</vt:lpstr>
      <vt:lpstr>Inactive Road</vt:lpstr>
      <vt:lpstr>PowerPoint Presentation</vt:lpstr>
      <vt:lpstr>Compliance monitoring considerations:  Erosion</vt:lpstr>
      <vt:lpstr>Road Damage by the Public</vt:lpstr>
      <vt:lpstr>Road Closure</vt:lpstr>
      <vt:lpstr>A road is closed when…</vt:lpstr>
      <vt:lpstr>Compliance monitoring considerations:  Erosion control</vt:lpstr>
      <vt:lpstr>A road is closed when…</vt:lpstr>
      <vt:lpstr>Compliance monitoring considerations:  Ditches</vt:lpstr>
      <vt:lpstr>A road is closed when…</vt:lpstr>
      <vt:lpstr>A road is closed when…</vt:lpstr>
      <vt:lpstr>Drainage Structure Removal:</vt:lpstr>
      <vt:lpstr>PowerPoint Presentation</vt:lpstr>
      <vt:lpstr>Structures should be stable.</vt:lpstr>
      <vt:lpstr>Think long term…</vt:lpstr>
      <vt:lpstr>Compliance monitoring considerations: Removal of bridges, culverts, and fill</vt:lpstr>
      <vt:lpstr>Responsibility</vt:lpstr>
      <vt:lpstr>Winter roads</vt:lpstr>
      <vt:lpstr>Debris removal</vt:lpstr>
      <vt:lpstr>Debris removal</vt:lpstr>
      <vt:lpstr>Winter Roads</vt:lpstr>
      <vt:lpstr>Winter road closure techniques</vt:lpstr>
      <vt:lpstr>Questions?</vt:lpstr>
      <vt:lpstr>Additional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Road Maintenance</dc:title>
  <dc:creator>Staunton, Gregory D (DNR)</dc:creator>
  <cp:lastModifiedBy>Freeman, Marty W (DNR)</cp:lastModifiedBy>
  <cp:revision>89</cp:revision>
  <cp:lastPrinted>2018-01-17T17:12:26Z</cp:lastPrinted>
  <dcterms:created xsi:type="dcterms:W3CDTF">2006-08-16T00:00:00Z</dcterms:created>
  <dcterms:modified xsi:type="dcterms:W3CDTF">2018-06-18T16:21:01Z</dcterms:modified>
</cp:coreProperties>
</file>