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5"/>
  </p:notesMasterIdLst>
  <p:handoutMasterIdLst>
    <p:handoutMasterId r:id="rId66"/>
  </p:handoutMasterIdLst>
  <p:sldIdLst>
    <p:sldId id="256" r:id="rId2"/>
    <p:sldId id="257" r:id="rId3"/>
    <p:sldId id="262" r:id="rId4"/>
    <p:sldId id="260" r:id="rId5"/>
    <p:sldId id="320" r:id="rId6"/>
    <p:sldId id="269" r:id="rId7"/>
    <p:sldId id="259" r:id="rId8"/>
    <p:sldId id="261" r:id="rId9"/>
    <p:sldId id="258" r:id="rId10"/>
    <p:sldId id="271" r:id="rId11"/>
    <p:sldId id="277" r:id="rId12"/>
    <p:sldId id="272" r:id="rId13"/>
    <p:sldId id="316" r:id="rId14"/>
    <p:sldId id="274" r:id="rId15"/>
    <p:sldId id="275" r:id="rId16"/>
    <p:sldId id="319" r:id="rId17"/>
    <p:sldId id="299" r:id="rId18"/>
    <p:sldId id="276" r:id="rId19"/>
    <p:sldId id="300" r:id="rId20"/>
    <p:sldId id="301" r:id="rId21"/>
    <p:sldId id="279" r:id="rId22"/>
    <p:sldId id="302" r:id="rId23"/>
    <p:sldId id="281" r:id="rId24"/>
    <p:sldId id="303" r:id="rId25"/>
    <p:sldId id="321" r:id="rId26"/>
    <p:sldId id="304" r:id="rId27"/>
    <p:sldId id="284" r:id="rId28"/>
    <p:sldId id="282" r:id="rId29"/>
    <p:sldId id="278" r:id="rId30"/>
    <p:sldId id="306" r:id="rId31"/>
    <p:sldId id="280" r:id="rId32"/>
    <p:sldId id="283" r:id="rId33"/>
    <p:sldId id="298" r:id="rId34"/>
    <p:sldId id="318" r:id="rId35"/>
    <p:sldId id="273" r:id="rId36"/>
    <p:sldId id="270" r:id="rId37"/>
    <p:sldId id="287" r:id="rId38"/>
    <p:sldId id="289" r:id="rId39"/>
    <p:sldId id="290" r:id="rId40"/>
    <p:sldId id="288" r:id="rId41"/>
    <p:sldId id="286" r:id="rId42"/>
    <p:sldId id="307" r:id="rId43"/>
    <p:sldId id="291" r:id="rId44"/>
    <p:sldId id="308" r:id="rId45"/>
    <p:sldId id="292" r:id="rId46"/>
    <p:sldId id="293" r:id="rId47"/>
    <p:sldId id="294" r:id="rId48"/>
    <p:sldId id="309" r:id="rId49"/>
    <p:sldId id="295" r:id="rId50"/>
    <p:sldId id="310" r:id="rId51"/>
    <p:sldId id="311" r:id="rId52"/>
    <p:sldId id="317" r:id="rId53"/>
    <p:sldId id="296" r:id="rId54"/>
    <p:sldId id="312" r:id="rId55"/>
    <p:sldId id="285" r:id="rId56"/>
    <p:sldId id="297" r:id="rId57"/>
    <p:sldId id="266" r:id="rId58"/>
    <p:sldId id="268" r:id="rId59"/>
    <p:sldId id="314" r:id="rId60"/>
    <p:sldId id="267" r:id="rId61"/>
    <p:sldId id="315" r:id="rId62"/>
    <p:sldId id="313" r:id="rId63"/>
    <p:sldId id="263" r:id="rId64"/>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BA9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3" autoAdjust="0"/>
    <p:restoredTop sz="96817" autoAdjust="0"/>
  </p:normalViewPr>
  <p:slideViewPr>
    <p:cSldViewPr snapToGrid="0">
      <p:cViewPr varScale="1">
        <p:scale>
          <a:sx n="126" d="100"/>
          <a:sy n="126" d="100"/>
        </p:scale>
        <p:origin x="174" y="132"/>
      </p:cViewPr>
      <p:guideLst/>
    </p:cSldViewPr>
  </p:slideViewPr>
  <p:outlineViewPr>
    <p:cViewPr>
      <p:scale>
        <a:sx n="33" d="100"/>
        <a:sy n="33" d="100"/>
      </p:scale>
      <p:origin x="0" y="-9486"/>
    </p:cViewPr>
  </p:outlineViewPr>
  <p:notesTextViewPr>
    <p:cViewPr>
      <p:scale>
        <a:sx n="1" d="1"/>
        <a:sy n="1" d="1"/>
      </p:scale>
      <p:origin x="0" y="0"/>
    </p:cViewPr>
  </p:notesTextViewPr>
  <p:sorterViewPr>
    <p:cViewPr varScale="1">
      <p:scale>
        <a:sx n="1" d="1"/>
        <a:sy n="1" d="1"/>
      </p:scale>
      <p:origin x="0" y="-11022"/>
    </p:cViewPr>
  </p:sorterViewPr>
  <p:notesViewPr>
    <p:cSldViewPr snapToGrid="0">
      <p:cViewPr varScale="1">
        <p:scale>
          <a:sx n="98" d="100"/>
          <a:sy n="98" d="100"/>
        </p:scale>
        <p:origin x="2586"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71"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703F22-2F6B-47C1-853C-D17A049C7DBF}"/>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1AFDE7A-3A20-4049-9953-96DF6A146CD5}"/>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38CB25CF-E497-46FE-AC5C-C49076D4403A}" type="datetimeFigureOut">
              <a:rPr lang="en-US" smtClean="0"/>
              <a:t>6/27/2018</a:t>
            </a:fld>
            <a:endParaRPr lang="en-US"/>
          </a:p>
        </p:txBody>
      </p:sp>
      <p:sp>
        <p:nvSpPr>
          <p:cNvPr id="4" name="Footer Placeholder 3">
            <a:extLst>
              <a:ext uri="{FF2B5EF4-FFF2-40B4-BE49-F238E27FC236}">
                <a16:creationId xmlns:a16="http://schemas.microsoft.com/office/drawing/2014/main" id="{51F838F6-8788-4BCE-8FF1-12D5C236BF12}"/>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8357207-AEE1-4D9D-909F-B60AB2011B02}"/>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0B123724-F0DD-4E3F-B076-517D8319C20E}" type="slidenum">
              <a:rPr lang="en-US" smtClean="0"/>
              <a:t>‹#›</a:t>
            </a:fld>
            <a:endParaRPr lang="en-US"/>
          </a:p>
        </p:txBody>
      </p:sp>
    </p:spTree>
    <p:extLst>
      <p:ext uri="{BB962C8B-B14F-4D97-AF65-F5344CB8AC3E}">
        <p14:creationId xmlns:p14="http://schemas.microsoft.com/office/powerpoint/2010/main" val="20704337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35E6445-78F6-4DDE-88EE-3937741675E7}" type="datetimeFigureOut">
              <a:rPr lang="en-US" smtClean="0"/>
              <a:t>6/27/2018</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CDBF9EF8-D179-40D8-BF2B-FAA1281340A8}" type="slidenum">
              <a:rPr lang="en-US" smtClean="0"/>
              <a:t>‹#›</a:t>
            </a:fld>
            <a:endParaRPr lang="en-US"/>
          </a:p>
        </p:txBody>
      </p:sp>
    </p:spTree>
    <p:extLst>
      <p:ext uri="{BB962C8B-B14F-4D97-AF65-F5344CB8AC3E}">
        <p14:creationId xmlns:p14="http://schemas.microsoft.com/office/powerpoint/2010/main" val="3424344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from </a:t>
            </a:r>
            <a:r>
              <a:rPr lang="en-US" u="sng" dirty="0"/>
              <a:t>Rick Jandreau, DOF</a:t>
            </a:r>
            <a:r>
              <a:rPr lang="en-US" u="none" dirty="0"/>
              <a:t>:  Avoid locating a crossing at the bottom of a vertical curve.</a:t>
            </a:r>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7</a:t>
            </a:fld>
            <a:endParaRPr lang="en-US"/>
          </a:p>
        </p:txBody>
      </p:sp>
    </p:spTree>
    <p:extLst>
      <p:ext uri="{BB962C8B-B14F-4D97-AF65-F5344CB8AC3E}">
        <p14:creationId xmlns:p14="http://schemas.microsoft.com/office/powerpoint/2010/main" val="35845104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from </a:t>
            </a:r>
            <a:r>
              <a:rPr lang="en-US" u="sng" dirty="0"/>
              <a:t>Jim Eleazer, DOF</a:t>
            </a:r>
            <a:r>
              <a:rPr lang="en-US" dirty="0"/>
              <a:t>:  Natural vegetation should be maintained and evident between the sill log excavations and stream banks.</a:t>
            </a:r>
          </a:p>
          <a:p>
            <a:r>
              <a:rPr lang="en-US" dirty="0"/>
              <a:t>Note from </a:t>
            </a:r>
            <a:r>
              <a:rPr lang="en-US" u="sng" dirty="0"/>
              <a:t>Rick Jandreau, DOF</a:t>
            </a:r>
            <a:r>
              <a:rPr lang="en-US" u="none" dirty="0"/>
              <a:t>:  To minimize streambank disturbance, use logs as a ramp to cross equipment to the far side during bridge installation.</a:t>
            </a:r>
            <a:endParaRPr lang="en-US" dirty="0"/>
          </a:p>
          <a:p>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24</a:t>
            </a:fld>
            <a:endParaRPr lang="en-US"/>
          </a:p>
        </p:txBody>
      </p:sp>
    </p:spTree>
    <p:extLst>
      <p:ext uri="{BB962C8B-B14F-4D97-AF65-F5344CB8AC3E}">
        <p14:creationId xmlns:p14="http://schemas.microsoft.com/office/powerpoint/2010/main" val="35972726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Photos and notes from </a:t>
            </a:r>
            <a:r>
              <a:rPr lang="en-US" u="sng" dirty="0"/>
              <a:t>Greg Staunton, DOF</a:t>
            </a:r>
            <a:r>
              <a:rPr lang="en-US" u="none" dirty="0"/>
              <a:t>:  </a:t>
            </a:r>
            <a:r>
              <a:rPr lang="en-US" sz="1200" dirty="0"/>
              <a:t>Once dunnage is removed marks are rarely long term. Dunnage increases the effective lifting capacity of a typical excavator. Logs used in this manner also act as effective skids and rollers for the bridge structure protecting it and the creek from damage.</a:t>
            </a:r>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25</a:t>
            </a:fld>
            <a:endParaRPr lang="en-US"/>
          </a:p>
        </p:txBody>
      </p:sp>
    </p:spTree>
    <p:extLst>
      <p:ext uri="{BB962C8B-B14F-4D97-AF65-F5344CB8AC3E}">
        <p14:creationId xmlns:p14="http://schemas.microsoft.com/office/powerpoint/2010/main" val="37615943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 FRPA waters are deemed anadromous</a:t>
            </a:r>
            <a:r>
              <a:rPr lang="en-US" baseline="0" dirty="0"/>
              <a:t> if they are </a:t>
            </a:r>
            <a:r>
              <a:rPr lang="en-US" u="sng" baseline="0" dirty="0"/>
              <a:t>either </a:t>
            </a:r>
            <a:r>
              <a:rPr lang="en-US" baseline="0" dirty="0"/>
              <a:t>catalogued by ADF&amp;G under AS 16.05.871 </a:t>
            </a:r>
            <a:r>
              <a:rPr lang="en-US" u="sng" baseline="0" dirty="0"/>
              <a:t>or</a:t>
            </a:r>
            <a:r>
              <a:rPr lang="en-US" u="none" baseline="0" dirty="0"/>
              <a:t> have been determined by ADF&amp;G to contain evidence of anadromous fish.  The FRPA definition is broader than AS 16.05-871 – it covers waters with anadromous fish that have not yet been catalogued.  </a:t>
            </a:r>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27</a:t>
            </a:fld>
            <a:endParaRPr lang="en-US"/>
          </a:p>
        </p:txBody>
      </p:sp>
    </p:spTree>
    <p:extLst>
      <p:ext uri="{BB962C8B-B14F-4D97-AF65-F5344CB8AC3E}">
        <p14:creationId xmlns:p14="http://schemas.microsoft.com/office/powerpoint/2010/main" val="37653602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931774">
              <a:buFont typeface="Arial" panose="020B0604020202020204" pitchFamily="34" charset="0"/>
              <a:buChar char="•"/>
              <a:defRPr/>
            </a:pPr>
            <a:r>
              <a:rPr lang="en-US" dirty="0"/>
              <a:t>If not cataloged, or a determination has not already been made, check with ADF&amp;G to determine if the stream is anadromous.</a:t>
            </a:r>
          </a:p>
          <a:p>
            <a:pPr marL="174708" indent="-174708">
              <a:buFont typeface="Arial" panose="020B0604020202020204" pitchFamily="34" charset="0"/>
              <a:buChar char="•"/>
            </a:pPr>
            <a:r>
              <a:rPr lang="en-US" dirty="0"/>
              <a:t>Under FRPA waters are deemed anadromous</a:t>
            </a:r>
            <a:r>
              <a:rPr lang="en-US" baseline="0" dirty="0"/>
              <a:t> if they are </a:t>
            </a:r>
            <a:r>
              <a:rPr lang="en-US" u="sng" baseline="0" dirty="0"/>
              <a:t>either </a:t>
            </a:r>
            <a:r>
              <a:rPr lang="en-US" baseline="0" dirty="0"/>
              <a:t>catalogued by ADF&amp;G under AS 16.05.871 </a:t>
            </a:r>
            <a:r>
              <a:rPr lang="en-US" u="sng" baseline="0" dirty="0"/>
              <a:t>or</a:t>
            </a:r>
            <a:r>
              <a:rPr lang="en-US" u="none" baseline="0" dirty="0"/>
              <a:t> have been determined by ADF&amp;G to contain evidence of anadromous fish.  The FRPA definition is broader than AS 16.05-871 – it covers waters with anadromous fish that have not yet been catalogued.  </a:t>
            </a:r>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29</a:t>
            </a:fld>
            <a:endParaRPr lang="en-US"/>
          </a:p>
        </p:txBody>
      </p:sp>
    </p:spTree>
    <p:extLst>
      <p:ext uri="{BB962C8B-B14F-4D97-AF65-F5344CB8AC3E}">
        <p14:creationId xmlns:p14="http://schemas.microsoft.com/office/powerpoint/2010/main" val="37747509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from </a:t>
            </a:r>
            <a:r>
              <a:rPr lang="en-US" u="sng" dirty="0"/>
              <a:t>Greg Staunton, DOF</a:t>
            </a:r>
            <a:r>
              <a:rPr lang="en-US" u="none" dirty="0"/>
              <a:t>:  This is not always achievable. Large tree stumps and debris disturbed in fine grain soil banks are better replaced with rip rap that duplicates the bank geometry for permanent installations. Vegetation will not grow well on banks under the bridge thus bank stability over time may be questionable. Regardless, consider the scour potential to the bridge foundation in design of the location. Long term scour of an abutment is a safety issue and eventually a risk to other resources.</a:t>
            </a:r>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30</a:t>
            </a:fld>
            <a:endParaRPr lang="en-US"/>
          </a:p>
        </p:txBody>
      </p:sp>
    </p:spTree>
    <p:extLst>
      <p:ext uri="{BB962C8B-B14F-4D97-AF65-F5344CB8AC3E}">
        <p14:creationId xmlns:p14="http://schemas.microsoft.com/office/powerpoint/2010/main" val="28009762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a:t>"</a:t>
            </a:r>
            <a:r>
              <a:rPr lang="en-US" b="1" u="sng" dirty="0"/>
              <a:t>cribbing</a:t>
            </a:r>
            <a:r>
              <a:rPr lang="en-US" b="1" dirty="0"/>
              <a:t>" </a:t>
            </a:r>
            <a:r>
              <a:rPr lang="en-US" dirty="0"/>
              <a:t>means brush, small poles, or small diameter logs used to increase the structural integrity of a snow ramp or ice bridge. </a:t>
            </a:r>
            <a:r>
              <a:rPr lang="en-US" dirty="0">
                <a:solidFill>
                  <a:schemeClr val="bg1"/>
                </a:solidFill>
              </a:rPr>
              <a:t>11 AAC 95.900(14) </a:t>
            </a:r>
          </a:p>
          <a:p>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31</a:t>
            </a:fld>
            <a:endParaRPr lang="en-US"/>
          </a:p>
        </p:txBody>
      </p:sp>
    </p:spTree>
    <p:extLst>
      <p:ext uri="{BB962C8B-B14F-4D97-AF65-F5344CB8AC3E}">
        <p14:creationId xmlns:p14="http://schemas.microsoft.com/office/powerpoint/2010/main" val="11071807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by Kevin Meany, DOF</a:t>
            </a:r>
          </a:p>
        </p:txBody>
      </p:sp>
      <p:sp>
        <p:nvSpPr>
          <p:cNvPr id="4" name="Slide Number Placeholder 3"/>
          <p:cNvSpPr>
            <a:spLocks noGrp="1"/>
          </p:cNvSpPr>
          <p:nvPr>
            <p:ph type="sldNum" sz="quarter" idx="10"/>
          </p:nvPr>
        </p:nvSpPr>
        <p:spPr/>
        <p:txBody>
          <a:bodyPr/>
          <a:lstStyle/>
          <a:p>
            <a:fld id="{CDBF9EF8-D179-40D8-BF2B-FAA1281340A8}" type="slidenum">
              <a:rPr lang="en-US" smtClean="0"/>
              <a:t>32</a:t>
            </a:fld>
            <a:endParaRPr lang="en-US"/>
          </a:p>
        </p:txBody>
      </p:sp>
    </p:spTree>
    <p:extLst>
      <p:ext uri="{BB962C8B-B14F-4D97-AF65-F5344CB8AC3E}">
        <p14:creationId xmlns:p14="http://schemas.microsoft.com/office/powerpoint/2010/main" val="41155208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from </a:t>
            </a:r>
            <a:r>
              <a:rPr lang="en-US" u="sng" dirty="0"/>
              <a:t>Rick Jandreau, DOF</a:t>
            </a:r>
            <a:r>
              <a:rPr lang="en-US" u="none" dirty="0"/>
              <a:t>:  Consult with ADF&amp;G regarding protection of fish habitat</a:t>
            </a:r>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33</a:t>
            </a:fld>
            <a:endParaRPr lang="en-US"/>
          </a:p>
        </p:txBody>
      </p:sp>
    </p:spTree>
    <p:extLst>
      <p:ext uri="{BB962C8B-B14F-4D97-AF65-F5344CB8AC3E}">
        <p14:creationId xmlns:p14="http://schemas.microsoft.com/office/powerpoint/2010/main" val="39762842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Photo:  Tok Area, Photo from Derek </a:t>
            </a:r>
            <a:r>
              <a:rPr lang="en-US" dirty="0" err="1"/>
              <a:t>Nellis</a:t>
            </a:r>
            <a:r>
              <a:rPr lang="en-US" dirty="0"/>
              <a:t>, DOF:  We were putting in winter road on the same route as the previous two years. It was a small slough off the Tanana river that we needed to cross. Must have been some changes in hydrology.  It was frozen down to dirt but when the skidder broke the ice and agitated the saturated soil it sunk. It had been well below zero the two weeks prior. We were able to recover the skidder utilizing an excavator, two dozers, and a couple hundred feet of recovery cable rigged with snatch blocks.</a:t>
            </a:r>
          </a:p>
          <a:p>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34</a:t>
            </a:fld>
            <a:endParaRPr lang="en-US"/>
          </a:p>
        </p:txBody>
      </p:sp>
    </p:spTree>
    <p:extLst>
      <p:ext uri="{BB962C8B-B14F-4D97-AF65-F5344CB8AC3E}">
        <p14:creationId xmlns:p14="http://schemas.microsoft.com/office/powerpoint/2010/main" val="37264327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from Jim Eleazer:  The 25-year and 50-year standards are based upon site conditions observed in the field and best professional judgment.  Stream gaging is too sparse and too recent to provide data to determine flood frequency and levels.</a:t>
            </a:r>
          </a:p>
        </p:txBody>
      </p:sp>
      <p:sp>
        <p:nvSpPr>
          <p:cNvPr id="4" name="Slide Number Placeholder 3"/>
          <p:cNvSpPr>
            <a:spLocks noGrp="1"/>
          </p:cNvSpPr>
          <p:nvPr>
            <p:ph type="sldNum" sz="quarter" idx="10"/>
          </p:nvPr>
        </p:nvSpPr>
        <p:spPr/>
        <p:txBody>
          <a:bodyPr/>
          <a:lstStyle/>
          <a:p>
            <a:fld id="{CDBF9EF8-D179-40D8-BF2B-FAA1281340A8}" type="slidenum">
              <a:rPr lang="en-US" smtClean="0"/>
              <a:t>37</a:t>
            </a:fld>
            <a:endParaRPr lang="en-US"/>
          </a:p>
        </p:txBody>
      </p:sp>
    </p:spTree>
    <p:extLst>
      <p:ext uri="{BB962C8B-B14F-4D97-AF65-F5344CB8AC3E}">
        <p14:creationId xmlns:p14="http://schemas.microsoft.com/office/powerpoint/2010/main" val="26663404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DBF9EF8-D179-40D8-BF2B-FAA1281340A8}" type="slidenum">
              <a:rPr lang="en-US" smtClean="0"/>
              <a:t>11</a:t>
            </a:fld>
            <a:endParaRPr lang="en-US"/>
          </a:p>
        </p:txBody>
      </p:sp>
    </p:spTree>
    <p:extLst>
      <p:ext uri="{BB962C8B-B14F-4D97-AF65-F5344CB8AC3E}">
        <p14:creationId xmlns:p14="http://schemas.microsoft.com/office/powerpoint/2010/main" val="24298789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Haines road condition survey culvert</a:t>
            </a:r>
          </a:p>
        </p:txBody>
      </p:sp>
      <p:sp>
        <p:nvSpPr>
          <p:cNvPr id="4" name="Slide Number Placeholder 3"/>
          <p:cNvSpPr>
            <a:spLocks noGrp="1"/>
          </p:cNvSpPr>
          <p:nvPr>
            <p:ph type="sldNum" sz="quarter" idx="10"/>
          </p:nvPr>
        </p:nvSpPr>
        <p:spPr/>
        <p:txBody>
          <a:bodyPr/>
          <a:lstStyle/>
          <a:p>
            <a:fld id="{CDBF9EF8-D179-40D8-BF2B-FAA1281340A8}" type="slidenum">
              <a:rPr lang="en-US" smtClean="0"/>
              <a:t>39</a:t>
            </a:fld>
            <a:endParaRPr lang="en-US"/>
          </a:p>
        </p:txBody>
      </p:sp>
    </p:spTree>
    <p:extLst>
      <p:ext uri="{BB962C8B-B14F-4D97-AF65-F5344CB8AC3E}">
        <p14:creationId xmlns:p14="http://schemas.microsoft.com/office/powerpoint/2010/main" val="9717835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dirty="0"/>
              <a:t>Culverts on fish streams must provide fish passage under AS 16.05.841.  [Note:  the General Permit for culverts on forest roads on resident fish </a:t>
            </a:r>
            <a:r>
              <a:rPr lang="en-US"/>
              <a:t>streams expired in 2006.]</a:t>
            </a:r>
            <a:endParaRPr lang="en-US" dirty="0"/>
          </a:p>
          <a:p>
            <a:pPr marL="174708" indent="-174708">
              <a:buFont typeface="Arial" panose="020B0604020202020204" pitchFamily="34" charset="0"/>
              <a:buChar char="•"/>
            </a:pPr>
            <a:r>
              <a:rPr lang="en-US" dirty="0"/>
              <a:t>During low flows perched culverts may prevent fish passage, especially for small fry or </a:t>
            </a:r>
            <a:r>
              <a:rPr lang="en-US" dirty="0" err="1"/>
              <a:t>smolt</a:t>
            </a:r>
            <a:r>
              <a:rPr lang="en-US" dirty="0"/>
              <a:t>. </a:t>
            </a:r>
          </a:p>
          <a:p>
            <a:pPr marL="174708" indent="-174708">
              <a:buFont typeface="Arial" panose="020B0604020202020204" pitchFamily="34" charset="0"/>
              <a:buChar char="•"/>
            </a:pPr>
            <a:r>
              <a:rPr lang="en-US" dirty="0"/>
              <a:t>High flows through a perched culvert tend to erode the streambed below the culvert outlet, generating sediment and increasing the perch height.</a:t>
            </a:r>
          </a:p>
          <a:p>
            <a:pPr marL="174708" indent="-174708">
              <a:buFont typeface="Arial" panose="020B0604020202020204" pitchFamily="34" charset="0"/>
              <a:buChar char="•"/>
            </a:pPr>
            <a:r>
              <a:rPr lang="en-US" dirty="0"/>
              <a:t>Stream flows redirected by a skewed culvert can erode the stream banks and change  the course of the stream. </a:t>
            </a:r>
          </a:p>
          <a:p>
            <a:pPr marL="0" indent="0">
              <a:buFont typeface="Arial" panose="020B0604020202020204" pitchFamily="34" charset="0"/>
              <a:buNone/>
            </a:pPr>
            <a:r>
              <a:rPr lang="en-US" dirty="0"/>
              <a:t>Note from </a:t>
            </a:r>
            <a:r>
              <a:rPr lang="en-US" u="sng" dirty="0"/>
              <a:t>Rick Jandreau, DOF</a:t>
            </a:r>
            <a:r>
              <a:rPr lang="en-US" u="none" dirty="0"/>
              <a:t>:  In fish streams, culverts need to be bedded below the streambed (roughly ¼ of culvert diameter).</a:t>
            </a:r>
          </a:p>
          <a:p>
            <a:pPr marL="0" indent="0">
              <a:buFont typeface="Arial" panose="020B0604020202020204" pitchFamily="34" charset="0"/>
              <a:buNone/>
            </a:pPr>
            <a:endParaRPr lang="en-US" dirty="0"/>
          </a:p>
          <a:p>
            <a:pPr marL="174708" indent="-174708">
              <a:buFont typeface="Arial" panose="020B0604020202020204" pitchFamily="34" charset="0"/>
              <a:buChar char="•"/>
            </a:pPr>
            <a:endParaRPr lang="en-US" dirty="0">
              <a:solidFill>
                <a:srgbClr val="FF0000"/>
              </a:solidFill>
            </a:endParaRPr>
          </a:p>
        </p:txBody>
      </p:sp>
      <p:sp>
        <p:nvSpPr>
          <p:cNvPr id="4" name="Slide Number Placeholder 3"/>
          <p:cNvSpPr>
            <a:spLocks noGrp="1"/>
          </p:cNvSpPr>
          <p:nvPr>
            <p:ph type="sldNum" sz="quarter" idx="10"/>
          </p:nvPr>
        </p:nvSpPr>
        <p:spPr/>
        <p:txBody>
          <a:bodyPr/>
          <a:lstStyle/>
          <a:p>
            <a:fld id="{CDBF9EF8-D179-40D8-BF2B-FAA1281340A8}" type="slidenum">
              <a:rPr lang="en-US" smtClean="0"/>
              <a:t>41</a:t>
            </a:fld>
            <a:endParaRPr lang="en-US"/>
          </a:p>
        </p:txBody>
      </p:sp>
    </p:spTree>
    <p:extLst>
      <p:ext uri="{BB962C8B-B14F-4D97-AF65-F5344CB8AC3E}">
        <p14:creationId xmlns:p14="http://schemas.microsoft.com/office/powerpoint/2010/main" val="21369419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solidFill>
                  <a:schemeClr val="tx1"/>
                </a:solidFill>
              </a:rPr>
              <a:t>Deposition of gravel within the culverts increases roughness, helps to maintain the original stream gradient and reduces flows through the culvert that may inhibit fish passage.</a:t>
            </a:r>
          </a:p>
          <a:p>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42</a:t>
            </a:fld>
            <a:endParaRPr lang="en-US"/>
          </a:p>
        </p:txBody>
      </p:sp>
    </p:spTree>
    <p:extLst>
      <p:ext uri="{BB962C8B-B14F-4D97-AF65-F5344CB8AC3E}">
        <p14:creationId xmlns:p14="http://schemas.microsoft.com/office/powerpoint/2010/main" val="31526025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44</a:t>
            </a:fld>
            <a:endParaRPr lang="en-US"/>
          </a:p>
        </p:txBody>
      </p:sp>
    </p:spTree>
    <p:extLst>
      <p:ext uri="{BB962C8B-B14F-4D97-AF65-F5344CB8AC3E}">
        <p14:creationId xmlns:p14="http://schemas.microsoft.com/office/powerpoint/2010/main" val="4981900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DBF9EF8-D179-40D8-BF2B-FAA1281340A8}" type="slidenum">
              <a:rPr lang="en-US" smtClean="0"/>
              <a:t>45</a:t>
            </a:fld>
            <a:endParaRPr lang="en-US"/>
          </a:p>
        </p:txBody>
      </p:sp>
    </p:spTree>
    <p:extLst>
      <p:ext uri="{BB962C8B-B14F-4D97-AF65-F5344CB8AC3E}">
        <p14:creationId xmlns:p14="http://schemas.microsoft.com/office/powerpoint/2010/main" val="31471196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solidFill>
                  <a:schemeClr val="tx1"/>
                </a:solidFill>
              </a:rPr>
              <a:t>The less slash left after cleaning the stream, the more likely it is that the culvert will continue to function adequately, and that slash can be easily cleaned out during routine road maintenance.</a:t>
            </a:r>
          </a:p>
          <a:p>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48</a:t>
            </a:fld>
            <a:endParaRPr lang="en-US"/>
          </a:p>
        </p:txBody>
      </p:sp>
    </p:spTree>
    <p:extLst>
      <p:ext uri="{BB962C8B-B14F-4D97-AF65-F5344CB8AC3E}">
        <p14:creationId xmlns:p14="http://schemas.microsoft.com/office/powerpoint/2010/main" val="31689542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Catch basins are often needed to collect ditch water and divert it into a relief culvert. </a:t>
            </a:r>
          </a:p>
          <a:p>
            <a:pPr defTabSz="931774">
              <a:defRPr/>
            </a:pPr>
            <a:r>
              <a:rPr lang="en-US" dirty="0"/>
              <a:t>Photo:  A well defined settling basin.</a:t>
            </a:r>
          </a:p>
          <a:p>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49</a:t>
            </a:fld>
            <a:endParaRPr lang="en-US"/>
          </a:p>
        </p:txBody>
      </p:sp>
    </p:spTree>
    <p:extLst>
      <p:ext uri="{BB962C8B-B14F-4D97-AF65-F5344CB8AC3E}">
        <p14:creationId xmlns:p14="http://schemas.microsoft.com/office/powerpoint/2010/main" val="30958053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from </a:t>
            </a:r>
            <a:r>
              <a:rPr lang="en-US" u="sng" dirty="0"/>
              <a:t>Greg Staunton, DOF</a:t>
            </a:r>
            <a:r>
              <a:rPr lang="en-US" u="none" dirty="0"/>
              <a:t>:  Ditches may also be needed for the conditions in 2)</a:t>
            </a:r>
            <a:endParaRPr lang="en-US" dirty="0"/>
          </a:p>
          <a:p>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50</a:t>
            </a:fld>
            <a:endParaRPr lang="en-US"/>
          </a:p>
        </p:txBody>
      </p:sp>
    </p:spTree>
    <p:extLst>
      <p:ext uri="{BB962C8B-B14F-4D97-AF65-F5344CB8AC3E}">
        <p14:creationId xmlns:p14="http://schemas.microsoft.com/office/powerpoint/2010/main" val="19380382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Catch basins are often needed to collect ditch water and divert it into a relief culvert. </a:t>
            </a:r>
          </a:p>
        </p:txBody>
      </p:sp>
      <p:sp>
        <p:nvSpPr>
          <p:cNvPr id="4" name="Slide Number Placeholder 3"/>
          <p:cNvSpPr>
            <a:spLocks noGrp="1"/>
          </p:cNvSpPr>
          <p:nvPr>
            <p:ph type="sldNum" sz="quarter" idx="10"/>
          </p:nvPr>
        </p:nvSpPr>
        <p:spPr/>
        <p:txBody>
          <a:bodyPr/>
          <a:lstStyle/>
          <a:p>
            <a:fld id="{CDBF9EF8-D179-40D8-BF2B-FAA1281340A8}" type="slidenum">
              <a:rPr lang="en-US" smtClean="0"/>
              <a:t>51</a:t>
            </a:fld>
            <a:endParaRPr lang="en-US"/>
          </a:p>
        </p:txBody>
      </p:sp>
    </p:spTree>
    <p:extLst>
      <p:ext uri="{BB962C8B-B14F-4D97-AF65-F5344CB8AC3E}">
        <p14:creationId xmlns:p14="http://schemas.microsoft.com/office/powerpoint/2010/main" val="42095383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dirty="0"/>
              <a:t>What is the design width of the road?  This basically determines how long the culvert will have to be.</a:t>
            </a:r>
          </a:p>
          <a:p>
            <a:pPr marL="174708" indent="-174708">
              <a:buFont typeface="Arial" panose="020B0604020202020204" pitchFamily="34" charset="0"/>
              <a:buChar char="•"/>
            </a:pPr>
            <a:r>
              <a:rPr lang="en-US" dirty="0"/>
              <a:t>What is the depth of fill above the culvert?  The greater the depth of fill over the culvert the longer it will have to be.  </a:t>
            </a:r>
          </a:p>
          <a:p>
            <a:pPr marL="174708" indent="-174708" defTabSz="931774">
              <a:buFont typeface="Arial" panose="020B0604020202020204" pitchFamily="34" charset="0"/>
              <a:buChar char="•"/>
              <a:defRPr/>
            </a:pPr>
            <a:r>
              <a:rPr lang="en-US" dirty="0"/>
              <a:t>What is the angle of repose for the road material?  Material with a higher angle of reposed shortens the length of culvert required.</a:t>
            </a:r>
          </a:p>
          <a:p>
            <a:pPr lvl="0"/>
            <a:r>
              <a:rPr lang="en-US" dirty="0"/>
              <a:t>(purple book)</a:t>
            </a:r>
          </a:p>
          <a:p>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53</a:t>
            </a:fld>
            <a:endParaRPr lang="en-US"/>
          </a:p>
        </p:txBody>
      </p:sp>
    </p:spTree>
    <p:extLst>
      <p:ext uri="{BB962C8B-B14F-4D97-AF65-F5344CB8AC3E}">
        <p14:creationId xmlns:p14="http://schemas.microsoft.com/office/powerpoint/2010/main" val="2171496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From </a:t>
            </a:r>
            <a:r>
              <a:rPr lang="en-US" u="sng" dirty="0"/>
              <a:t>Greg Staunton, DOF</a:t>
            </a:r>
            <a:r>
              <a:rPr lang="en-US" u="none" dirty="0"/>
              <a:t>:  A relief culvert can also add overflow capacity to the floodplain if the bridge is restricting the flood plain.</a:t>
            </a:r>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12</a:t>
            </a:fld>
            <a:endParaRPr lang="en-US"/>
          </a:p>
        </p:txBody>
      </p:sp>
    </p:spTree>
    <p:extLst>
      <p:ext uri="{BB962C8B-B14F-4D97-AF65-F5344CB8AC3E}">
        <p14:creationId xmlns:p14="http://schemas.microsoft.com/office/powerpoint/2010/main" val="16469340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solidFill>
                  <a:schemeClr val="tx1"/>
                </a:solidFill>
              </a:rPr>
              <a:t>The distance the culvert must extend beyond the road fill is determined by the angle of repose of the fill material.  This can be shortened if a retaining structure that contains the fill material is incorporated into the design.</a:t>
            </a:r>
          </a:p>
          <a:p>
            <a:pPr lvl="0"/>
            <a:r>
              <a:rPr lang="en-US" dirty="0">
                <a:solidFill>
                  <a:schemeClr val="tx1"/>
                </a:solidFill>
              </a:rPr>
              <a:t>Notes from </a:t>
            </a:r>
            <a:r>
              <a:rPr lang="en-US" u="sng" dirty="0">
                <a:solidFill>
                  <a:schemeClr val="tx1"/>
                </a:solidFill>
              </a:rPr>
              <a:t>Jim Eleazer, DOF</a:t>
            </a:r>
            <a:r>
              <a:rPr lang="en-US" dirty="0">
                <a:solidFill>
                  <a:schemeClr val="tx1"/>
                </a:solidFill>
              </a:rPr>
              <a:t>:  A good grader operator will pull material from the ditches to the centerline of the road creating or maintaining a road crown.  A poor grader operator will flat blade the road causing it to widen.  At some point this will result is graded material going beyond the end of a culvert and entering surface waters.  This is a common problem that requires constant vigilance by the forest practices inspector.</a:t>
            </a:r>
          </a:p>
          <a:p>
            <a:pPr lvl="0"/>
            <a:r>
              <a:rPr lang="en-US" dirty="0">
                <a:solidFill>
                  <a:schemeClr val="tx1"/>
                </a:solidFill>
              </a:rPr>
              <a:t>Example of culvert length calculation from </a:t>
            </a:r>
            <a:r>
              <a:rPr lang="en-US" u="sng" dirty="0">
                <a:solidFill>
                  <a:schemeClr val="tx1"/>
                </a:solidFill>
              </a:rPr>
              <a:t>Rick Jandreau, DOF</a:t>
            </a:r>
            <a:r>
              <a:rPr lang="en-US" u="none" dirty="0">
                <a:solidFill>
                  <a:schemeClr val="tx1"/>
                </a:solidFill>
              </a:rPr>
              <a:t>:  </a:t>
            </a:r>
          </a:p>
          <a:p>
            <a:pPr lvl="0"/>
            <a:r>
              <a:rPr lang="en-US" u="none" dirty="0">
                <a:solidFill>
                  <a:schemeClr val="tx1"/>
                </a:solidFill>
              </a:rPr>
              <a:t>	If angle of repose = 1.5:1, fill depth = 4’, and road surface width = 10’</a:t>
            </a:r>
          </a:p>
          <a:p>
            <a:pPr lvl="0"/>
            <a:r>
              <a:rPr lang="en-US" u="none" dirty="0">
                <a:solidFill>
                  <a:schemeClr val="tx1"/>
                </a:solidFill>
              </a:rPr>
              <a:t>	Then culvert length should equal ((1.5 X 4’) X 2) + 10’ which = 22”</a:t>
            </a:r>
          </a:p>
          <a:p>
            <a:pPr lvl="0"/>
            <a:r>
              <a:rPr lang="en-US" u="none" dirty="0">
                <a:solidFill>
                  <a:schemeClr val="tx1"/>
                </a:solidFill>
              </a:rPr>
              <a:t>	Add extra length to anticipate road widening</a:t>
            </a:r>
            <a:endParaRPr lang="en-US" dirty="0">
              <a:solidFill>
                <a:schemeClr val="tx1"/>
              </a:solidFill>
            </a:endParaRPr>
          </a:p>
          <a:p>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54</a:t>
            </a:fld>
            <a:endParaRPr lang="en-US"/>
          </a:p>
        </p:txBody>
      </p:sp>
    </p:spTree>
    <p:extLst>
      <p:ext uri="{BB962C8B-B14F-4D97-AF65-F5344CB8AC3E}">
        <p14:creationId xmlns:p14="http://schemas.microsoft.com/office/powerpoint/2010/main" val="26549397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from </a:t>
            </a:r>
            <a:r>
              <a:rPr lang="en-US" u="sng" dirty="0"/>
              <a:t>Rick Jandreau, DOF</a:t>
            </a:r>
            <a:r>
              <a:rPr lang="en-US" u="none" dirty="0"/>
              <a:t>:  Logs placed in a stream may be used to minimize damage </a:t>
            </a:r>
            <a:r>
              <a:rPr lang="en-US" u="none"/>
              <a:t>to streambanks.</a:t>
            </a:r>
            <a:endParaRPr lang="en-US"/>
          </a:p>
        </p:txBody>
      </p:sp>
      <p:sp>
        <p:nvSpPr>
          <p:cNvPr id="4" name="Slide Number Placeholder 3"/>
          <p:cNvSpPr>
            <a:spLocks noGrp="1"/>
          </p:cNvSpPr>
          <p:nvPr>
            <p:ph type="sldNum" sz="quarter" idx="10"/>
          </p:nvPr>
        </p:nvSpPr>
        <p:spPr/>
        <p:txBody>
          <a:bodyPr/>
          <a:lstStyle/>
          <a:p>
            <a:fld id="{CDBF9EF8-D179-40D8-BF2B-FAA1281340A8}" type="slidenum">
              <a:rPr lang="en-US" smtClean="0"/>
              <a:t>56</a:t>
            </a:fld>
            <a:endParaRPr lang="en-US"/>
          </a:p>
        </p:txBody>
      </p:sp>
    </p:spTree>
    <p:extLst>
      <p:ext uri="{BB962C8B-B14F-4D97-AF65-F5344CB8AC3E}">
        <p14:creationId xmlns:p14="http://schemas.microsoft.com/office/powerpoint/2010/main" val="23126620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solidFill>
                  <a:schemeClr val="tx1"/>
                </a:solidFill>
              </a:rPr>
              <a:t>A missing culvert, where one is required by 11 AAC 95.295(b) or (c), is considered non-functional.  </a:t>
            </a:r>
            <a:endParaRPr lang="en-US" sz="1800" dirty="0">
              <a:solidFill>
                <a:schemeClr val="tx2">
                  <a:lumMod val="20000"/>
                  <a:lumOff val="80000"/>
                </a:schemeClr>
              </a:solidFill>
            </a:endParaRPr>
          </a:p>
          <a:p>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58</a:t>
            </a:fld>
            <a:endParaRPr lang="en-US"/>
          </a:p>
        </p:txBody>
      </p:sp>
    </p:spTree>
    <p:extLst>
      <p:ext uri="{BB962C8B-B14F-4D97-AF65-F5344CB8AC3E}">
        <p14:creationId xmlns:p14="http://schemas.microsoft.com/office/powerpoint/2010/main" val="19538150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931774">
              <a:buFont typeface="Arial" panose="020B0604020202020204" pitchFamily="34" charset="0"/>
              <a:buChar char="•"/>
              <a:defRPr/>
            </a:pPr>
            <a:r>
              <a:rPr lang="en-US" dirty="0">
                <a:solidFill>
                  <a:schemeClr val="tx1"/>
                </a:solidFill>
              </a:rPr>
              <a:t>Ditches near the top of vertical curves that do not intercept any side drainages should not be a material consideration.</a:t>
            </a:r>
          </a:p>
          <a:p>
            <a:pPr marL="174708" indent="-174708" defTabSz="931774">
              <a:buFont typeface="Arial" panose="020B0604020202020204" pitchFamily="34" charset="0"/>
              <a:buChar char="•"/>
              <a:defRPr/>
            </a:pPr>
            <a:r>
              <a:rPr lang="en-US" dirty="0">
                <a:solidFill>
                  <a:schemeClr val="tx1"/>
                </a:solidFill>
              </a:rPr>
              <a:t>Erosion of the roadbeds or cut slopes can occur if ditches are blocked or damaged, or if the ditches are not big enough.  For this BMP, do not consider erosional damage caused by a blocked culvert or other drainage structure.</a:t>
            </a:r>
            <a:endParaRPr lang="en-US" sz="1800" dirty="0"/>
          </a:p>
          <a:p>
            <a:pPr defTabSz="931774">
              <a:defRPr/>
            </a:pPr>
            <a:endParaRPr lang="en-US" dirty="0">
              <a:solidFill>
                <a:schemeClr val="tx1"/>
              </a:solidFill>
            </a:endParaRPr>
          </a:p>
          <a:p>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59</a:t>
            </a:fld>
            <a:endParaRPr lang="en-US"/>
          </a:p>
        </p:txBody>
      </p:sp>
    </p:spTree>
    <p:extLst>
      <p:ext uri="{BB962C8B-B14F-4D97-AF65-F5344CB8AC3E}">
        <p14:creationId xmlns:p14="http://schemas.microsoft.com/office/powerpoint/2010/main" val="33044860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Considerations</a:t>
            </a:r>
            <a:r>
              <a:rPr lang="en-US" baseline="0" dirty="0"/>
              <a:t> are the same as for 11 AAC 95.300(a)(4)</a:t>
            </a:r>
          </a:p>
          <a:p>
            <a:pPr defTabSz="931774">
              <a:defRPr/>
            </a:pPr>
            <a:r>
              <a:rPr lang="en-US" dirty="0">
                <a:solidFill>
                  <a:schemeClr val="tx1"/>
                </a:solidFill>
              </a:rPr>
              <a:t>A deep layer of decking material often results from the grader carrying forward excess material off the approaches onto the bridge.  Rather than grading out low spots the excess material fills them in and increases the amount of material decking the bridge. </a:t>
            </a:r>
          </a:p>
          <a:p>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61</a:t>
            </a:fld>
            <a:endParaRPr lang="en-US"/>
          </a:p>
        </p:txBody>
      </p:sp>
    </p:spTree>
    <p:extLst>
      <p:ext uri="{BB962C8B-B14F-4D97-AF65-F5344CB8AC3E}">
        <p14:creationId xmlns:p14="http://schemas.microsoft.com/office/powerpoint/2010/main" val="9115798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Look along the road, around rock pits, or at stream crossings for scrap culverts. (purple book)</a:t>
            </a:r>
          </a:p>
          <a:p>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63</a:t>
            </a:fld>
            <a:endParaRPr lang="en-US"/>
          </a:p>
        </p:txBody>
      </p:sp>
    </p:spTree>
    <p:extLst>
      <p:ext uri="{BB962C8B-B14F-4D97-AF65-F5344CB8AC3E}">
        <p14:creationId xmlns:p14="http://schemas.microsoft.com/office/powerpoint/2010/main" val="648939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from Jim Eleazer:</a:t>
            </a:r>
          </a:p>
          <a:p>
            <a:r>
              <a:rPr lang="en-US" dirty="0"/>
              <a:t>When a bridge is at the bottom of a vertical curve, catch basins may be installed to minimize sediment transport into the water body.  Catch basins fill with sediment and therefore must be cleaned periodically to continue functioning properly. </a:t>
            </a:r>
          </a:p>
        </p:txBody>
      </p:sp>
      <p:sp>
        <p:nvSpPr>
          <p:cNvPr id="4" name="Slide Number Placeholder 3"/>
          <p:cNvSpPr>
            <a:spLocks noGrp="1"/>
          </p:cNvSpPr>
          <p:nvPr>
            <p:ph type="sldNum" sz="quarter" idx="10"/>
          </p:nvPr>
        </p:nvSpPr>
        <p:spPr/>
        <p:txBody>
          <a:bodyPr/>
          <a:lstStyle/>
          <a:p>
            <a:fld id="{CDBF9EF8-D179-40D8-BF2B-FAA1281340A8}" type="slidenum">
              <a:rPr lang="en-US" smtClean="0"/>
              <a:t>16</a:t>
            </a:fld>
            <a:endParaRPr lang="en-US"/>
          </a:p>
        </p:txBody>
      </p:sp>
    </p:spTree>
    <p:extLst>
      <p:ext uri="{BB962C8B-B14F-4D97-AF65-F5344CB8AC3E}">
        <p14:creationId xmlns:p14="http://schemas.microsoft.com/office/powerpoint/2010/main" val="1145657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from Jim Eleazer:</a:t>
            </a:r>
          </a:p>
          <a:p>
            <a:r>
              <a:rPr lang="en-US" dirty="0"/>
              <a:t>When a bridge is at the bottom of a vertical curve, catch basins may be installed to minimize sediment transport into the water body.  Catch basins fill with sediment and therefore must be cleaned periodically to continue functioning properly. </a:t>
            </a:r>
          </a:p>
        </p:txBody>
      </p:sp>
      <p:sp>
        <p:nvSpPr>
          <p:cNvPr id="4" name="Slide Number Placeholder 3"/>
          <p:cNvSpPr>
            <a:spLocks noGrp="1"/>
          </p:cNvSpPr>
          <p:nvPr>
            <p:ph type="sldNum" sz="quarter" idx="10"/>
          </p:nvPr>
        </p:nvSpPr>
        <p:spPr/>
        <p:txBody>
          <a:bodyPr/>
          <a:lstStyle/>
          <a:p>
            <a:fld id="{CDBF9EF8-D179-40D8-BF2B-FAA1281340A8}" type="slidenum">
              <a:rPr lang="en-US" smtClean="0"/>
              <a:t>17</a:t>
            </a:fld>
            <a:endParaRPr lang="en-US"/>
          </a:p>
        </p:txBody>
      </p:sp>
    </p:spTree>
    <p:extLst>
      <p:ext uri="{BB962C8B-B14F-4D97-AF65-F5344CB8AC3E}">
        <p14:creationId xmlns:p14="http://schemas.microsoft.com/office/powerpoint/2010/main" val="2749459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From </a:t>
            </a:r>
            <a:r>
              <a:rPr lang="en-US" u="sng" dirty="0"/>
              <a:t>Greg Staunton, DOF</a:t>
            </a:r>
            <a:r>
              <a:rPr lang="en-US" u="none" dirty="0"/>
              <a:t>:  The bridge must be anchored to the </a:t>
            </a:r>
            <a:r>
              <a:rPr lang="en-US" u="sng" dirty="0"/>
              <a:t>sill plate, log or abutment</a:t>
            </a:r>
            <a:r>
              <a:rPr lang="en-US" u="none" dirty="0"/>
              <a:t>.</a:t>
            </a:r>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18</a:t>
            </a:fld>
            <a:endParaRPr lang="en-US"/>
          </a:p>
        </p:txBody>
      </p:sp>
    </p:spTree>
    <p:extLst>
      <p:ext uri="{BB962C8B-B14F-4D97-AF65-F5344CB8AC3E}">
        <p14:creationId xmlns:p14="http://schemas.microsoft.com/office/powerpoint/2010/main" val="26035541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20</a:t>
            </a:fld>
            <a:endParaRPr lang="en-US"/>
          </a:p>
        </p:txBody>
      </p:sp>
    </p:spTree>
    <p:extLst>
      <p:ext uri="{BB962C8B-B14F-4D97-AF65-F5344CB8AC3E}">
        <p14:creationId xmlns:p14="http://schemas.microsoft.com/office/powerpoint/2010/main" val="7533701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from </a:t>
            </a:r>
            <a:r>
              <a:rPr lang="en-US" u="sng" dirty="0"/>
              <a:t>Rick Jandreau, DOF:</a:t>
            </a:r>
            <a:r>
              <a:rPr lang="en-US" u="none" dirty="0"/>
              <a:t>  Use small logs for chinking before laying the filter fabric</a:t>
            </a:r>
          </a:p>
          <a:p>
            <a:r>
              <a:rPr lang="en-US" u="none" dirty="0"/>
              <a:t>Kodiak</a:t>
            </a:r>
            <a:r>
              <a:rPr lang="en-US" dirty="0"/>
              <a:t> Island rock-decked bridge - Photo from Hans Rinke – DOF</a:t>
            </a:r>
          </a:p>
          <a:p>
            <a:endParaRPr lang="en-US" dirty="0"/>
          </a:p>
          <a:p>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21</a:t>
            </a:fld>
            <a:endParaRPr lang="en-US"/>
          </a:p>
        </p:txBody>
      </p:sp>
    </p:spTree>
    <p:extLst>
      <p:ext uri="{BB962C8B-B14F-4D97-AF65-F5344CB8AC3E}">
        <p14:creationId xmlns:p14="http://schemas.microsoft.com/office/powerpoint/2010/main" val="1963386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solidFill>
                  <a:schemeClr val="tx1"/>
                </a:solidFill>
              </a:rPr>
              <a:t>A deep layer of decking material often results from the grader carrying forward excess material off the approaches onto the bridge.  Rather than grading out low spots the excess material fills them in and increases the amount of material decking the bridge. </a:t>
            </a:r>
          </a:p>
          <a:p>
            <a:endParaRPr lang="en-US" dirty="0"/>
          </a:p>
        </p:txBody>
      </p:sp>
      <p:sp>
        <p:nvSpPr>
          <p:cNvPr id="4" name="Slide Number Placeholder 3"/>
          <p:cNvSpPr>
            <a:spLocks noGrp="1"/>
          </p:cNvSpPr>
          <p:nvPr>
            <p:ph type="sldNum" sz="quarter" idx="10"/>
          </p:nvPr>
        </p:nvSpPr>
        <p:spPr/>
        <p:txBody>
          <a:bodyPr/>
          <a:lstStyle/>
          <a:p>
            <a:fld id="{CDBF9EF8-D179-40D8-BF2B-FAA1281340A8}" type="slidenum">
              <a:rPr lang="en-US" smtClean="0"/>
              <a:t>22</a:t>
            </a:fld>
            <a:endParaRPr lang="en-US"/>
          </a:p>
        </p:txBody>
      </p:sp>
    </p:spTree>
    <p:extLst>
      <p:ext uri="{BB962C8B-B14F-4D97-AF65-F5344CB8AC3E}">
        <p14:creationId xmlns:p14="http://schemas.microsoft.com/office/powerpoint/2010/main" val="19413050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4334933" y="1169931"/>
            <a:ext cx="4814835" cy="499380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533400" y="533400"/>
            <a:ext cx="6154713" cy="3124201"/>
          </a:xfrm>
        </p:spPr>
        <p:txBody>
          <a:bodyPr anchor="b">
            <a:normAutofit/>
          </a:bodyPr>
          <a:lstStyle>
            <a:lvl1pPr algn="l">
              <a:defRPr sz="4400">
                <a:effectLst/>
              </a:defRPr>
            </a:lvl1pPr>
          </a:lstStyle>
          <a:p>
            <a:r>
              <a:rPr lang="en-US"/>
              <a:t>Click to edit Master title style</a:t>
            </a:r>
            <a:endParaRPr lang="en-US" dirty="0"/>
          </a:p>
        </p:txBody>
      </p:sp>
      <p:sp>
        <p:nvSpPr>
          <p:cNvPr id="3" name="Subtitle 2"/>
          <p:cNvSpPr>
            <a:spLocks noGrp="1"/>
          </p:cNvSpPr>
          <p:nvPr>
            <p:ph type="subTitle" idx="1"/>
          </p:nvPr>
        </p:nvSpPr>
        <p:spPr>
          <a:xfrm>
            <a:off x="533400" y="3843868"/>
            <a:ext cx="4954250" cy="1913466"/>
          </a:xfrm>
        </p:spPr>
        <p:txBody>
          <a:bodyPr anchor="t">
            <a:normAutofit/>
          </a:bodyPr>
          <a:lstStyle>
            <a:lvl1pPr marL="0" indent="0" algn="l">
              <a:buNone/>
              <a:defRPr sz="20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0DCD8FA-5D86-4026-8EBD-7845B421EE58}" type="datetimeFigureOut">
              <a:rPr lang="en-US" smtClean="0"/>
              <a:t>6/27/2018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B0C1EE-A589-4F2F-8E63-321EC74D4583}" type="slidenum">
              <a:rPr lang="en-US" smtClean="0"/>
              <a:t>‹#›</a:t>
            </a:fld>
            <a:endParaRPr lang="en-US"/>
          </a:p>
        </p:txBody>
      </p:sp>
    </p:spTree>
    <p:extLst>
      <p:ext uri="{BB962C8B-B14F-4D97-AF65-F5344CB8AC3E}">
        <p14:creationId xmlns:p14="http://schemas.microsoft.com/office/powerpoint/2010/main" val="2981906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a:t>Click to edit Master title style</a:t>
            </a:r>
            <a:endParaRPr lang="en-US" dirty="0"/>
          </a:p>
        </p:txBody>
      </p:sp>
      <p:sp>
        <p:nvSpPr>
          <p:cNvPr id="6" name="Picture Placeholder 2"/>
          <p:cNvSpPr>
            <a:spLocks noGrp="1" noChangeAspect="1"/>
          </p:cNvSpPr>
          <p:nvPr>
            <p:ph type="pic" idx="13"/>
          </p:nvPr>
        </p:nvSpPr>
        <p:spPr>
          <a:xfrm>
            <a:off x="533400" y="533400"/>
            <a:ext cx="80772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9" name="Text Placeholder 9"/>
          <p:cNvSpPr>
            <a:spLocks noGrp="1"/>
          </p:cNvSpPr>
          <p:nvPr>
            <p:ph type="body" sz="quarter" idx="14"/>
          </p:nvPr>
        </p:nvSpPr>
        <p:spPr>
          <a:xfrm>
            <a:off x="762002" y="3843867"/>
            <a:ext cx="7281332"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Date Placeholder 2"/>
          <p:cNvSpPr>
            <a:spLocks noGrp="1"/>
          </p:cNvSpPr>
          <p:nvPr>
            <p:ph type="dt" sz="half" idx="10"/>
          </p:nvPr>
        </p:nvSpPr>
        <p:spPr/>
        <p:txBody>
          <a:bodyPr/>
          <a:lstStyle/>
          <a:p>
            <a:fld id="{70DCD8FA-5D86-4026-8EBD-7845B421EE58}" type="datetimeFigureOut">
              <a:rPr lang="en-US" smtClean="0"/>
              <a:t>6/27/2018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5B0C1EE-A589-4F2F-8E63-321EC74D4583}" type="slidenum">
              <a:rPr lang="en-US" smtClean="0"/>
              <a:t>‹#›</a:t>
            </a:fld>
            <a:endParaRPr lang="en-US"/>
          </a:p>
        </p:txBody>
      </p:sp>
    </p:spTree>
    <p:extLst>
      <p:ext uri="{BB962C8B-B14F-4D97-AF65-F5344CB8AC3E}">
        <p14:creationId xmlns:p14="http://schemas.microsoft.com/office/powerpoint/2010/main" val="27115849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en-US"/>
              <a:t>Click to edit Master title style</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0DCD8FA-5D86-4026-8EBD-7845B421EE58}" type="datetimeFigureOut">
              <a:rPr lang="en-US" smtClean="0"/>
              <a:t>6/27/2018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B0C1EE-A589-4F2F-8E63-321EC74D4583}" type="slidenum">
              <a:rPr lang="en-US" smtClean="0"/>
              <a:t>‹#›</a:t>
            </a:fld>
            <a:endParaRPr lang="en-US"/>
          </a:p>
        </p:txBody>
      </p:sp>
    </p:spTree>
    <p:extLst>
      <p:ext uri="{BB962C8B-B14F-4D97-AF65-F5344CB8AC3E}">
        <p14:creationId xmlns:p14="http://schemas.microsoft.com/office/powerpoint/2010/main" val="1821644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283" y="533400"/>
            <a:ext cx="6859787" cy="2895600"/>
          </a:xfrm>
        </p:spPr>
        <p:txBody>
          <a:bodyPr anchor="ctr">
            <a:normAutofit/>
          </a:bodyPr>
          <a:lstStyle>
            <a:lvl1pPr algn="l">
              <a:defRPr sz="28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66800" y="3429000"/>
            <a:ext cx="6402467" cy="4826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533400" y="4301070"/>
            <a:ext cx="6382361" cy="171873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0DCD8FA-5D86-4026-8EBD-7845B421EE58}" type="datetimeFigureOut">
              <a:rPr lang="en-US" smtClean="0"/>
              <a:t>6/27/2018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B0C1EE-A589-4F2F-8E63-321EC74D4583}" type="slidenum">
              <a:rPr lang="en-US" smtClean="0"/>
              <a:t>‹#›</a:t>
            </a:fld>
            <a:endParaRPr lang="en-US"/>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7835179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33400" y="3429000"/>
            <a:ext cx="6382361" cy="1697400"/>
          </a:xfrm>
        </p:spPr>
        <p:txBody>
          <a:bodyPr anchor="b">
            <a:normAutofit/>
          </a:bodyPr>
          <a:lstStyle>
            <a:lvl1pPr algn="l">
              <a:defRPr sz="2800" b="0" cap="all"/>
            </a:lvl1pPr>
          </a:lstStyle>
          <a:p>
            <a:r>
              <a:rPr lang="en-US"/>
              <a:t>Click to edit Master title style</a:t>
            </a:r>
            <a:endParaRPr lang="en-US" dirty="0"/>
          </a:p>
        </p:txBody>
      </p:sp>
      <p:sp>
        <p:nvSpPr>
          <p:cNvPr id="3" name="Text Placeholder 2"/>
          <p:cNvSpPr>
            <a:spLocks noGrp="1"/>
          </p:cNvSpPr>
          <p:nvPr>
            <p:ph type="body" idx="1"/>
          </p:nvPr>
        </p:nvSpPr>
        <p:spPr>
          <a:xfrm>
            <a:off x="533400" y="5132980"/>
            <a:ext cx="6383552" cy="886819"/>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0DCD8FA-5D86-4026-8EBD-7845B421EE58}" type="datetimeFigureOut">
              <a:rPr lang="en-US" smtClean="0"/>
              <a:t>6/27/2018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B0C1EE-A589-4F2F-8E63-321EC74D4583}" type="slidenum">
              <a:rPr lang="en-US" smtClean="0"/>
              <a:t>‹#›</a:t>
            </a:fld>
            <a:endParaRPr lang="en-US"/>
          </a:p>
        </p:txBody>
      </p:sp>
    </p:spTree>
    <p:extLst>
      <p:ext uri="{BB962C8B-B14F-4D97-AF65-F5344CB8AC3E}">
        <p14:creationId xmlns:p14="http://schemas.microsoft.com/office/powerpoint/2010/main" val="19440464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284" y="533400"/>
            <a:ext cx="6859786" cy="2895600"/>
          </a:xfrm>
        </p:spPr>
        <p:txBody>
          <a:bodyPr anchor="ctr">
            <a:normAutofit/>
          </a:bodyPr>
          <a:lstStyle>
            <a:lvl1pPr algn="l">
              <a:defRPr sz="28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533400" y="3886200"/>
            <a:ext cx="6382361" cy="1049866"/>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533400" y="4953000"/>
            <a:ext cx="6382360" cy="10668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0DCD8FA-5D86-4026-8EBD-7845B421EE58}" type="datetimeFigureOut">
              <a:rPr lang="en-US" smtClean="0"/>
              <a:t>6/27/2018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B0C1EE-A589-4F2F-8E63-321EC74D4583}" type="slidenum">
              <a:rPr lang="en-US" smtClean="0"/>
              <a:t>‹#›</a:t>
            </a:fld>
            <a:endParaRPr lang="en-US"/>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4571848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25658" cy="2895600"/>
          </a:xfrm>
        </p:spPr>
        <p:txBody>
          <a:bodyPr vert="horz" lIns="91440" tIns="45720" rIns="91440" bIns="45720" rtlCol="0" anchor="ctr">
            <a:normAutofit/>
          </a:bodyPr>
          <a:lstStyle>
            <a:lvl1pPr>
              <a:defRPr lang="en-US" sz="2800"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533400" y="3928534"/>
            <a:ext cx="6382361" cy="838200"/>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533400" y="4766735"/>
            <a:ext cx="6382360" cy="1253065"/>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0DCD8FA-5D86-4026-8EBD-7845B421EE58}" type="datetimeFigureOut">
              <a:rPr lang="en-US" smtClean="0"/>
              <a:t>6/27/2018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B0C1EE-A589-4F2F-8E63-321EC74D4583}" type="slidenum">
              <a:rPr lang="en-US" smtClean="0"/>
              <a:t>‹#›</a:t>
            </a:fld>
            <a:endParaRPr lang="en-US"/>
          </a:p>
        </p:txBody>
      </p:sp>
    </p:spTree>
    <p:extLst>
      <p:ext uri="{BB962C8B-B14F-4D97-AF65-F5344CB8AC3E}">
        <p14:creationId xmlns:p14="http://schemas.microsoft.com/office/powerpoint/2010/main" val="30132183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lgn="l">
              <a:defRPr sz="2800"/>
            </a:lvl1pPr>
          </a:lstStyle>
          <a:p>
            <a:r>
              <a:rPr lang="en-US"/>
              <a:t>Click to edit Master title style</a:t>
            </a:r>
            <a:endParaRPr lang="en-US" dirty="0"/>
          </a:p>
        </p:txBody>
      </p:sp>
      <p:sp>
        <p:nvSpPr>
          <p:cNvPr id="3" name="Vertical Text Placeholder 2"/>
          <p:cNvSpPr>
            <a:spLocks noGrp="1"/>
          </p:cNvSpPr>
          <p:nvPr>
            <p:ph type="body" orient="vert" idx="1"/>
          </p:nvPr>
        </p:nvSpPr>
        <p:spPr>
          <a:xfrm>
            <a:off x="533400" y="533401"/>
            <a:ext cx="6554867" cy="376767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DCD8FA-5D86-4026-8EBD-7845B421EE58}" type="datetimeFigureOut">
              <a:rPr lang="en-US" smtClean="0"/>
              <a:t>6/27/2018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B0C1EE-A589-4F2F-8E63-321EC74D4583}" type="slidenum">
              <a:rPr lang="en-US" smtClean="0"/>
              <a:t>‹#›</a:t>
            </a:fld>
            <a:endParaRPr lang="en-US"/>
          </a:p>
        </p:txBody>
      </p:sp>
    </p:spTree>
    <p:extLst>
      <p:ext uri="{BB962C8B-B14F-4D97-AF65-F5344CB8AC3E}">
        <p14:creationId xmlns:p14="http://schemas.microsoft.com/office/powerpoint/2010/main" val="2652451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6406" y="533400"/>
            <a:ext cx="2044194" cy="4419600"/>
          </a:xfrm>
        </p:spPr>
        <p:txBody>
          <a:bodyPr vert="eaVert">
            <a:normAutofit/>
          </a:bodyPr>
          <a:lstStyle>
            <a:lvl1pPr>
              <a:defRPr sz="2800"/>
            </a:lvl1pPr>
          </a:lstStyle>
          <a:p>
            <a:r>
              <a:rPr lang="en-US"/>
              <a:t>Click to edit Master title style</a:t>
            </a:r>
            <a:endParaRPr lang="en-US" dirty="0"/>
          </a:p>
        </p:txBody>
      </p:sp>
      <p:sp>
        <p:nvSpPr>
          <p:cNvPr id="3" name="Vertical Text Placeholder 2"/>
          <p:cNvSpPr>
            <a:spLocks noGrp="1"/>
          </p:cNvSpPr>
          <p:nvPr>
            <p:ph type="body" orient="vert" idx="1"/>
          </p:nvPr>
        </p:nvSpPr>
        <p:spPr>
          <a:xfrm>
            <a:off x="533400" y="533400"/>
            <a:ext cx="5850012" cy="54864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DCD8FA-5D86-4026-8EBD-7845B421EE58}" type="datetimeFigureOut">
              <a:rPr lang="en-US" smtClean="0"/>
              <a:t>6/27/2018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B0C1EE-A589-4F2F-8E63-321EC74D4583}" type="slidenum">
              <a:rPr lang="en-US" smtClean="0"/>
              <a:t>‹#›</a:t>
            </a:fld>
            <a:endParaRPr lang="en-US"/>
          </a:p>
        </p:txBody>
      </p:sp>
    </p:spTree>
    <p:extLst>
      <p:ext uri="{BB962C8B-B14F-4D97-AF65-F5344CB8AC3E}">
        <p14:creationId xmlns:p14="http://schemas.microsoft.com/office/powerpoint/2010/main" val="2458106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a:t>Click to edit Master title style</a:t>
            </a:r>
            <a:endParaRPr lang="en-US" dirty="0"/>
          </a:p>
        </p:txBody>
      </p:sp>
      <p:sp>
        <p:nvSpPr>
          <p:cNvPr id="3" name="Content Placeholder 2"/>
          <p:cNvSpPr>
            <a:spLocks noGrp="1"/>
          </p:cNvSpPr>
          <p:nvPr>
            <p:ph idx="1"/>
          </p:nvPr>
        </p:nvSpPr>
        <p:spPr>
          <a:xfrm>
            <a:off x="533400" y="533400"/>
            <a:ext cx="6554867" cy="3767670"/>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DCD8FA-5D86-4026-8EBD-7845B421EE58}" type="datetimeFigureOut">
              <a:rPr lang="en-US" smtClean="0"/>
              <a:t>6/27/2018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B0C1EE-A589-4F2F-8E63-321EC74D4583}" type="slidenum">
              <a:rPr lang="en-US" smtClean="0"/>
              <a:t>‹#›</a:t>
            </a:fld>
            <a:endParaRPr lang="en-US"/>
          </a:p>
        </p:txBody>
      </p:sp>
    </p:spTree>
    <p:extLst>
      <p:ext uri="{BB962C8B-B14F-4D97-AF65-F5344CB8AC3E}">
        <p14:creationId xmlns:p14="http://schemas.microsoft.com/office/powerpoint/2010/main" val="14503827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199"/>
            <a:ext cx="6402468" cy="2319867"/>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533400" y="4487333"/>
            <a:ext cx="6402467" cy="15324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0DCD8FA-5D86-4026-8EBD-7845B421EE58}" type="datetimeFigureOut">
              <a:rPr lang="en-US" smtClean="0"/>
              <a:t>6/27/2018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B0C1EE-A589-4F2F-8E63-321EC74D4583}" type="slidenum">
              <a:rPr lang="en-US" smtClean="0"/>
              <a:t>‹#›</a:t>
            </a:fld>
            <a:endParaRPr lang="en-US"/>
          </a:p>
        </p:txBody>
      </p:sp>
    </p:spTree>
    <p:extLst>
      <p:ext uri="{BB962C8B-B14F-4D97-AF65-F5344CB8AC3E}">
        <p14:creationId xmlns:p14="http://schemas.microsoft.com/office/powerpoint/2010/main" val="5841156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a:t>Click to edit Master title style</a:t>
            </a:r>
            <a:endParaRPr lang="en-US" dirty="0"/>
          </a:p>
        </p:txBody>
      </p:sp>
      <p:sp>
        <p:nvSpPr>
          <p:cNvPr id="11" name="Content Placeholder 3"/>
          <p:cNvSpPr>
            <a:spLocks noGrp="1"/>
          </p:cNvSpPr>
          <p:nvPr>
            <p:ph sz="half" idx="13"/>
          </p:nvPr>
        </p:nvSpPr>
        <p:spPr>
          <a:xfrm>
            <a:off x="533400" y="533400"/>
            <a:ext cx="3949967" cy="3767667"/>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5"/>
          <p:cNvSpPr>
            <a:spLocks noGrp="1"/>
          </p:cNvSpPr>
          <p:nvPr>
            <p:ph sz="quarter" idx="4"/>
          </p:nvPr>
        </p:nvSpPr>
        <p:spPr>
          <a:xfrm>
            <a:off x="4662362" y="533400"/>
            <a:ext cx="3948238" cy="37592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0DCD8FA-5D86-4026-8EBD-7845B421EE58}" type="datetimeFigureOut">
              <a:rPr lang="en-US" smtClean="0"/>
              <a:t>6/27/2018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B0C1EE-A589-4F2F-8E63-321EC74D4583}" type="slidenum">
              <a:rPr lang="en-US" smtClean="0"/>
              <a:t>‹#›</a:t>
            </a:fld>
            <a:endParaRPr lang="en-US"/>
          </a:p>
        </p:txBody>
      </p:sp>
    </p:spTree>
    <p:extLst>
      <p:ext uri="{BB962C8B-B14F-4D97-AF65-F5344CB8AC3E}">
        <p14:creationId xmlns:p14="http://schemas.microsoft.com/office/powerpoint/2010/main" val="24261229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a:t>Click to edit Master title style</a:t>
            </a:r>
            <a:endParaRPr lang="en-US" dirty="0"/>
          </a:p>
        </p:txBody>
      </p:sp>
      <p:sp>
        <p:nvSpPr>
          <p:cNvPr id="3" name="Text Placeholder 2"/>
          <p:cNvSpPr>
            <a:spLocks noGrp="1"/>
          </p:cNvSpPr>
          <p:nvPr>
            <p:ph type="body" idx="1"/>
          </p:nvPr>
        </p:nvSpPr>
        <p:spPr>
          <a:xfrm>
            <a:off x="762001" y="533400"/>
            <a:ext cx="3716866"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33399" y="1143000"/>
            <a:ext cx="3945467" cy="3158067"/>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55016" y="566738"/>
            <a:ext cx="3764051"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2362" y="1143000"/>
            <a:ext cx="3956705" cy="3149600"/>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0DCD8FA-5D86-4026-8EBD-7845B421EE58}" type="datetimeFigureOut">
              <a:rPr lang="en-US" smtClean="0"/>
              <a:t>6/27/2018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5B0C1EE-A589-4F2F-8E63-321EC74D4583}" type="slidenum">
              <a:rPr lang="en-US" smtClean="0"/>
              <a:t>‹#›</a:t>
            </a:fld>
            <a:endParaRPr lang="en-US"/>
          </a:p>
        </p:txBody>
      </p:sp>
    </p:spTree>
    <p:extLst>
      <p:ext uri="{BB962C8B-B14F-4D97-AF65-F5344CB8AC3E}">
        <p14:creationId xmlns:p14="http://schemas.microsoft.com/office/powerpoint/2010/main" val="3196392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0DCD8FA-5D86-4026-8EBD-7845B421EE58}" type="datetimeFigureOut">
              <a:rPr lang="en-US" smtClean="0"/>
              <a:t>6/27/2018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5B0C1EE-A589-4F2F-8E63-321EC74D4583}" type="slidenum">
              <a:rPr lang="en-US" smtClean="0"/>
              <a:t>‹#›</a:t>
            </a:fld>
            <a:endParaRPr lang="en-US"/>
          </a:p>
        </p:txBody>
      </p:sp>
    </p:spTree>
    <p:extLst>
      <p:ext uri="{BB962C8B-B14F-4D97-AF65-F5344CB8AC3E}">
        <p14:creationId xmlns:p14="http://schemas.microsoft.com/office/powerpoint/2010/main" val="1879626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DCD8FA-5D86-4026-8EBD-7845B421EE58}" type="datetimeFigureOut">
              <a:rPr lang="en-US" smtClean="0"/>
              <a:t>6/27/2018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5B0C1EE-A589-4F2F-8E63-321EC74D4583}" type="slidenum">
              <a:rPr lang="en-US" smtClean="0"/>
              <a:t>‹#›</a:t>
            </a:fld>
            <a:endParaRPr lang="en-US"/>
          </a:p>
        </p:txBody>
      </p:sp>
    </p:spTree>
    <p:extLst>
      <p:ext uri="{BB962C8B-B14F-4D97-AF65-F5344CB8AC3E}">
        <p14:creationId xmlns:p14="http://schemas.microsoft.com/office/powerpoint/2010/main" val="380451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18667" y="533400"/>
            <a:ext cx="3200400" cy="1524000"/>
          </a:xfrm>
        </p:spPr>
        <p:txBody>
          <a:bodyPr anchor="b">
            <a:normAutofit/>
          </a:bodyPr>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533399" y="533400"/>
            <a:ext cx="4438755" cy="54864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418667" y="2209802"/>
            <a:ext cx="32004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0DCD8FA-5D86-4026-8EBD-7845B421EE58}" type="datetimeFigureOut">
              <a:rPr lang="en-US" smtClean="0"/>
              <a:t>6/27/2018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B0C1EE-A589-4F2F-8E63-321EC74D4583}" type="slidenum">
              <a:rPr lang="en-US" smtClean="0"/>
              <a:t>‹#›</a:t>
            </a:fld>
            <a:endParaRPr lang="en-US"/>
          </a:p>
        </p:txBody>
      </p:sp>
    </p:spTree>
    <p:extLst>
      <p:ext uri="{BB962C8B-B14F-4D97-AF65-F5344CB8AC3E}">
        <p14:creationId xmlns:p14="http://schemas.microsoft.com/office/powerpoint/2010/main" val="3346185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95800" y="1447800"/>
            <a:ext cx="3563258" cy="1143000"/>
          </a:xfrm>
        </p:spPr>
        <p:txBody>
          <a:bodyPr anchor="b">
            <a:normAutofit/>
          </a:bodyPr>
          <a:lstStyle>
            <a:lvl1pPr algn="l">
              <a:defRPr sz="2400" b="0"/>
            </a:lvl1pPr>
          </a:lstStyle>
          <a:p>
            <a:r>
              <a:rPr lang="en-US"/>
              <a:t>Click to edit Master title style</a:t>
            </a:r>
            <a:endParaRPr lang="en-US" dirty="0"/>
          </a:p>
        </p:txBody>
      </p:sp>
      <p:sp>
        <p:nvSpPr>
          <p:cNvPr id="17" name="Picture Placeholder 2"/>
          <p:cNvSpPr>
            <a:spLocks noGrp="1" noChangeAspect="1"/>
          </p:cNvSpPr>
          <p:nvPr>
            <p:ph type="pic" idx="13"/>
          </p:nvPr>
        </p:nvSpPr>
        <p:spPr>
          <a:xfrm>
            <a:off x="762000" y="914400"/>
            <a:ext cx="3280974"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4496027" y="2743200"/>
            <a:ext cx="3564223"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0DCD8FA-5D86-4026-8EBD-7845B421EE58}" type="datetimeFigureOut">
              <a:rPr lang="en-US" smtClean="0"/>
              <a:t>6/27/2018</a:t>
            </a:fld>
            <a:endParaRPr lang="en-US"/>
          </a:p>
        </p:txBody>
      </p:sp>
      <p:sp>
        <p:nvSpPr>
          <p:cNvPr id="6" name="Footer Placeholder 5"/>
          <p:cNvSpPr>
            <a:spLocks noGrp="1"/>
          </p:cNvSpPr>
          <p:nvPr>
            <p:ph type="ftr" sz="quarter" idx="11"/>
          </p:nvPr>
        </p:nvSpPr>
        <p:spPr>
          <a:xfrm>
            <a:off x="533400" y="6172200"/>
            <a:ext cx="5811724" cy="365125"/>
          </a:xfrm>
        </p:spPr>
        <p:txBody>
          <a:bodyPr/>
          <a:lstStyle/>
          <a:p>
            <a:endParaRPr lang="en-US"/>
          </a:p>
        </p:txBody>
      </p:sp>
      <p:sp>
        <p:nvSpPr>
          <p:cNvPr id="7" name="Slide Number Placeholder 6"/>
          <p:cNvSpPr>
            <a:spLocks noGrp="1"/>
          </p:cNvSpPr>
          <p:nvPr>
            <p:ph type="sldNum" sz="quarter" idx="12"/>
          </p:nvPr>
        </p:nvSpPr>
        <p:spPr/>
        <p:txBody>
          <a:bodyPr/>
          <a:lstStyle/>
          <a:p>
            <a:fld id="{A5B0C1EE-A589-4F2F-8E63-321EC74D4583}" type="slidenum">
              <a:rPr lang="en-US" smtClean="0"/>
              <a:t>‹#›</a:t>
            </a:fld>
            <a:endParaRPr lang="en-US"/>
          </a:p>
        </p:txBody>
      </p:sp>
    </p:spTree>
    <p:extLst>
      <p:ext uri="{BB962C8B-B14F-4D97-AF65-F5344CB8AC3E}">
        <p14:creationId xmlns:p14="http://schemas.microsoft.com/office/powerpoint/2010/main" val="27614177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670675" y="3894667"/>
            <a:ext cx="2470456" cy="2658533"/>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33400" y="4495800"/>
            <a:ext cx="6554867" cy="1524000"/>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3400" y="533401"/>
            <a:ext cx="6554867" cy="3767670"/>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30245" y="6172203"/>
            <a:ext cx="1200463"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70DCD8FA-5D86-4026-8EBD-7845B421EE58}" type="datetimeFigureOut">
              <a:rPr lang="en-US" smtClean="0"/>
              <a:t>6/27/2018</a:t>
            </a:fld>
            <a:endParaRPr lang="en-US"/>
          </a:p>
        </p:txBody>
      </p:sp>
      <p:sp>
        <p:nvSpPr>
          <p:cNvPr id="5" name="Footer Placeholder 4"/>
          <p:cNvSpPr>
            <a:spLocks noGrp="1"/>
          </p:cNvSpPr>
          <p:nvPr>
            <p:ph type="ftr" sz="quarter" idx="3"/>
          </p:nvPr>
        </p:nvSpPr>
        <p:spPr>
          <a:xfrm>
            <a:off x="533400" y="6172200"/>
            <a:ext cx="5811724"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a:p>
        </p:txBody>
      </p:sp>
      <p:sp>
        <p:nvSpPr>
          <p:cNvPr id="6" name="Slide Number Placeholder 5"/>
          <p:cNvSpPr>
            <a:spLocks noGrp="1"/>
          </p:cNvSpPr>
          <p:nvPr>
            <p:ph type="sldNum" sz="quarter" idx="4"/>
          </p:nvPr>
        </p:nvSpPr>
        <p:spPr>
          <a:xfrm>
            <a:off x="7774426" y="5578478"/>
            <a:ext cx="856907"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fld id="{A5B0C1EE-A589-4F2F-8E63-321EC74D4583}" type="slidenum">
              <a:rPr lang="en-US" smtClean="0"/>
              <a:t>‹#›</a:t>
            </a:fld>
            <a:endParaRPr lang="en-US"/>
          </a:p>
        </p:txBody>
      </p:sp>
    </p:spTree>
    <p:extLst>
      <p:ext uri="{BB962C8B-B14F-4D97-AF65-F5344CB8AC3E}">
        <p14:creationId xmlns:p14="http://schemas.microsoft.com/office/powerpoint/2010/main" val="3775389328"/>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err="1"/>
              <a:t>Frpa</a:t>
            </a:r>
            <a:r>
              <a:rPr lang="en-US" dirty="0"/>
              <a:t> 101-G</a:t>
            </a:r>
          </a:p>
        </p:txBody>
      </p:sp>
      <p:sp>
        <p:nvSpPr>
          <p:cNvPr id="5" name="Subtitle 4"/>
          <p:cNvSpPr>
            <a:spLocks noGrp="1"/>
          </p:cNvSpPr>
          <p:nvPr>
            <p:ph type="subTitle" idx="1"/>
          </p:nvPr>
        </p:nvSpPr>
        <p:spPr/>
        <p:txBody>
          <a:bodyPr>
            <a:normAutofit/>
          </a:bodyPr>
          <a:lstStyle/>
          <a:p>
            <a:r>
              <a:rPr lang="en-US" sz="3600" dirty="0">
                <a:solidFill>
                  <a:schemeClr val="tx2">
                    <a:lumMod val="40000"/>
                    <a:lumOff val="60000"/>
                  </a:schemeClr>
                </a:solidFill>
              </a:rPr>
              <a:t>STREAM CROSSINGS</a:t>
            </a:r>
          </a:p>
        </p:txBody>
      </p:sp>
    </p:spTree>
    <p:extLst>
      <p:ext uri="{BB962C8B-B14F-4D97-AF65-F5344CB8AC3E}">
        <p14:creationId xmlns:p14="http://schemas.microsoft.com/office/powerpoint/2010/main" val="12494256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bridges</a:t>
            </a:r>
          </a:p>
        </p:txBody>
      </p:sp>
      <p:sp>
        <p:nvSpPr>
          <p:cNvPr id="4" name="Text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1767506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0888D3C-182C-4016-AD11-DE1ABB45B0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0494" y="1198467"/>
            <a:ext cx="3837644" cy="2878233"/>
          </a:xfrm>
          <a:prstGeom prst="rect">
            <a:avLst/>
          </a:prstGeom>
          <a:effectLst>
            <a:innerShdw blurRad="57150" dist="38100" dir="14460000">
              <a:prstClr val="black">
                <a:alpha val="70000"/>
              </a:prstClr>
            </a:innerShdw>
          </a:effectLst>
        </p:spPr>
      </p:pic>
      <p:sp>
        <p:nvSpPr>
          <p:cNvPr id="2" name="Title 1"/>
          <p:cNvSpPr>
            <a:spLocks noGrp="1"/>
          </p:cNvSpPr>
          <p:nvPr>
            <p:ph type="title"/>
          </p:nvPr>
        </p:nvSpPr>
        <p:spPr>
          <a:xfrm>
            <a:off x="528399" y="4774351"/>
            <a:ext cx="6400800" cy="1507067"/>
          </a:xfrm>
        </p:spPr>
        <p:txBody>
          <a:bodyPr>
            <a:normAutofit/>
          </a:bodyPr>
          <a:lstStyle/>
          <a:p>
            <a:r>
              <a:rPr lang="en-US" dirty="0"/>
              <a:t>Bridges vs. culverts</a:t>
            </a:r>
          </a:p>
        </p:txBody>
      </p:sp>
      <p:sp>
        <p:nvSpPr>
          <p:cNvPr id="3" name="Content Placeholder 2"/>
          <p:cNvSpPr>
            <a:spLocks noGrp="1"/>
          </p:cNvSpPr>
          <p:nvPr>
            <p:ph idx="1"/>
          </p:nvPr>
        </p:nvSpPr>
        <p:spPr>
          <a:xfrm>
            <a:off x="4434840" y="1198467"/>
            <a:ext cx="4333398" cy="3575884"/>
          </a:xfrm>
        </p:spPr>
        <p:txBody>
          <a:bodyPr>
            <a:normAutofit/>
          </a:bodyPr>
          <a:lstStyle/>
          <a:p>
            <a:pPr marL="0" indent="0">
              <a:buNone/>
            </a:pPr>
            <a:r>
              <a:rPr lang="en-US" sz="2800" dirty="0">
                <a:solidFill>
                  <a:schemeClr val="tx1"/>
                </a:solidFill>
              </a:rPr>
              <a:t>In deep V-notches or in drainages where a culvert may require substantial fill, a bridge is the preferred crossing struc­ture, if feasible.</a:t>
            </a:r>
          </a:p>
          <a:p>
            <a:pPr marL="0" indent="0">
              <a:buNone/>
            </a:pPr>
            <a:r>
              <a:rPr lang="en-US" dirty="0">
                <a:solidFill>
                  <a:schemeClr val="tx1"/>
                </a:solidFill>
              </a:rPr>
              <a:t>11 AAC 95.300(a)(6),(8)</a:t>
            </a:r>
          </a:p>
          <a:p>
            <a:endParaRPr lang="en-US" dirty="0">
              <a:solidFill>
                <a:schemeClr val="tx1"/>
              </a:solidFill>
            </a:endParaRPr>
          </a:p>
          <a:p>
            <a:endParaRPr lang="en-US" dirty="0">
              <a:solidFill>
                <a:schemeClr val="tx1"/>
              </a:solidFill>
            </a:endParaRPr>
          </a:p>
        </p:txBody>
      </p:sp>
      <p:sp>
        <p:nvSpPr>
          <p:cNvPr id="6" name="TextBox 5">
            <a:extLst>
              <a:ext uri="{FF2B5EF4-FFF2-40B4-BE49-F238E27FC236}">
                <a16:creationId xmlns:a16="http://schemas.microsoft.com/office/drawing/2014/main" id="{ABE422DB-7983-47C2-A6C9-71367F8BFDAC}"/>
              </a:ext>
            </a:extLst>
          </p:cNvPr>
          <p:cNvSpPr txBox="1"/>
          <p:nvPr/>
        </p:nvSpPr>
        <p:spPr>
          <a:xfrm>
            <a:off x="415278" y="4076700"/>
            <a:ext cx="3832860" cy="307777"/>
          </a:xfrm>
          <a:prstGeom prst="rect">
            <a:avLst/>
          </a:prstGeom>
          <a:noFill/>
        </p:spPr>
        <p:txBody>
          <a:bodyPr wrap="square" rtlCol="0">
            <a:spAutoFit/>
          </a:bodyPr>
          <a:lstStyle/>
          <a:p>
            <a:r>
              <a:rPr lang="en-US" sz="1400" dirty="0"/>
              <a:t>Standard Creek bridge</a:t>
            </a:r>
          </a:p>
        </p:txBody>
      </p:sp>
    </p:spTree>
    <p:extLst>
      <p:ext uri="{BB962C8B-B14F-4D97-AF65-F5344CB8AC3E}">
        <p14:creationId xmlns:p14="http://schemas.microsoft.com/office/powerpoint/2010/main" val="2732313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918993"/>
            <a:ext cx="6554867" cy="1524000"/>
          </a:xfrm>
        </p:spPr>
        <p:txBody>
          <a:bodyPr/>
          <a:lstStyle/>
          <a:p>
            <a:r>
              <a:rPr lang="en-US" dirty="0"/>
              <a:t>Flood standards</a:t>
            </a:r>
          </a:p>
        </p:txBody>
      </p:sp>
      <p:sp>
        <p:nvSpPr>
          <p:cNvPr id="3" name="Content Placeholder 2"/>
          <p:cNvSpPr>
            <a:spLocks noGrp="1"/>
          </p:cNvSpPr>
          <p:nvPr>
            <p:ph idx="1"/>
          </p:nvPr>
        </p:nvSpPr>
        <p:spPr>
          <a:xfrm>
            <a:off x="533400" y="533399"/>
            <a:ext cx="7756656" cy="4514694"/>
          </a:xfrm>
        </p:spPr>
        <p:txBody>
          <a:bodyPr>
            <a:normAutofit/>
          </a:bodyPr>
          <a:lstStyle/>
          <a:p>
            <a:r>
              <a:rPr lang="en-US" sz="2800" dirty="0">
                <a:solidFill>
                  <a:schemeClr val="tx2">
                    <a:lumMod val="20000"/>
                    <a:lumOff val="80000"/>
                  </a:schemeClr>
                </a:solidFill>
              </a:rPr>
              <a:t>A temporary bridge and the adjacent roadway must be constructed to pass or withstand the 25-year flood without damage. </a:t>
            </a:r>
          </a:p>
          <a:p>
            <a:r>
              <a:rPr lang="en-US" sz="2800" dirty="0">
                <a:solidFill>
                  <a:schemeClr val="tx2">
                    <a:lumMod val="20000"/>
                    <a:lumOff val="80000"/>
                  </a:schemeClr>
                </a:solidFill>
              </a:rPr>
              <a:t>A permanent bridge and the adjacent roadway must be constructed to pass or withstand the 50-year flood without damage.</a:t>
            </a:r>
            <a:endParaRPr lang="en-US" dirty="0">
              <a:solidFill>
                <a:schemeClr val="tx2">
                  <a:lumMod val="20000"/>
                  <a:lumOff val="80000"/>
                </a:schemeClr>
              </a:solidFill>
            </a:endParaRPr>
          </a:p>
          <a:p>
            <a:pPr marL="0" indent="0">
              <a:buNone/>
            </a:pPr>
            <a:r>
              <a:rPr lang="en-US" b="1" dirty="0">
                <a:solidFill>
                  <a:schemeClr val="accent4">
                    <a:lumMod val="40000"/>
                    <a:lumOff val="60000"/>
                  </a:schemeClr>
                </a:solidFill>
              </a:rPr>
              <a:t>											</a:t>
            </a:r>
            <a:r>
              <a:rPr lang="en-US" dirty="0">
                <a:solidFill>
                  <a:schemeClr val="accent4">
                    <a:lumMod val="40000"/>
                    <a:lumOff val="60000"/>
                  </a:schemeClr>
                </a:solidFill>
              </a:rPr>
              <a:t>11 AAC 95.300(a)(1)</a:t>
            </a:r>
          </a:p>
        </p:txBody>
      </p:sp>
    </p:spTree>
    <p:extLst>
      <p:ext uri="{BB962C8B-B14F-4D97-AF65-F5344CB8AC3E}">
        <p14:creationId xmlns:p14="http://schemas.microsoft.com/office/powerpoint/2010/main" val="8454089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4312" y="5184119"/>
            <a:ext cx="6554867" cy="1524000"/>
          </a:xfrm>
        </p:spPr>
        <p:txBody>
          <a:bodyPr/>
          <a:lstStyle/>
          <a:p>
            <a:r>
              <a:rPr lang="en-US" dirty="0"/>
              <a:t>definitions</a:t>
            </a:r>
          </a:p>
        </p:txBody>
      </p:sp>
      <p:sp>
        <p:nvSpPr>
          <p:cNvPr id="3" name="Content Placeholder 2"/>
          <p:cNvSpPr>
            <a:spLocks noGrp="1"/>
          </p:cNvSpPr>
          <p:nvPr>
            <p:ph idx="1"/>
          </p:nvPr>
        </p:nvSpPr>
        <p:spPr>
          <a:xfrm>
            <a:off x="382322" y="1027755"/>
            <a:ext cx="7801999" cy="4556886"/>
          </a:xfrm>
        </p:spPr>
        <p:txBody>
          <a:bodyPr>
            <a:noAutofit/>
          </a:bodyPr>
          <a:lstStyle/>
          <a:p>
            <a:r>
              <a:rPr lang="en-US" sz="2400" dirty="0">
                <a:solidFill>
                  <a:schemeClr val="accent5">
                    <a:lumMod val="20000"/>
                    <a:lumOff val="80000"/>
                  </a:schemeClr>
                </a:solidFill>
              </a:rPr>
              <a:t> </a:t>
            </a:r>
            <a:r>
              <a:rPr lang="en-US" sz="2400" b="1" dirty="0">
                <a:solidFill>
                  <a:schemeClr val="tx1"/>
                </a:solidFill>
              </a:rPr>
              <a:t>"permanent"</a:t>
            </a:r>
            <a:r>
              <a:rPr lang="en-US" sz="2400" dirty="0">
                <a:solidFill>
                  <a:schemeClr val="tx1"/>
                </a:solidFill>
              </a:rPr>
              <a:t> for a road, bridge, culvert, or other crossing structure, means a road or structure that will be left in place for </a:t>
            </a:r>
            <a:r>
              <a:rPr lang="en-US" sz="2400" b="1" u="sng" dirty="0">
                <a:solidFill>
                  <a:schemeClr val="tx1"/>
                </a:solidFill>
              </a:rPr>
              <a:t>&gt;</a:t>
            </a:r>
            <a:r>
              <a:rPr lang="en-US" sz="2400" b="1" dirty="0">
                <a:solidFill>
                  <a:schemeClr val="tx1"/>
                </a:solidFill>
              </a:rPr>
              <a:t>7</a:t>
            </a:r>
            <a:r>
              <a:rPr lang="en-US" sz="2400" dirty="0">
                <a:solidFill>
                  <a:schemeClr val="tx1"/>
                </a:solidFill>
              </a:rPr>
              <a:t> years from the date of original construction  </a:t>
            </a:r>
            <a:r>
              <a:rPr lang="en-US" sz="2400" dirty="0">
                <a:solidFill>
                  <a:schemeClr val="accent4">
                    <a:lumMod val="20000"/>
                    <a:lumOff val="80000"/>
                  </a:schemeClr>
                </a:solidFill>
              </a:rPr>
              <a:t>(57)</a:t>
            </a:r>
          </a:p>
          <a:p>
            <a:pPr marL="0" indent="0">
              <a:buNone/>
            </a:pPr>
            <a:endParaRPr lang="en-US" sz="1000" dirty="0">
              <a:solidFill>
                <a:schemeClr val="accent4">
                  <a:lumMod val="20000"/>
                  <a:lumOff val="80000"/>
                </a:schemeClr>
              </a:solidFill>
            </a:endParaRPr>
          </a:p>
          <a:p>
            <a:r>
              <a:rPr lang="en-US" sz="2400" b="1" dirty="0">
                <a:solidFill>
                  <a:schemeClr val="tx1"/>
                </a:solidFill>
              </a:rPr>
              <a:t>"temporary,"</a:t>
            </a:r>
            <a:r>
              <a:rPr lang="en-US" sz="2400" dirty="0">
                <a:solidFill>
                  <a:schemeClr val="tx1"/>
                </a:solidFill>
              </a:rPr>
              <a:t> for a road, bridge, culvert, or other stream crossing structure, means a road or structure that will be left in place for </a:t>
            </a:r>
            <a:r>
              <a:rPr lang="en-US" sz="2400" b="1" dirty="0">
                <a:solidFill>
                  <a:schemeClr val="tx1"/>
                </a:solidFill>
              </a:rPr>
              <a:t>&lt;7</a:t>
            </a:r>
            <a:r>
              <a:rPr lang="en-US" sz="2400" dirty="0">
                <a:solidFill>
                  <a:schemeClr val="tx1"/>
                </a:solidFill>
              </a:rPr>
              <a:t> years from the date of original construction</a:t>
            </a:r>
            <a:r>
              <a:rPr lang="en-US" sz="2400" b="1" dirty="0">
                <a:solidFill>
                  <a:schemeClr val="tx1"/>
                </a:solidFill>
              </a:rPr>
              <a:t> </a:t>
            </a:r>
            <a:r>
              <a:rPr lang="en-US" sz="2400" dirty="0">
                <a:solidFill>
                  <a:schemeClr val="accent4">
                    <a:lumMod val="20000"/>
                    <a:lumOff val="80000"/>
                  </a:schemeClr>
                </a:solidFill>
              </a:rPr>
              <a:t>(85)   </a:t>
            </a:r>
          </a:p>
          <a:p>
            <a:pPr marL="0" indent="0" algn="r">
              <a:buNone/>
            </a:pPr>
            <a:r>
              <a:rPr lang="en-US" sz="1800" dirty="0">
                <a:solidFill>
                  <a:schemeClr val="accent4">
                    <a:lumMod val="20000"/>
                    <a:lumOff val="80000"/>
                  </a:schemeClr>
                </a:solidFill>
              </a:rPr>
              <a:t>											</a:t>
            </a:r>
            <a:r>
              <a:rPr lang="en-US" dirty="0">
                <a:solidFill>
                  <a:schemeClr val="accent4">
                    <a:lumMod val="20000"/>
                    <a:lumOff val="80000"/>
                  </a:schemeClr>
                </a:solidFill>
              </a:rPr>
              <a:t>11 AAC 95.900</a:t>
            </a:r>
          </a:p>
          <a:p>
            <a:endParaRPr lang="en-US" sz="1800" dirty="0"/>
          </a:p>
        </p:txBody>
      </p:sp>
    </p:spTree>
    <p:extLst>
      <p:ext uri="{BB962C8B-B14F-4D97-AF65-F5344CB8AC3E}">
        <p14:creationId xmlns:p14="http://schemas.microsoft.com/office/powerpoint/2010/main" val="37195879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077691"/>
            <a:ext cx="6554867" cy="1524000"/>
          </a:xfrm>
        </p:spPr>
        <p:txBody>
          <a:bodyPr/>
          <a:lstStyle/>
          <a:p>
            <a:r>
              <a:rPr lang="en-US" dirty="0"/>
              <a:t>Flood standards, cont.</a:t>
            </a:r>
          </a:p>
        </p:txBody>
      </p:sp>
      <p:sp>
        <p:nvSpPr>
          <p:cNvPr id="3" name="Content Placeholder 2"/>
          <p:cNvSpPr>
            <a:spLocks noGrp="1"/>
          </p:cNvSpPr>
          <p:nvPr>
            <p:ph idx="1"/>
          </p:nvPr>
        </p:nvSpPr>
        <p:spPr>
          <a:xfrm>
            <a:off x="533400" y="693418"/>
            <a:ext cx="7756656" cy="4794303"/>
          </a:xfrm>
        </p:spPr>
        <p:txBody>
          <a:bodyPr>
            <a:normAutofit/>
          </a:bodyPr>
          <a:lstStyle/>
          <a:p>
            <a:pPr marL="0" indent="0">
              <a:buNone/>
            </a:pPr>
            <a:r>
              <a:rPr lang="en-US" sz="2400" dirty="0">
                <a:solidFill>
                  <a:schemeClr val="tx2">
                    <a:lumMod val="20000"/>
                    <a:lumOff val="80000"/>
                  </a:schemeClr>
                </a:solidFill>
              </a:rPr>
              <a:t>Any adjustment to flood design standards must be determined in the field consid­ering</a:t>
            </a:r>
          </a:p>
          <a:p>
            <a:r>
              <a:rPr lang="en-US" sz="2400" dirty="0">
                <a:solidFill>
                  <a:schemeClr val="tx2">
                    <a:lumMod val="20000"/>
                    <a:lumOff val="80000"/>
                  </a:schemeClr>
                </a:solidFill>
              </a:rPr>
              <a:t>the characteristics of the drainage and stream crossing,</a:t>
            </a:r>
          </a:p>
          <a:p>
            <a:r>
              <a:rPr lang="en-US" sz="2400" dirty="0">
                <a:solidFill>
                  <a:schemeClr val="tx2">
                    <a:lumMod val="20000"/>
                    <a:lumOff val="80000"/>
                  </a:schemeClr>
                </a:solidFill>
              </a:rPr>
              <a:t>the design life of the bridge, </a:t>
            </a:r>
          </a:p>
          <a:p>
            <a:r>
              <a:rPr lang="en-US" sz="2400" dirty="0">
                <a:solidFill>
                  <a:schemeClr val="tx2">
                    <a:lumMod val="20000"/>
                    <a:lumOff val="80000"/>
                  </a:schemeClr>
                </a:solidFill>
              </a:rPr>
              <a:t>the importance of downstream resources, </a:t>
            </a:r>
          </a:p>
          <a:p>
            <a:r>
              <a:rPr lang="en-US" sz="2400" dirty="0">
                <a:solidFill>
                  <a:schemeClr val="tx2">
                    <a:lumMod val="20000"/>
                    <a:lumOff val="80000"/>
                  </a:schemeClr>
                </a:solidFill>
              </a:rPr>
              <a:t>the type of construc­tion techniques, and </a:t>
            </a:r>
          </a:p>
          <a:p>
            <a:r>
              <a:rPr lang="en-US" sz="2400" dirty="0">
                <a:solidFill>
                  <a:schemeClr val="tx2">
                    <a:lumMod val="20000"/>
                    <a:lumOff val="80000"/>
                  </a:schemeClr>
                </a:solidFill>
              </a:rPr>
              <a:t>the likelihood of bridge failure during flood.</a:t>
            </a:r>
          </a:p>
          <a:p>
            <a:pPr marL="0" indent="0">
              <a:buNone/>
            </a:pPr>
            <a:r>
              <a:rPr lang="en-US" b="1" dirty="0">
                <a:solidFill>
                  <a:schemeClr val="accent5">
                    <a:lumMod val="20000"/>
                    <a:lumOff val="80000"/>
                  </a:schemeClr>
                </a:solidFill>
              </a:rPr>
              <a:t>										</a:t>
            </a:r>
            <a:r>
              <a:rPr lang="en-US" dirty="0">
                <a:solidFill>
                  <a:schemeClr val="accent5">
                    <a:lumMod val="20000"/>
                    <a:lumOff val="80000"/>
                  </a:schemeClr>
                </a:solidFill>
              </a:rPr>
              <a:t>  </a:t>
            </a:r>
            <a:r>
              <a:rPr lang="en-US" dirty="0">
                <a:solidFill>
                  <a:schemeClr val="accent4">
                    <a:lumMod val="40000"/>
                    <a:lumOff val="60000"/>
                  </a:schemeClr>
                </a:solidFill>
              </a:rPr>
              <a:t>11 AAC 95.300(a)(1)</a:t>
            </a:r>
          </a:p>
        </p:txBody>
      </p:sp>
    </p:spTree>
    <p:extLst>
      <p:ext uri="{BB962C8B-B14F-4D97-AF65-F5344CB8AC3E}">
        <p14:creationId xmlns:p14="http://schemas.microsoft.com/office/powerpoint/2010/main" val="14679153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077691"/>
            <a:ext cx="6554867" cy="1524000"/>
          </a:xfrm>
        </p:spPr>
        <p:txBody>
          <a:bodyPr/>
          <a:lstStyle/>
          <a:p>
            <a:r>
              <a:rPr lang="en-US" dirty="0"/>
              <a:t>Flood standards, cont.</a:t>
            </a:r>
          </a:p>
        </p:txBody>
      </p:sp>
      <p:sp>
        <p:nvSpPr>
          <p:cNvPr id="3" name="Content Placeholder 2"/>
          <p:cNvSpPr>
            <a:spLocks noGrp="1"/>
          </p:cNvSpPr>
          <p:nvPr>
            <p:ph idx="1"/>
          </p:nvPr>
        </p:nvSpPr>
        <p:spPr>
          <a:xfrm>
            <a:off x="533400" y="1045388"/>
            <a:ext cx="7756656" cy="4794303"/>
          </a:xfrm>
        </p:spPr>
        <p:txBody>
          <a:bodyPr>
            <a:normAutofit fontScale="92500" lnSpcReduction="20000"/>
          </a:bodyPr>
          <a:lstStyle/>
          <a:p>
            <a:pPr marL="0" indent="0">
              <a:buNone/>
            </a:pPr>
            <a:r>
              <a:rPr lang="en-US" sz="2800" dirty="0">
                <a:solidFill>
                  <a:schemeClr val="tx2">
                    <a:lumMod val="20000"/>
                    <a:lumOff val="80000"/>
                  </a:schemeClr>
                </a:solidFill>
              </a:rPr>
              <a:t>As necessary, minimize potential flood damage to the structure and to downstream water quality and fish habitat by installing relief culverts through approach roads or by other means. </a:t>
            </a:r>
            <a:r>
              <a:rPr lang="en-US" sz="2400" dirty="0">
                <a:solidFill>
                  <a:schemeClr val="accent4">
                    <a:lumMod val="40000"/>
                    <a:lumOff val="60000"/>
                  </a:schemeClr>
                </a:solidFill>
              </a:rPr>
              <a:t>11 AAC 95.300(a)(1)</a:t>
            </a:r>
            <a:endParaRPr lang="en-US" sz="2400" dirty="0">
              <a:solidFill>
                <a:schemeClr val="tx2">
                  <a:lumMod val="20000"/>
                  <a:lumOff val="80000"/>
                </a:schemeClr>
              </a:solidFill>
            </a:endParaRPr>
          </a:p>
          <a:p>
            <a:pPr marL="0" indent="0">
              <a:buNone/>
            </a:pPr>
            <a:endParaRPr lang="en-US" sz="2800" b="1" dirty="0">
              <a:solidFill>
                <a:schemeClr val="tx2">
                  <a:lumMod val="20000"/>
                  <a:lumOff val="80000"/>
                </a:schemeClr>
              </a:solidFill>
            </a:endParaRPr>
          </a:p>
          <a:p>
            <a:pPr marL="457200" lvl="1" indent="0">
              <a:buNone/>
            </a:pPr>
            <a:r>
              <a:rPr lang="en-US" sz="2600" dirty="0">
                <a:solidFill>
                  <a:schemeClr val="tx1"/>
                </a:solidFill>
              </a:rPr>
              <a:t>"</a:t>
            </a:r>
            <a:r>
              <a:rPr lang="en-US" sz="2600" u="sng" dirty="0">
                <a:solidFill>
                  <a:schemeClr val="tx1"/>
                </a:solidFill>
              </a:rPr>
              <a:t>relief culvert</a:t>
            </a:r>
            <a:r>
              <a:rPr lang="en-US" sz="2600" dirty="0">
                <a:solidFill>
                  <a:schemeClr val="tx1"/>
                </a:solidFill>
              </a:rPr>
              <a:t>" means a structure to relieve surface runoff from roadside ditches to prevent excessive buildup in water volume and velocity </a:t>
            </a:r>
            <a:r>
              <a:rPr lang="en-US" sz="2400" dirty="0">
                <a:solidFill>
                  <a:schemeClr val="accent4">
                    <a:lumMod val="40000"/>
                    <a:lumOff val="60000"/>
                  </a:schemeClr>
                </a:solidFill>
              </a:rPr>
              <a:t>11 AAC 95.900 (66) </a:t>
            </a:r>
          </a:p>
          <a:p>
            <a:pPr marL="0" indent="0">
              <a:buNone/>
            </a:pPr>
            <a:r>
              <a:rPr lang="en-US" b="1" dirty="0">
                <a:solidFill>
                  <a:schemeClr val="tx2">
                    <a:lumMod val="20000"/>
                    <a:lumOff val="80000"/>
                  </a:schemeClr>
                </a:solidFill>
              </a:rPr>
              <a:t>	</a:t>
            </a:r>
            <a:r>
              <a:rPr lang="en-US" b="1" dirty="0">
                <a:solidFill>
                  <a:schemeClr val="accent5">
                    <a:lumMod val="20000"/>
                    <a:lumOff val="80000"/>
                  </a:schemeClr>
                </a:solidFill>
              </a:rPr>
              <a:t>						</a:t>
            </a:r>
          </a:p>
          <a:p>
            <a:pPr marL="0" indent="0">
              <a:buNone/>
            </a:pPr>
            <a:endParaRPr lang="en-US" b="1" dirty="0">
              <a:solidFill>
                <a:schemeClr val="accent5">
                  <a:lumMod val="20000"/>
                  <a:lumOff val="80000"/>
                </a:schemeClr>
              </a:solidFill>
            </a:endParaRPr>
          </a:p>
          <a:p>
            <a:pPr marL="0" indent="0">
              <a:buNone/>
            </a:pPr>
            <a:r>
              <a:rPr lang="en-US" b="1" dirty="0">
                <a:solidFill>
                  <a:schemeClr val="accent5">
                    <a:lumMod val="20000"/>
                    <a:lumOff val="80000"/>
                  </a:schemeClr>
                </a:solidFill>
              </a:rPr>
              <a:t>										</a:t>
            </a:r>
            <a:endParaRPr lang="en-US" dirty="0">
              <a:solidFill>
                <a:schemeClr val="accent4">
                  <a:lumMod val="40000"/>
                  <a:lumOff val="60000"/>
                </a:schemeClr>
              </a:solidFill>
            </a:endParaRPr>
          </a:p>
        </p:txBody>
      </p:sp>
    </p:spTree>
    <p:extLst>
      <p:ext uri="{BB962C8B-B14F-4D97-AF65-F5344CB8AC3E}">
        <p14:creationId xmlns:p14="http://schemas.microsoft.com/office/powerpoint/2010/main" val="28545156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067300"/>
            <a:ext cx="7056120" cy="1524000"/>
          </a:xfrm>
        </p:spPr>
        <p:txBody>
          <a:bodyPr>
            <a:normAutofit fontScale="90000"/>
          </a:bodyPr>
          <a:lstStyle/>
          <a:p>
            <a:r>
              <a:rPr lang="en-US" dirty="0"/>
              <a:t>Compliance monitoring considerations on relief </a:t>
            </a:r>
            <a:br>
              <a:rPr lang="en-US" dirty="0"/>
            </a:br>
            <a:r>
              <a:rPr lang="en-US" dirty="0"/>
              <a:t>culverts</a:t>
            </a:r>
          </a:p>
        </p:txBody>
      </p:sp>
      <p:sp>
        <p:nvSpPr>
          <p:cNvPr id="3" name="Content Placeholder 2"/>
          <p:cNvSpPr>
            <a:spLocks noGrp="1"/>
          </p:cNvSpPr>
          <p:nvPr>
            <p:ph idx="1"/>
          </p:nvPr>
        </p:nvSpPr>
        <p:spPr>
          <a:xfrm>
            <a:off x="533400" y="571500"/>
            <a:ext cx="7757160" cy="4495800"/>
          </a:xfrm>
        </p:spPr>
        <p:txBody>
          <a:bodyPr>
            <a:normAutofit/>
          </a:bodyPr>
          <a:lstStyle/>
          <a:p>
            <a:pPr lvl="0"/>
            <a:r>
              <a:rPr lang="en-US" sz="2400" dirty="0">
                <a:solidFill>
                  <a:schemeClr val="tx1"/>
                </a:solidFill>
              </a:rPr>
              <a:t>Streams with floodplains require additional drainage considerations for approach road and crossing structure design and construction.  </a:t>
            </a:r>
          </a:p>
          <a:p>
            <a:pPr lvl="0"/>
            <a:r>
              <a:rPr lang="en-US" sz="2400" dirty="0">
                <a:solidFill>
                  <a:schemeClr val="tx1"/>
                </a:solidFill>
              </a:rPr>
              <a:t>Most floodplains have side or overflow channels that will be crossed by approach roads; sometimes they are hidden by brush or vegetation, and may be intermittent or limited to flood events.</a:t>
            </a:r>
          </a:p>
          <a:p>
            <a:pPr marL="0" lvl="0" indent="0">
              <a:buNone/>
            </a:pPr>
            <a:r>
              <a:rPr lang="en-US" dirty="0">
                <a:solidFill>
                  <a:schemeClr val="tx1"/>
                </a:solidFill>
              </a:rPr>
              <a:t>						</a:t>
            </a:r>
            <a:r>
              <a:rPr lang="en-US" dirty="0">
                <a:solidFill>
                  <a:srgbClr val="CBA9E5"/>
                </a:solidFill>
              </a:rPr>
              <a:t>purple book </a:t>
            </a:r>
            <a:r>
              <a:rPr lang="en-US" dirty="0">
                <a:solidFill>
                  <a:schemeClr val="tx1"/>
                </a:solidFill>
              </a:rPr>
              <a:t>for 11 AAC 95.300(a)(1) </a:t>
            </a:r>
          </a:p>
        </p:txBody>
      </p:sp>
    </p:spTree>
    <p:extLst>
      <p:ext uri="{BB962C8B-B14F-4D97-AF65-F5344CB8AC3E}">
        <p14:creationId xmlns:p14="http://schemas.microsoft.com/office/powerpoint/2010/main" val="21847061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067300"/>
            <a:ext cx="7056120" cy="1524000"/>
          </a:xfrm>
        </p:spPr>
        <p:txBody>
          <a:bodyPr>
            <a:normAutofit fontScale="90000"/>
          </a:bodyPr>
          <a:lstStyle/>
          <a:p>
            <a:r>
              <a:rPr lang="en-US" dirty="0"/>
              <a:t>Compliance monitoring considerations on relief </a:t>
            </a:r>
            <a:br>
              <a:rPr lang="en-US" dirty="0"/>
            </a:br>
            <a:r>
              <a:rPr lang="en-US" dirty="0"/>
              <a:t>culverts</a:t>
            </a:r>
          </a:p>
        </p:txBody>
      </p:sp>
      <p:sp>
        <p:nvSpPr>
          <p:cNvPr id="3" name="Content Placeholder 2"/>
          <p:cNvSpPr>
            <a:spLocks noGrp="1"/>
          </p:cNvSpPr>
          <p:nvPr>
            <p:ph idx="1"/>
          </p:nvPr>
        </p:nvSpPr>
        <p:spPr>
          <a:xfrm>
            <a:off x="533400" y="571500"/>
            <a:ext cx="7757160" cy="4495800"/>
          </a:xfrm>
        </p:spPr>
        <p:txBody>
          <a:bodyPr>
            <a:normAutofit/>
          </a:bodyPr>
          <a:lstStyle/>
          <a:p>
            <a:pPr lvl="0"/>
            <a:r>
              <a:rPr lang="en-US" sz="2400" dirty="0">
                <a:solidFill>
                  <a:schemeClr val="tx1"/>
                </a:solidFill>
              </a:rPr>
              <a:t>To identify the extent of the floodplain, examine vegetation, sediment deposits, and debris trapped by brush or understory vegetation. </a:t>
            </a:r>
          </a:p>
          <a:p>
            <a:pPr lvl="0"/>
            <a:r>
              <a:rPr lang="en-US" sz="2400" dirty="0">
                <a:solidFill>
                  <a:schemeClr val="tx1"/>
                </a:solidFill>
              </a:rPr>
              <a:t>Incorporate a relief dip into the approach road to pass flood waters that exceed the drainage design for the road.  Locate the dip where it will protect the bridge abutments from erosion but away from any side channels. </a:t>
            </a:r>
          </a:p>
          <a:p>
            <a:pPr marL="0" lvl="0" indent="0">
              <a:buNone/>
            </a:pPr>
            <a:r>
              <a:rPr lang="en-US" dirty="0">
                <a:solidFill>
                  <a:schemeClr val="tx1"/>
                </a:solidFill>
              </a:rPr>
              <a:t>						</a:t>
            </a:r>
            <a:r>
              <a:rPr lang="en-US" dirty="0">
                <a:solidFill>
                  <a:srgbClr val="CBA9E5"/>
                </a:solidFill>
              </a:rPr>
              <a:t>purple book </a:t>
            </a:r>
            <a:r>
              <a:rPr lang="en-US" dirty="0">
                <a:solidFill>
                  <a:schemeClr val="tx1"/>
                </a:solidFill>
              </a:rPr>
              <a:t>for 11 AAC 95.300(a)(1) </a:t>
            </a:r>
          </a:p>
        </p:txBody>
      </p:sp>
    </p:spTree>
    <p:extLst>
      <p:ext uri="{BB962C8B-B14F-4D97-AF65-F5344CB8AC3E}">
        <p14:creationId xmlns:p14="http://schemas.microsoft.com/office/powerpoint/2010/main" val="41847658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3430" y="5554980"/>
            <a:ext cx="6400800" cy="1095201"/>
          </a:xfrm>
        </p:spPr>
        <p:txBody>
          <a:bodyPr>
            <a:normAutofit/>
          </a:bodyPr>
          <a:lstStyle/>
          <a:p>
            <a:r>
              <a:rPr lang="en-US" dirty="0"/>
              <a:t>Ends &amp; approaches</a:t>
            </a:r>
          </a:p>
        </p:txBody>
      </p:sp>
      <p:sp>
        <p:nvSpPr>
          <p:cNvPr id="3" name="Content Placeholder 2"/>
          <p:cNvSpPr>
            <a:spLocks noGrp="1"/>
          </p:cNvSpPr>
          <p:nvPr>
            <p:ph idx="1"/>
          </p:nvPr>
        </p:nvSpPr>
        <p:spPr>
          <a:xfrm>
            <a:off x="4137427" y="919350"/>
            <a:ext cx="4448391" cy="5389086"/>
          </a:xfrm>
        </p:spPr>
        <p:txBody>
          <a:bodyPr>
            <a:normAutofit/>
          </a:bodyPr>
          <a:lstStyle/>
          <a:p>
            <a:pPr>
              <a:lnSpc>
                <a:spcPct val="90000"/>
              </a:lnSpc>
            </a:pPr>
            <a:r>
              <a:rPr lang="en-US" sz="2400" dirty="0">
                <a:solidFill>
                  <a:schemeClr val="tx1"/>
                </a:solidFill>
              </a:rPr>
              <a:t>One end of each new permanent log or wood bridge must be firmly anchored.</a:t>
            </a:r>
          </a:p>
          <a:p>
            <a:pPr>
              <a:lnSpc>
                <a:spcPct val="90000"/>
              </a:lnSpc>
            </a:pPr>
            <a:r>
              <a:rPr lang="en-US" sz="2400" dirty="0">
                <a:solidFill>
                  <a:schemeClr val="tx1"/>
                </a:solidFill>
              </a:rPr>
              <a:t>An earth embankment constructed for use as a bridge ap­proach must be protected from erosion by using planted or seeded ground cover, bulkheads, rock riprap, retaining walls, or other equally effective means.  </a:t>
            </a:r>
            <a:r>
              <a:rPr lang="en-US" sz="1900" b="1" dirty="0"/>
              <a:t>						</a:t>
            </a:r>
            <a:r>
              <a:rPr lang="en-US" sz="1900" dirty="0"/>
              <a:t>        		</a:t>
            </a:r>
            <a:r>
              <a:rPr lang="en-US" sz="1900" dirty="0">
                <a:solidFill>
                  <a:schemeClr val="tx1"/>
                </a:solidFill>
              </a:rPr>
              <a:t>11 AAC 95.300(a)(2),(3)</a:t>
            </a:r>
          </a:p>
          <a:p>
            <a:pPr>
              <a:lnSpc>
                <a:spcPct val="90000"/>
              </a:lnSpc>
            </a:pPr>
            <a:endParaRPr lang="en-US" sz="1900" dirty="0"/>
          </a:p>
        </p:txBody>
      </p:sp>
      <p:sp>
        <p:nvSpPr>
          <p:cNvPr id="6" name="TextBox 5">
            <a:extLst>
              <a:ext uri="{FF2B5EF4-FFF2-40B4-BE49-F238E27FC236}">
                <a16:creationId xmlns:a16="http://schemas.microsoft.com/office/drawing/2014/main" id="{652E5624-01F3-4949-B56C-7E55944B6D86}"/>
              </a:ext>
            </a:extLst>
          </p:cNvPr>
          <p:cNvSpPr txBox="1"/>
          <p:nvPr/>
        </p:nvSpPr>
        <p:spPr>
          <a:xfrm>
            <a:off x="91440" y="5430982"/>
            <a:ext cx="3372445" cy="276999"/>
          </a:xfrm>
          <a:prstGeom prst="rect">
            <a:avLst/>
          </a:prstGeom>
          <a:noFill/>
        </p:spPr>
        <p:txBody>
          <a:bodyPr wrap="square" rtlCol="0">
            <a:spAutoFit/>
          </a:bodyPr>
          <a:lstStyle/>
          <a:p>
            <a:r>
              <a:rPr lang="en-US" sz="1200" dirty="0" err="1"/>
              <a:t>Goldstream</a:t>
            </a:r>
            <a:r>
              <a:rPr lang="en-US" sz="1200" dirty="0"/>
              <a:t> Cr. bridge</a:t>
            </a:r>
          </a:p>
        </p:txBody>
      </p:sp>
      <p:pic>
        <p:nvPicPr>
          <p:cNvPr id="9" name="Picture 8">
            <a:extLst>
              <a:ext uri="{FF2B5EF4-FFF2-40B4-BE49-F238E27FC236}">
                <a16:creationId xmlns:a16="http://schemas.microsoft.com/office/drawing/2014/main" id="{A97C114E-037D-4C94-A02D-5F60672839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4056474" cy="5430982"/>
          </a:xfrm>
          <a:prstGeom prst="rect">
            <a:avLst/>
          </a:prstGeom>
          <a:ln>
            <a:solidFill>
              <a:schemeClr val="tx1"/>
            </a:solidFill>
          </a:ln>
        </p:spPr>
      </p:pic>
      <p:pic>
        <p:nvPicPr>
          <p:cNvPr id="13" name="Picture 12">
            <a:extLst>
              <a:ext uri="{FF2B5EF4-FFF2-40B4-BE49-F238E27FC236}">
                <a16:creationId xmlns:a16="http://schemas.microsoft.com/office/drawing/2014/main" id="{0FDFF04D-ABD8-4AAF-BAFD-B7662BBA31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40" y="3416087"/>
            <a:ext cx="1412336" cy="1890897"/>
          </a:xfrm>
          <a:prstGeom prst="rect">
            <a:avLst/>
          </a:prstGeom>
          <a:ln w="12700">
            <a:solidFill>
              <a:schemeClr val="tx1"/>
            </a:solidFill>
          </a:ln>
        </p:spPr>
      </p:pic>
    </p:spTree>
    <p:extLst>
      <p:ext uri="{BB962C8B-B14F-4D97-AF65-F5344CB8AC3E}">
        <p14:creationId xmlns:p14="http://schemas.microsoft.com/office/powerpoint/2010/main" val="23508747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899660"/>
            <a:ext cx="7056120" cy="1524000"/>
          </a:xfrm>
        </p:spPr>
        <p:txBody>
          <a:bodyPr>
            <a:normAutofit fontScale="90000"/>
          </a:bodyPr>
          <a:lstStyle/>
          <a:p>
            <a:r>
              <a:rPr lang="en-US" dirty="0"/>
              <a:t>Compliance monitoring considerations on bridge anchors</a:t>
            </a:r>
          </a:p>
        </p:txBody>
      </p:sp>
      <p:sp>
        <p:nvSpPr>
          <p:cNvPr id="3" name="Content Placeholder 2"/>
          <p:cNvSpPr>
            <a:spLocks noGrp="1"/>
          </p:cNvSpPr>
          <p:nvPr>
            <p:ph idx="1"/>
          </p:nvPr>
        </p:nvSpPr>
        <p:spPr>
          <a:xfrm>
            <a:off x="533400" y="571500"/>
            <a:ext cx="7757160" cy="4495800"/>
          </a:xfrm>
        </p:spPr>
        <p:txBody>
          <a:bodyPr>
            <a:normAutofit fontScale="92500" lnSpcReduction="10000"/>
          </a:bodyPr>
          <a:lstStyle/>
          <a:p>
            <a:pPr lvl="0"/>
            <a:r>
              <a:rPr lang="en-US" dirty="0">
                <a:solidFill>
                  <a:schemeClr val="tx1"/>
                </a:solidFill>
              </a:rPr>
              <a:t>Water under a wooden bridge can float it and carry it off its abutments.</a:t>
            </a:r>
          </a:p>
          <a:p>
            <a:pPr lvl="0"/>
            <a:r>
              <a:rPr lang="en-US" dirty="0">
                <a:solidFill>
                  <a:schemeClr val="tx1"/>
                </a:solidFill>
              </a:rPr>
              <a:t>Securely anchor the bridge to a structure that will not be disturbed by floodwaters, e.g., 1) drive drill steel through the sill logs into the ground, 2) tie sills back to large stumps along the approaches or to </a:t>
            </a:r>
            <a:r>
              <a:rPr lang="en-US" dirty="0" err="1">
                <a:solidFill>
                  <a:schemeClr val="tx1"/>
                </a:solidFill>
              </a:rPr>
              <a:t>deadmen</a:t>
            </a:r>
            <a:r>
              <a:rPr lang="en-US" dirty="0">
                <a:solidFill>
                  <a:schemeClr val="tx1"/>
                </a:solidFill>
              </a:rPr>
              <a:t> buried in the approach fills.  Tie the bridge superstructure to the bridge sills.  </a:t>
            </a:r>
          </a:p>
          <a:p>
            <a:pPr lvl="0"/>
            <a:r>
              <a:rPr lang="en-US" dirty="0">
                <a:solidFill>
                  <a:schemeClr val="tx1"/>
                </a:solidFill>
              </a:rPr>
              <a:t>Use anchors that are capable of withstanding flows that overtop the stream banks:  stumps should be firmly fixed in the ground, and not be affected by floodwaters; </a:t>
            </a:r>
            <a:r>
              <a:rPr lang="en-US" dirty="0" err="1">
                <a:solidFill>
                  <a:schemeClr val="tx1"/>
                </a:solidFill>
              </a:rPr>
              <a:t>deadmen</a:t>
            </a:r>
            <a:r>
              <a:rPr lang="en-US" dirty="0">
                <a:solidFill>
                  <a:schemeClr val="tx1"/>
                </a:solidFill>
              </a:rPr>
              <a:t> should be covered by large rock that will not be moved by floodwaters, and buried in sections of the road that are protected from erosion and have adequate overflow drainage structures installed. </a:t>
            </a:r>
          </a:p>
          <a:p>
            <a:pPr marL="0" lvl="0" indent="0">
              <a:buNone/>
            </a:pPr>
            <a:r>
              <a:rPr lang="en-US" dirty="0">
                <a:solidFill>
                  <a:schemeClr val="tx1"/>
                </a:solidFill>
              </a:rPr>
              <a:t>							</a:t>
            </a:r>
            <a:r>
              <a:rPr lang="en-US" dirty="0">
                <a:solidFill>
                  <a:srgbClr val="CBA9E5"/>
                </a:solidFill>
              </a:rPr>
              <a:t>purple book </a:t>
            </a:r>
            <a:r>
              <a:rPr lang="en-US" dirty="0">
                <a:solidFill>
                  <a:schemeClr val="tx1"/>
                </a:solidFill>
              </a:rPr>
              <a:t>for 11 AAC 95.300(a)(2) </a:t>
            </a:r>
          </a:p>
          <a:p>
            <a:pPr marL="0" indent="0">
              <a:buNone/>
            </a:pPr>
            <a:endParaRPr lang="en-US" dirty="0">
              <a:solidFill>
                <a:schemeClr val="tx1"/>
              </a:solidFill>
            </a:endParaRPr>
          </a:p>
        </p:txBody>
      </p:sp>
    </p:spTree>
    <p:extLst>
      <p:ext uri="{BB962C8B-B14F-4D97-AF65-F5344CB8AC3E}">
        <p14:creationId xmlns:p14="http://schemas.microsoft.com/office/powerpoint/2010/main" val="4153716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a:t>
            </a:r>
          </a:p>
        </p:txBody>
      </p:sp>
      <p:sp>
        <p:nvSpPr>
          <p:cNvPr id="3" name="Text Placeholder 2"/>
          <p:cNvSpPr>
            <a:spLocks noGrp="1"/>
          </p:cNvSpPr>
          <p:nvPr>
            <p:ph type="body" idx="1"/>
          </p:nvPr>
        </p:nvSpPr>
        <p:spPr/>
        <p:txBody>
          <a:bodyPr/>
          <a:lstStyle/>
          <a:p>
            <a:r>
              <a:rPr lang="en-US" dirty="0">
                <a:solidFill>
                  <a:schemeClr val="accent5">
                    <a:lumMod val="40000"/>
                    <a:lumOff val="60000"/>
                  </a:schemeClr>
                </a:solidFill>
              </a:rPr>
              <a:t>NOTE:  Road drainage (11 AAC 95.295) is covered in FRPA 101 F-1, Road Design, Location, Construction and Drainage</a:t>
            </a:r>
          </a:p>
        </p:txBody>
      </p:sp>
    </p:spTree>
    <p:extLst>
      <p:ext uri="{BB962C8B-B14F-4D97-AF65-F5344CB8AC3E}">
        <p14:creationId xmlns:p14="http://schemas.microsoft.com/office/powerpoint/2010/main" val="5499983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899660"/>
            <a:ext cx="7056120" cy="1524000"/>
          </a:xfrm>
        </p:spPr>
        <p:txBody>
          <a:bodyPr>
            <a:normAutofit fontScale="90000"/>
          </a:bodyPr>
          <a:lstStyle/>
          <a:p>
            <a:r>
              <a:rPr lang="en-US" dirty="0"/>
              <a:t>Compliance monitoring considerations on earth embankments</a:t>
            </a:r>
          </a:p>
        </p:txBody>
      </p:sp>
      <p:sp>
        <p:nvSpPr>
          <p:cNvPr id="3" name="Content Placeholder 2"/>
          <p:cNvSpPr>
            <a:spLocks noGrp="1"/>
          </p:cNvSpPr>
          <p:nvPr>
            <p:ph idx="1"/>
          </p:nvPr>
        </p:nvSpPr>
        <p:spPr>
          <a:xfrm>
            <a:off x="533400" y="571500"/>
            <a:ext cx="7757160" cy="4495800"/>
          </a:xfrm>
        </p:spPr>
        <p:txBody>
          <a:bodyPr>
            <a:normAutofit/>
          </a:bodyPr>
          <a:lstStyle/>
          <a:p>
            <a:pPr marL="0" lvl="0" indent="0">
              <a:buNone/>
            </a:pPr>
            <a:r>
              <a:rPr lang="en-US" sz="3000" dirty="0">
                <a:solidFill>
                  <a:schemeClr val="tx1"/>
                </a:solidFill>
              </a:rPr>
              <a:t>Protect erodible material from erosion with</a:t>
            </a:r>
          </a:p>
          <a:p>
            <a:r>
              <a:rPr lang="en-US" sz="3000" dirty="0">
                <a:solidFill>
                  <a:schemeClr val="tx1"/>
                </a:solidFill>
              </a:rPr>
              <a:t> plantings, seeding, riprap or other ground cover, </a:t>
            </a:r>
          </a:p>
          <a:p>
            <a:r>
              <a:rPr lang="en-US" sz="3000" dirty="0">
                <a:solidFill>
                  <a:schemeClr val="tx1"/>
                </a:solidFill>
              </a:rPr>
              <a:t>retaining walls, bulkheads, or </a:t>
            </a:r>
          </a:p>
          <a:p>
            <a:r>
              <a:rPr lang="en-US" sz="3000" dirty="0">
                <a:solidFill>
                  <a:schemeClr val="tx1"/>
                </a:solidFill>
              </a:rPr>
              <a:t>other means. </a:t>
            </a:r>
          </a:p>
          <a:p>
            <a:pPr marL="0" indent="0">
              <a:buNone/>
            </a:pPr>
            <a:r>
              <a:rPr lang="en-US" dirty="0"/>
              <a:t> </a:t>
            </a:r>
            <a:r>
              <a:rPr lang="en-US" dirty="0">
                <a:solidFill>
                  <a:schemeClr val="tx1"/>
                </a:solidFill>
              </a:rPr>
              <a:t>						</a:t>
            </a:r>
            <a:r>
              <a:rPr lang="en-US" dirty="0">
                <a:solidFill>
                  <a:srgbClr val="CBA9E5"/>
                </a:solidFill>
              </a:rPr>
              <a:t>purple book </a:t>
            </a:r>
            <a:r>
              <a:rPr lang="en-US" dirty="0">
                <a:solidFill>
                  <a:schemeClr val="tx1"/>
                </a:solidFill>
              </a:rPr>
              <a:t>for 11 AAC 95.300(a)(3) </a:t>
            </a:r>
          </a:p>
          <a:p>
            <a:pPr marL="0" indent="0">
              <a:buNone/>
            </a:pPr>
            <a:endParaRPr lang="en-US" dirty="0">
              <a:solidFill>
                <a:schemeClr val="tx1"/>
              </a:solidFill>
            </a:endParaRPr>
          </a:p>
        </p:txBody>
      </p:sp>
    </p:spTree>
    <p:extLst>
      <p:ext uri="{BB962C8B-B14F-4D97-AF65-F5344CB8AC3E}">
        <p14:creationId xmlns:p14="http://schemas.microsoft.com/office/powerpoint/2010/main" val="26786550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A58154F-EEDF-44AE-B64F-2994991D1D14}"/>
              </a:ext>
            </a:extLst>
          </p:cNvPr>
          <p:cNvPicPr>
            <a:picLocks noChangeAspect="1"/>
          </p:cNvPicPr>
          <p:nvPr/>
        </p:nvPicPr>
        <p:blipFill rotWithShape="1">
          <a:blip r:embed="rId3">
            <a:extLst>
              <a:ext uri="{28A0092B-C50C-407E-A947-70E740481C1C}">
                <a14:useLocalDpi xmlns:a14="http://schemas.microsoft.com/office/drawing/2010/main" val="0"/>
              </a:ext>
            </a:extLst>
          </a:blip>
          <a:srcRect l="4904" r="24212" b="-1"/>
          <a:stretch/>
        </p:blipFill>
        <p:spPr>
          <a:xfrm>
            <a:off x="588111" y="558156"/>
            <a:ext cx="4037948" cy="4272462"/>
          </a:xfrm>
          <a:prstGeom prst="rect">
            <a:avLst/>
          </a:prstGeom>
          <a:ln>
            <a:solidFill>
              <a:schemeClr val="tx1"/>
            </a:solidFill>
          </a:ln>
          <a:effectLst>
            <a:innerShdw blurRad="57150" dist="38100" dir="14460000">
              <a:prstClr val="black">
                <a:alpha val="70000"/>
              </a:prstClr>
            </a:innerShdw>
          </a:effectLst>
        </p:spPr>
      </p:pic>
      <p:sp>
        <p:nvSpPr>
          <p:cNvPr id="2" name="Title 1"/>
          <p:cNvSpPr>
            <a:spLocks noGrp="1"/>
          </p:cNvSpPr>
          <p:nvPr>
            <p:ph type="title"/>
          </p:nvPr>
        </p:nvSpPr>
        <p:spPr>
          <a:xfrm>
            <a:off x="522395" y="5226241"/>
            <a:ext cx="6400800" cy="1507067"/>
          </a:xfrm>
        </p:spPr>
        <p:txBody>
          <a:bodyPr>
            <a:normAutofit/>
          </a:bodyPr>
          <a:lstStyle/>
          <a:p>
            <a:r>
              <a:rPr lang="en-US" dirty="0"/>
              <a:t>Rock-decked bridges</a:t>
            </a:r>
          </a:p>
        </p:txBody>
      </p:sp>
      <p:sp>
        <p:nvSpPr>
          <p:cNvPr id="3" name="Content Placeholder 2"/>
          <p:cNvSpPr>
            <a:spLocks noGrp="1"/>
          </p:cNvSpPr>
          <p:nvPr>
            <p:ph idx="1"/>
          </p:nvPr>
        </p:nvSpPr>
        <p:spPr>
          <a:xfrm>
            <a:off x="4902448" y="376998"/>
            <a:ext cx="3835151" cy="5011371"/>
          </a:xfrm>
        </p:spPr>
        <p:txBody>
          <a:bodyPr>
            <a:normAutofit/>
          </a:bodyPr>
          <a:lstStyle/>
          <a:p>
            <a:pPr marL="0" indent="0">
              <a:lnSpc>
                <a:spcPct val="90000"/>
              </a:lnSpc>
              <a:buNone/>
            </a:pPr>
            <a:r>
              <a:rPr lang="en-US" sz="2400" dirty="0">
                <a:solidFill>
                  <a:schemeClr val="tx1"/>
                </a:solidFill>
              </a:rPr>
              <a:t>On a rock-decked bridge, </a:t>
            </a:r>
          </a:p>
          <a:p>
            <a:pPr>
              <a:lnSpc>
                <a:spcPct val="90000"/>
              </a:lnSpc>
            </a:pPr>
            <a:r>
              <a:rPr lang="en-US" sz="2400" dirty="0">
                <a:solidFill>
                  <a:schemeClr val="tx1"/>
                </a:solidFill>
              </a:rPr>
              <a:t>Install curbs to contain road surface material </a:t>
            </a:r>
          </a:p>
          <a:p>
            <a:pPr>
              <a:lnSpc>
                <a:spcPct val="90000"/>
              </a:lnSpc>
            </a:pPr>
            <a:r>
              <a:rPr lang="en-US" sz="2400" dirty="0">
                <a:solidFill>
                  <a:schemeClr val="tx1"/>
                </a:solidFill>
              </a:rPr>
              <a:t>Lay a filter fabric underneath the material to prevent it from falling within the ordinary high                                water marks of the                             water body</a:t>
            </a:r>
          </a:p>
          <a:p>
            <a:pPr marL="0" indent="0">
              <a:lnSpc>
                <a:spcPct val="90000"/>
              </a:lnSpc>
              <a:buNone/>
            </a:pPr>
            <a:r>
              <a:rPr lang="en-US" sz="1900" dirty="0">
                <a:solidFill>
                  <a:schemeClr val="tx1"/>
                </a:solidFill>
              </a:rPr>
              <a:t>		11 AAC 95.300(a)(4)</a:t>
            </a:r>
          </a:p>
          <a:p>
            <a:pPr>
              <a:lnSpc>
                <a:spcPct val="90000"/>
              </a:lnSpc>
            </a:pPr>
            <a:endParaRPr lang="en-US" sz="1900" dirty="0"/>
          </a:p>
        </p:txBody>
      </p:sp>
    </p:spTree>
    <p:extLst>
      <p:ext uri="{BB962C8B-B14F-4D97-AF65-F5344CB8AC3E}">
        <p14:creationId xmlns:p14="http://schemas.microsoft.com/office/powerpoint/2010/main" val="858964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899660"/>
            <a:ext cx="7056120" cy="1524000"/>
          </a:xfrm>
        </p:spPr>
        <p:txBody>
          <a:bodyPr>
            <a:normAutofit fontScale="90000"/>
          </a:bodyPr>
          <a:lstStyle/>
          <a:p>
            <a:r>
              <a:rPr lang="en-US" dirty="0"/>
              <a:t>Compliance monitoring considerations for curbs &amp; </a:t>
            </a:r>
            <a:br>
              <a:rPr lang="en-US" dirty="0"/>
            </a:br>
            <a:r>
              <a:rPr lang="en-US" dirty="0"/>
              <a:t>filter fabric</a:t>
            </a:r>
          </a:p>
        </p:txBody>
      </p:sp>
      <p:sp>
        <p:nvSpPr>
          <p:cNvPr id="3" name="Content Placeholder 2"/>
          <p:cNvSpPr>
            <a:spLocks noGrp="1"/>
          </p:cNvSpPr>
          <p:nvPr>
            <p:ph idx="1"/>
          </p:nvPr>
        </p:nvSpPr>
        <p:spPr>
          <a:xfrm>
            <a:off x="533400" y="571500"/>
            <a:ext cx="7856220" cy="4495800"/>
          </a:xfrm>
        </p:spPr>
        <p:txBody>
          <a:bodyPr>
            <a:normAutofit/>
          </a:bodyPr>
          <a:lstStyle/>
          <a:p>
            <a:pPr lvl="0"/>
            <a:r>
              <a:rPr lang="en-US" dirty="0">
                <a:solidFill>
                  <a:schemeClr val="tx1"/>
                </a:solidFill>
              </a:rPr>
              <a:t>Poorly fitted, damaged, or rotten stringers and brow logs can leave gaps in the bridge for material to fall through if not filled by chinking or fabric. </a:t>
            </a:r>
          </a:p>
          <a:p>
            <a:pPr lvl="0"/>
            <a:r>
              <a:rPr lang="en-US" dirty="0">
                <a:solidFill>
                  <a:schemeClr val="tx1"/>
                </a:solidFill>
              </a:rPr>
              <a:t>Are the bridges decked with too much rock or are the brow logs too small to be effective? </a:t>
            </a:r>
          </a:p>
          <a:p>
            <a:pPr lvl="0"/>
            <a:r>
              <a:rPr lang="en-US" dirty="0">
                <a:solidFill>
                  <a:schemeClr val="tx1"/>
                </a:solidFill>
              </a:rPr>
              <a:t>Material piled up against the sides of the brow logs indicates excess material is being carried forward onto the bridge.  If it extends to the tops of the brow logs, some of the material will be pushed over the top of the logs when the grader passes.  </a:t>
            </a:r>
          </a:p>
          <a:p>
            <a:pPr marL="0" indent="0">
              <a:buNone/>
            </a:pPr>
            <a:r>
              <a:rPr lang="en-US" dirty="0">
                <a:solidFill>
                  <a:schemeClr val="tx1"/>
                </a:solidFill>
              </a:rPr>
              <a:t>							</a:t>
            </a:r>
            <a:r>
              <a:rPr lang="en-US" dirty="0">
                <a:solidFill>
                  <a:srgbClr val="CBA9E5"/>
                </a:solidFill>
              </a:rPr>
              <a:t>purple book </a:t>
            </a:r>
            <a:r>
              <a:rPr lang="en-US" dirty="0">
                <a:solidFill>
                  <a:schemeClr val="tx1"/>
                </a:solidFill>
              </a:rPr>
              <a:t>for 11 AAC 95.300(a)(4) </a:t>
            </a:r>
          </a:p>
          <a:p>
            <a:pPr marL="0" indent="0">
              <a:buNone/>
            </a:pPr>
            <a:endParaRPr lang="en-US" dirty="0">
              <a:solidFill>
                <a:schemeClr val="tx1"/>
              </a:solidFill>
            </a:endParaRPr>
          </a:p>
        </p:txBody>
      </p:sp>
    </p:spTree>
    <p:extLst>
      <p:ext uri="{BB962C8B-B14F-4D97-AF65-F5344CB8AC3E}">
        <p14:creationId xmlns:p14="http://schemas.microsoft.com/office/powerpoint/2010/main" val="30977634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031B2D2-7279-40D0-8442-A0CC7FA2E102}"/>
              </a:ext>
            </a:extLst>
          </p:cNvPr>
          <p:cNvPicPr>
            <a:picLocks noChangeAspect="1"/>
          </p:cNvPicPr>
          <p:nvPr/>
        </p:nvPicPr>
        <p:blipFill rotWithShape="1">
          <a:blip r:embed="rId2">
            <a:extLst>
              <a:ext uri="{28A0092B-C50C-407E-A947-70E740481C1C}">
                <a14:useLocalDpi xmlns:a14="http://schemas.microsoft.com/office/drawing/2010/main" val="0"/>
              </a:ext>
            </a:extLst>
          </a:blip>
          <a:srcRect l="1121" r="47463" b="-1"/>
          <a:stretch/>
        </p:blipFill>
        <p:spPr>
          <a:xfrm>
            <a:off x="584974" y="860680"/>
            <a:ext cx="2768887" cy="4038980"/>
          </a:xfrm>
          <a:prstGeom prst="rect">
            <a:avLst/>
          </a:prstGeom>
          <a:ln>
            <a:solidFill>
              <a:schemeClr val="tx1"/>
            </a:solid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528399" y="5112172"/>
            <a:ext cx="6400800" cy="1507067"/>
          </a:xfrm>
        </p:spPr>
        <p:txBody>
          <a:bodyPr>
            <a:normAutofit/>
          </a:bodyPr>
          <a:lstStyle/>
          <a:p>
            <a:r>
              <a:rPr lang="en-US"/>
              <a:t>installation</a:t>
            </a:r>
            <a:endParaRPr lang="en-US" dirty="0"/>
          </a:p>
        </p:txBody>
      </p:sp>
      <p:sp>
        <p:nvSpPr>
          <p:cNvPr id="3" name="Content Placeholder 2"/>
          <p:cNvSpPr>
            <a:spLocks noGrp="1"/>
          </p:cNvSpPr>
          <p:nvPr>
            <p:ph idx="1"/>
          </p:nvPr>
        </p:nvSpPr>
        <p:spPr>
          <a:xfrm>
            <a:off x="3728799" y="860680"/>
            <a:ext cx="4896837" cy="4785741"/>
          </a:xfrm>
        </p:spPr>
        <p:txBody>
          <a:bodyPr>
            <a:normAutofit/>
          </a:bodyPr>
          <a:lstStyle/>
          <a:p>
            <a:pPr>
              <a:lnSpc>
                <a:spcPct val="90000"/>
              </a:lnSpc>
            </a:pPr>
            <a:r>
              <a:rPr lang="en-US" sz="2600" dirty="0">
                <a:solidFill>
                  <a:schemeClr val="tx1"/>
                </a:solidFill>
              </a:rPr>
              <a:t>A bridge must be installed to provide fish passage in accordance with AS 16.05.841;</a:t>
            </a:r>
          </a:p>
          <a:p>
            <a:pPr>
              <a:lnSpc>
                <a:spcPct val="90000"/>
              </a:lnSpc>
            </a:pPr>
            <a:r>
              <a:rPr lang="en-US" sz="2600" dirty="0">
                <a:solidFill>
                  <a:schemeClr val="tx1"/>
                </a:solidFill>
              </a:rPr>
              <a:t>A bridge must be installed in such a way as to minimize disturbance to the bed and banks of a stream.</a:t>
            </a:r>
          </a:p>
          <a:p>
            <a:pPr marL="0" indent="0">
              <a:lnSpc>
                <a:spcPct val="90000"/>
              </a:lnSpc>
              <a:buNone/>
            </a:pPr>
            <a:r>
              <a:rPr lang="en-US" sz="1900" b="1" dirty="0">
                <a:solidFill>
                  <a:schemeClr val="tx1"/>
                </a:solidFill>
              </a:rPr>
              <a:t>									</a:t>
            </a:r>
          </a:p>
          <a:p>
            <a:pPr marL="0" indent="0">
              <a:lnSpc>
                <a:spcPct val="90000"/>
              </a:lnSpc>
              <a:buNone/>
            </a:pPr>
            <a:r>
              <a:rPr lang="en-US" sz="1900" dirty="0">
                <a:solidFill>
                  <a:schemeClr val="tx1"/>
                </a:solidFill>
              </a:rPr>
              <a:t>11 AAC 95.300(a)(6),(8)</a:t>
            </a:r>
          </a:p>
          <a:p>
            <a:pPr>
              <a:lnSpc>
                <a:spcPct val="90000"/>
              </a:lnSpc>
            </a:pPr>
            <a:endParaRPr lang="en-US" sz="1900" dirty="0">
              <a:solidFill>
                <a:schemeClr val="tx1"/>
              </a:solidFill>
            </a:endParaRPr>
          </a:p>
          <a:p>
            <a:pPr>
              <a:lnSpc>
                <a:spcPct val="90000"/>
              </a:lnSpc>
            </a:pPr>
            <a:endParaRPr lang="en-US" sz="1900" dirty="0">
              <a:solidFill>
                <a:schemeClr val="tx1"/>
              </a:solidFill>
            </a:endParaRPr>
          </a:p>
        </p:txBody>
      </p:sp>
      <p:sp>
        <p:nvSpPr>
          <p:cNvPr id="8" name="TextBox 7">
            <a:extLst>
              <a:ext uri="{FF2B5EF4-FFF2-40B4-BE49-F238E27FC236}">
                <a16:creationId xmlns:a16="http://schemas.microsoft.com/office/drawing/2014/main" id="{15D8D2BE-5262-43D0-A66D-D641E4DCFF54}"/>
              </a:ext>
            </a:extLst>
          </p:cNvPr>
          <p:cNvSpPr txBox="1"/>
          <p:nvPr/>
        </p:nvSpPr>
        <p:spPr>
          <a:xfrm>
            <a:off x="584974" y="4927506"/>
            <a:ext cx="3002280" cy="461665"/>
          </a:xfrm>
          <a:prstGeom prst="rect">
            <a:avLst/>
          </a:prstGeom>
          <a:noFill/>
        </p:spPr>
        <p:txBody>
          <a:bodyPr wrap="square" rtlCol="0">
            <a:spAutoFit/>
          </a:bodyPr>
          <a:lstStyle/>
          <a:p>
            <a:r>
              <a:rPr lang="en-US" sz="1200" dirty="0"/>
              <a:t>Haines road condition survey bridge inspection</a:t>
            </a:r>
          </a:p>
        </p:txBody>
      </p:sp>
    </p:spTree>
    <p:extLst>
      <p:ext uri="{BB962C8B-B14F-4D97-AF65-F5344CB8AC3E}">
        <p14:creationId xmlns:p14="http://schemas.microsoft.com/office/powerpoint/2010/main" val="5645583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899660"/>
            <a:ext cx="7056120" cy="1524000"/>
          </a:xfrm>
        </p:spPr>
        <p:txBody>
          <a:bodyPr>
            <a:normAutofit fontScale="90000"/>
          </a:bodyPr>
          <a:lstStyle/>
          <a:p>
            <a:r>
              <a:rPr lang="en-US" dirty="0"/>
              <a:t>Compliance monitoring considerations for installation</a:t>
            </a:r>
          </a:p>
        </p:txBody>
      </p:sp>
      <p:sp>
        <p:nvSpPr>
          <p:cNvPr id="3" name="Content Placeholder 2"/>
          <p:cNvSpPr>
            <a:spLocks noGrp="1"/>
          </p:cNvSpPr>
          <p:nvPr>
            <p:ph idx="1"/>
          </p:nvPr>
        </p:nvSpPr>
        <p:spPr>
          <a:xfrm>
            <a:off x="533400" y="571500"/>
            <a:ext cx="7856220" cy="4792980"/>
          </a:xfrm>
        </p:spPr>
        <p:txBody>
          <a:bodyPr>
            <a:normAutofit/>
          </a:bodyPr>
          <a:lstStyle/>
          <a:p>
            <a:pPr lvl="0"/>
            <a:r>
              <a:rPr lang="en-US" dirty="0">
                <a:solidFill>
                  <a:schemeClr val="tx1"/>
                </a:solidFill>
              </a:rPr>
              <a:t>Keep equipment crossings to a minimum. </a:t>
            </a:r>
          </a:p>
          <a:p>
            <a:pPr lvl="0"/>
            <a:r>
              <a:rPr lang="en-US" dirty="0">
                <a:solidFill>
                  <a:schemeClr val="tx1"/>
                </a:solidFill>
              </a:rPr>
              <a:t>Choose crossing sites with low banks that can be negotiated without using tracks to climb the bank.</a:t>
            </a:r>
          </a:p>
          <a:p>
            <a:pPr lvl="0"/>
            <a:r>
              <a:rPr lang="en-US" dirty="0">
                <a:solidFill>
                  <a:schemeClr val="tx1"/>
                </a:solidFill>
              </a:rPr>
              <a:t>A streambed composed of large cobble or rock minimizes streambed  disturbance. </a:t>
            </a:r>
          </a:p>
          <a:p>
            <a:r>
              <a:rPr lang="en-US" dirty="0">
                <a:solidFill>
                  <a:schemeClr val="tx1"/>
                </a:solidFill>
              </a:rPr>
              <a:t>Consider an alternative crossing site if significant damage to the streambed or banks will result from crossing near the bridge site.</a:t>
            </a:r>
          </a:p>
          <a:p>
            <a:r>
              <a:rPr lang="en-US" dirty="0">
                <a:solidFill>
                  <a:schemeClr val="tx1"/>
                </a:solidFill>
              </a:rPr>
              <a:t>Unless limited by site conditions, the bridge span should be long enough to keep any excavation for the sill logs back from the stream banks.</a:t>
            </a:r>
          </a:p>
          <a:p>
            <a:pPr marL="0" indent="0">
              <a:buNone/>
            </a:pPr>
            <a:r>
              <a:rPr lang="en-US" dirty="0">
                <a:solidFill>
                  <a:schemeClr val="tx1"/>
                </a:solidFill>
              </a:rPr>
              <a:t>						   </a:t>
            </a:r>
            <a:r>
              <a:rPr lang="en-US" dirty="0">
                <a:solidFill>
                  <a:srgbClr val="CBA9E5"/>
                </a:solidFill>
              </a:rPr>
              <a:t>purple book </a:t>
            </a:r>
            <a:r>
              <a:rPr lang="en-US" dirty="0">
                <a:solidFill>
                  <a:schemeClr val="tx1"/>
                </a:solidFill>
              </a:rPr>
              <a:t>for 11 AAC 95.300(a)(8) </a:t>
            </a:r>
          </a:p>
          <a:p>
            <a:pPr marL="0" indent="0">
              <a:buNone/>
            </a:pPr>
            <a:endParaRPr lang="en-US" dirty="0">
              <a:solidFill>
                <a:schemeClr val="tx1"/>
              </a:solidFill>
            </a:endParaRPr>
          </a:p>
        </p:txBody>
      </p:sp>
    </p:spTree>
    <p:extLst>
      <p:ext uri="{BB962C8B-B14F-4D97-AF65-F5344CB8AC3E}">
        <p14:creationId xmlns:p14="http://schemas.microsoft.com/office/powerpoint/2010/main" val="15208306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9565368-682B-44EA-A96E-129FD05FE22E}"/>
              </a:ext>
            </a:extLst>
          </p:cNvPr>
          <p:cNvPicPr>
            <a:picLocks noChangeAspect="1"/>
          </p:cNvPicPr>
          <p:nvPr/>
        </p:nvPicPr>
        <p:blipFill rotWithShape="1">
          <a:blip r:embed="rId3">
            <a:extLst>
              <a:ext uri="{28A0092B-C50C-407E-A947-70E740481C1C}">
                <a14:useLocalDpi xmlns:a14="http://schemas.microsoft.com/office/drawing/2010/main" val="0"/>
              </a:ext>
            </a:extLst>
          </a:blip>
          <a:srcRect r="2051" b="-1"/>
          <a:stretch/>
        </p:blipFill>
        <p:spPr>
          <a:xfrm rot="5400000">
            <a:off x="4967774" y="788518"/>
            <a:ext cx="3928533" cy="3008121"/>
          </a:xfrm>
          <a:prstGeom prst="rect">
            <a:avLst/>
          </a:prstGeom>
          <a:ln w="57150">
            <a:solidFill>
              <a:schemeClr val="tx1"/>
            </a:solidFill>
          </a:ln>
          <a:effectLst>
            <a:outerShdw blurRad="114300" dist="12700" dir="2700000" algn="tl" rotWithShape="0">
              <a:prstClr val="black">
                <a:alpha val="39000"/>
              </a:prstClr>
            </a:outerShdw>
          </a:effectLst>
        </p:spPr>
      </p:pic>
      <p:pic>
        <p:nvPicPr>
          <p:cNvPr id="3" name="Picture 2">
            <a:extLst>
              <a:ext uri="{FF2B5EF4-FFF2-40B4-BE49-F238E27FC236}">
                <a16:creationId xmlns:a16="http://schemas.microsoft.com/office/drawing/2014/main" id="{D6490A99-5C5D-489D-81F0-99AE00A7C1F7}"/>
              </a:ext>
            </a:extLst>
          </p:cNvPr>
          <p:cNvPicPr>
            <a:picLocks noChangeAspect="1"/>
          </p:cNvPicPr>
          <p:nvPr/>
        </p:nvPicPr>
        <p:blipFill rotWithShape="1">
          <a:blip r:embed="rId4">
            <a:extLst>
              <a:ext uri="{28A0092B-C50C-407E-A947-70E740481C1C}">
                <a14:useLocalDpi xmlns:a14="http://schemas.microsoft.com/office/drawing/2010/main" val="0"/>
              </a:ext>
            </a:extLst>
          </a:blip>
          <a:srcRect l="2892" r="745" b="-1"/>
          <a:stretch/>
        </p:blipFill>
        <p:spPr>
          <a:xfrm>
            <a:off x="682435" y="331047"/>
            <a:ext cx="3921759" cy="3052356"/>
          </a:xfrm>
          <a:prstGeom prst="rect">
            <a:avLst/>
          </a:prstGeom>
          <a:ln w="57150">
            <a:solidFill>
              <a:schemeClr val="tx1"/>
            </a:solidFill>
          </a:ln>
          <a:effectLst>
            <a:outerShdw blurRad="114300" dist="12700" dir="2700000" algn="tl" rotWithShape="0">
              <a:prstClr val="black">
                <a:alpha val="39000"/>
              </a:prstClr>
            </a:outerShdw>
          </a:effectLst>
        </p:spPr>
      </p:pic>
      <p:sp>
        <p:nvSpPr>
          <p:cNvPr id="6" name="Rectangle 5">
            <a:extLst>
              <a:ext uri="{FF2B5EF4-FFF2-40B4-BE49-F238E27FC236}">
                <a16:creationId xmlns:a16="http://schemas.microsoft.com/office/drawing/2014/main" id="{1C272752-C6AF-48DC-A27F-9DC6C96E6FB2}"/>
              </a:ext>
            </a:extLst>
          </p:cNvPr>
          <p:cNvSpPr/>
          <p:nvPr/>
        </p:nvSpPr>
        <p:spPr>
          <a:xfrm>
            <a:off x="326010" y="4438776"/>
            <a:ext cx="7403090" cy="2246769"/>
          </a:xfrm>
          <a:prstGeom prst="rect">
            <a:avLst/>
          </a:prstGeom>
        </p:spPr>
        <p:txBody>
          <a:bodyPr wrap="square">
            <a:spAutoFit/>
          </a:bodyPr>
          <a:lstStyle/>
          <a:p>
            <a:r>
              <a:rPr lang="en-US" sz="2000" dirty="0"/>
              <a:t>Temporary log dunnage can be used during equipment crossings to protect the stream banks and stream bed. Dunnage is typically placed parallel to the stream flow to provide hydraulic relief during the work. Log dunnage elevates the machinery above the bank, distributes the loading on the stream bed, and minimizes                      compaction and rutting. </a:t>
            </a:r>
          </a:p>
        </p:txBody>
      </p:sp>
      <p:sp>
        <p:nvSpPr>
          <p:cNvPr id="7" name="TextBox 6">
            <a:extLst>
              <a:ext uri="{FF2B5EF4-FFF2-40B4-BE49-F238E27FC236}">
                <a16:creationId xmlns:a16="http://schemas.microsoft.com/office/drawing/2014/main" id="{6526D431-1603-4D7B-A4D7-9CF8A62A1088}"/>
              </a:ext>
            </a:extLst>
          </p:cNvPr>
          <p:cNvSpPr txBox="1"/>
          <p:nvPr/>
        </p:nvSpPr>
        <p:spPr>
          <a:xfrm>
            <a:off x="326010" y="3795180"/>
            <a:ext cx="4634610" cy="461665"/>
          </a:xfrm>
          <a:prstGeom prst="rect">
            <a:avLst/>
          </a:prstGeom>
          <a:noFill/>
        </p:spPr>
        <p:txBody>
          <a:bodyPr wrap="square" rtlCol="0">
            <a:spAutoFit/>
          </a:bodyPr>
          <a:lstStyle/>
          <a:p>
            <a:r>
              <a:rPr lang="en-US" sz="2400" dirty="0"/>
              <a:t>BRIDGE INSTALLATION, CONT.</a:t>
            </a:r>
          </a:p>
        </p:txBody>
      </p:sp>
    </p:spTree>
    <p:extLst>
      <p:ext uri="{BB962C8B-B14F-4D97-AF65-F5344CB8AC3E}">
        <p14:creationId xmlns:p14="http://schemas.microsoft.com/office/powerpoint/2010/main" val="17581525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899660"/>
            <a:ext cx="7056120" cy="1524000"/>
          </a:xfrm>
        </p:spPr>
        <p:txBody>
          <a:bodyPr>
            <a:normAutofit/>
          </a:bodyPr>
          <a:lstStyle/>
          <a:p>
            <a:r>
              <a:rPr lang="en-US" dirty="0"/>
              <a:t>Compliance monitoring considerations, </a:t>
            </a:r>
            <a:r>
              <a:rPr lang="en-US" cap="none" dirty="0"/>
              <a:t>cont.</a:t>
            </a:r>
            <a:endParaRPr lang="en-US" dirty="0"/>
          </a:p>
        </p:txBody>
      </p:sp>
      <p:sp>
        <p:nvSpPr>
          <p:cNvPr id="3" name="Content Placeholder 2"/>
          <p:cNvSpPr>
            <a:spLocks noGrp="1"/>
          </p:cNvSpPr>
          <p:nvPr>
            <p:ph idx="1"/>
          </p:nvPr>
        </p:nvSpPr>
        <p:spPr>
          <a:xfrm>
            <a:off x="533400" y="571500"/>
            <a:ext cx="7856220" cy="4792980"/>
          </a:xfrm>
        </p:spPr>
        <p:txBody>
          <a:bodyPr>
            <a:normAutofit/>
          </a:bodyPr>
          <a:lstStyle/>
          <a:p>
            <a:pPr lvl="0"/>
            <a:r>
              <a:rPr lang="en-US" sz="2200" dirty="0">
                <a:solidFill>
                  <a:schemeClr val="tx1"/>
                </a:solidFill>
              </a:rPr>
              <a:t>Use of the excavator arm to support one end of the machine while walking forward can help prevent tracks from digging into the bank for traction and keep the machine from sliding down the bank. </a:t>
            </a:r>
          </a:p>
          <a:p>
            <a:pPr lvl="0"/>
            <a:r>
              <a:rPr lang="en-US" sz="2200" dirty="0">
                <a:solidFill>
                  <a:schemeClr val="tx1"/>
                </a:solidFill>
              </a:rPr>
              <a:t>There should be little disturbance of the understory vegetation along the bank except for removal of trees or large shrubs that interfere with installation of the bridge, or where equipment crossed.  </a:t>
            </a:r>
          </a:p>
          <a:p>
            <a:pPr marL="0" indent="0">
              <a:buNone/>
            </a:pPr>
            <a:r>
              <a:rPr lang="en-US" sz="2200" dirty="0">
                <a:solidFill>
                  <a:schemeClr val="tx1"/>
                </a:solidFill>
              </a:rPr>
              <a:t>							</a:t>
            </a:r>
            <a:r>
              <a:rPr lang="en-US" dirty="0">
                <a:solidFill>
                  <a:srgbClr val="CBA9E5"/>
                </a:solidFill>
              </a:rPr>
              <a:t>purple book </a:t>
            </a:r>
            <a:r>
              <a:rPr lang="en-US" dirty="0">
                <a:solidFill>
                  <a:schemeClr val="tx1"/>
                </a:solidFill>
              </a:rPr>
              <a:t>for 11 AAC 95.300(a)(8) </a:t>
            </a:r>
          </a:p>
          <a:p>
            <a:pPr marL="0" indent="0">
              <a:buNone/>
            </a:pPr>
            <a:endParaRPr lang="en-US" sz="2200" dirty="0">
              <a:solidFill>
                <a:schemeClr val="tx1"/>
              </a:solidFill>
            </a:endParaRPr>
          </a:p>
        </p:txBody>
      </p:sp>
    </p:spTree>
    <p:extLst>
      <p:ext uri="{BB962C8B-B14F-4D97-AF65-F5344CB8AC3E}">
        <p14:creationId xmlns:p14="http://schemas.microsoft.com/office/powerpoint/2010/main" val="12131020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929909"/>
            <a:ext cx="6554867" cy="1524000"/>
          </a:xfrm>
        </p:spPr>
        <p:txBody>
          <a:bodyPr/>
          <a:lstStyle/>
          <a:p>
            <a:r>
              <a:rPr lang="en-US" dirty="0"/>
              <a:t>Installation on anadromous waters</a:t>
            </a:r>
          </a:p>
        </p:txBody>
      </p:sp>
      <p:sp>
        <p:nvSpPr>
          <p:cNvPr id="3" name="Content Placeholder 2"/>
          <p:cNvSpPr>
            <a:spLocks noGrp="1"/>
          </p:cNvSpPr>
          <p:nvPr>
            <p:ph idx="1"/>
          </p:nvPr>
        </p:nvSpPr>
        <p:spPr>
          <a:xfrm>
            <a:off x="533400" y="751777"/>
            <a:ext cx="7688643" cy="4502098"/>
          </a:xfrm>
        </p:spPr>
        <p:txBody>
          <a:bodyPr>
            <a:normAutofit/>
          </a:bodyPr>
          <a:lstStyle/>
          <a:p>
            <a:r>
              <a:rPr lang="en-US" sz="2400" dirty="0">
                <a:solidFill>
                  <a:schemeClr val="tx2">
                    <a:lumMod val="20000"/>
                    <a:lumOff val="80000"/>
                  </a:schemeClr>
                </a:solidFill>
              </a:rPr>
              <a:t>On a forest road that crosses </a:t>
            </a:r>
            <a:r>
              <a:rPr lang="en-US" sz="2400" u="sng" dirty="0">
                <a:solidFill>
                  <a:schemeClr val="tx2">
                    <a:lumMod val="20000"/>
                    <a:lumOff val="80000"/>
                  </a:schemeClr>
                </a:solidFill>
              </a:rPr>
              <a:t>uncatalogued</a:t>
            </a:r>
            <a:r>
              <a:rPr lang="en-US" sz="2400" dirty="0">
                <a:solidFill>
                  <a:schemeClr val="tx2">
                    <a:lumMod val="20000"/>
                    <a:lumOff val="80000"/>
                  </a:schemeClr>
                </a:solidFill>
              </a:rPr>
              <a:t> anadromous fish waters,  follow the installation standards in </a:t>
            </a:r>
            <a:r>
              <a:rPr lang="en-US" sz="2400" dirty="0">
                <a:solidFill>
                  <a:schemeClr val="accent4">
                    <a:lumMod val="40000"/>
                    <a:lumOff val="60000"/>
                  </a:schemeClr>
                </a:solidFill>
              </a:rPr>
              <a:t>11 AAC 95.300(c) </a:t>
            </a:r>
            <a:r>
              <a:rPr lang="en-US" sz="2400" dirty="0">
                <a:solidFill>
                  <a:schemeClr val="tx2">
                    <a:lumMod val="20000"/>
                    <a:lumOff val="80000"/>
                  </a:schemeClr>
                </a:solidFill>
              </a:rPr>
              <a:t>(next slide).  </a:t>
            </a:r>
          </a:p>
          <a:p>
            <a:r>
              <a:rPr lang="en-US" sz="2400" dirty="0">
                <a:solidFill>
                  <a:schemeClr val="tx2">
                    <a:lumMod val="20000"/>
                    <a:lumOff val="80000"/>
                  </a:schemeClr>
                </a:solidFill>
              </a:rPr>
              <a:t>On </a:t>
            </a:r>
            <a:r>
              <a:rPr lang="en-US" sz="2400" u="sng" dirty="0">
                <a:solidFill>
                  <a:schemeClr val="tx2">
                    <a:lumMod val="20000"/>
                    <a:lumOff val="80000"/>
                  </a:schemeClr>
                </a:solidFill>
              </a:rPr>
              <a:t>catalogued</a:t>
            </a:r>
            <a:r>
              <a:rPr lang="en-US" sz="2400" dirty="0">
                <a:solidFill>
                  <a:schemeClr val="tx2">
                    <a:lumMod val="20000"/>
                    <a:lumOff val="80000"/>
                  </a:schemeClr>
                </a:solidFill>
              </a:rPr>
              <a:t> anadromous fish waters, do not cross the water body with equipment, install a bridge or conduct excavation for bridges, place sills or abutments, or place stringers or girders within the ordinary high-water marks without prior written approval from ADF&amp;G. </a:t>
            </a:r>
            <a:r>
              <a:rPr lang="en-US" sz="2400" b="1" dirty="0">
                <a:solidFill>
                  <a:schemeClr val="accent4">
                    <a:lumMod val="40000"/>
                    <a:lumOff val="60000"/>
                  </a:schemeClr>
                </a:solidFill>
              </a:rPr>
              <a:t>	</a:t>
            </a:r>
            <a:r>
              <a:rPr lang="en-US" b="1" dirty="0">
                <a:solidFill>
                  <a:schemeClr val="accent4">
                    <a:lumMod val="40000"/>
                    <a:lumOff val="60000"/>
                  </a:schemeClr>
                </a:solidFill>
              </a:rPr>
              <a:t>														  </a:t>
            </a:r>
            <a:r>
              <a:rPr lang="en-US" dirty="0">
                <a:solidFill>
                  <a:schemeClr val="accent4">
                    <a:lumMod val="40000"/>
                    <a:lumOff val="60000"/>
                  </a:schemeClr>
                </a:solidFill>
              </a:rPr>
              <a:t>11 AAC 95.300(b)</a:t>
            </a:r>
            <a:endParaRPr lang="en-US" dirty="0"/>
          </a:p>
          <a:p>
            <a:endParaRPr lang="en-US" dirty="0"/>
          </a:p>
        </p:txBody>
      </p:sp>
    </p:spTree>
    <p:extLst>
      <p:ext uri="{BB962C8B-B14F-4D97-AF65-F5344CB8AC3E}">
        <p14:creationId xmlns:p14="http://schemas.microsoft.com/office/powerpoint/2010/main" val="19379626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876800"/>
            <a:ext cx="6554867" cy="1524000"/>
          </a:xfrm>
        </p:spPr>
        <p:txBody>
          <a:bodyPr>
            <a:normAutofit fontScale="90000"/>
          </a:bodyPr>
          <a:lstStyle/>
          <a:p>
            <a:r>
              <a:rPr lang="en-US" dirty="0"/>
              <a:t>Installation on uncatalogued anadromous waters</a:t>
            </a:r>
          </a:p>
        </p:txBody>
      </p:sp>
      <p:sp>
        <p:nvSpPr>
          <p:cNvPr id="3" name="Content Placeholder 2"/>
          <p:cNvSpPr>
            <a:spLocks noGrp="1"/>
          </p:cNvSpPr>
          <p:nvPr>
            <p:ph idx="1"/>
          </p:nvPr>
        </p:nvSpPr>
        <p:spPr>
          <a:xfrm>
            <a:off x="533400" y="533400"/>
            <a:ext cx="7970520" cy="5013960"/>
          </a:xfrm>
        </p:spPr>
        <p:txBody>
          <a:bodyPr>
            <a:normAutofit/>
          </a:bodyPr>
          <a:lstStyle/>
          <a:p>
            <a:r>
              <a:rPr lang="en-US" sz="2400" dirty="0">
                <a:solidFill>
                  <a:schemeClr val="tx2">
                    <a:lumMod val="20000"/>
                    <a:lumOff val="80000"/>
                  </a:schemeClr>
                </a:solidFill>
              </a:rPr>
              <a:t>Locate a bridge where the banks are stable.</a:t>
            </a:r>
          </a:p>
          <a:p>
            <a:r>
              <a:rPr lang="en-US" sz="2400" dirty="0">
                <a:solidFill>
                  <a:schemeClr val="tx2">
                    <a:lumMod val="20000"/>
                    <a:lumOff val="80000"/>
                  </a:schemeClr>
                </a:solidFill>
              </a:rPr>
              <a:t>Locate a bridge on a straight reach of stream</a:t>
            </a:r>
          </a:p>
          <a:p>
            <a:r>
              <a:rPr lang="en-US" sz="2400" dirty="0">
                <a:solidFill>
                  <a:schemeClr val="tx2">
                    <a:lumMod val="20000"/>
                    <a:lumOff val="80000"/>
                  </a:schemeClr>
                </a:solidFill>
              </a:rPr>
              <a:t>Locate a bridge where the bank and approach characteristics are suitable.</a:t>
            </a:r>
          </a:p>
          <a:p>
            <a:r>
              <a:rPr lang="en-US" sz="2400" dirty="0">
                <a:solidFill>
                  <a:schemeClr val="tx2">
                    <a:lumMod val="20000"/>
                    <a:lumOff val="80000"/>
                  </a:schemeClr>
                </a:solidFill>
              </a:rPr>
              <a:t>Schedule bridge building activity during a period that will avoid or reduce adverse impact on fish.</a:t>
            </a:r>
          </a:p>
          <a:p>
            <a:r>
              <a:rPr lang="en-US" sz="2400" dirty="0">
                <a:solidFill>
                  <a:schemeClr val="tx2">
                    <a:lumMod val="20000"/>
                    <a:lumOff val="80000"/>
                  </a:schemeClr>
                </a:solidFill>
              </a:rPr>
              <a:t>Where feasible, avoid the use of center supports.</a:t>
            </a:r>
          </a:p>
          <a:p>
            <a:pPr marL="0" indent="0">
              <a:buNone/>
            </a:pPr>
            <a:r>
              <a:rPr lang="en-US" b="1" dirty="0">
                <a:solidFill>
                  <a:schemeClr val="accent4">
                    <a:lumMod val="40000"/>
                    <a:lumOff val="60000"/>
                  </a:schemeClr>
                </a:solidFill>
              </a:rPr>
              <a:t>									     </a:t>
            </a:r>
            <a:r>
              <a:rPr lang="en-US" dirty="0">
                <a:solidFill>
                  <a:schemeClr val="accent4">
                    <a:lumMod val="40000"/>
                    <a:lumOff val="60000"/>
                  </a:schemeClr>
                </a:solidFill>
              </a:rPr>
              <a:t>11 AAC 95.300(b)(1)-(5)</a:t>
            </a:r>
            <a:endParaRPr lang="en-US" dirty="0"/>
          </a:p>
        </p:txBody>
      </p:sp>
    </p:spTree>
    <p:extLst>
      <p:ext uri="{BB962C8B-B14F-4D97-AF65-F5344CB8AC3E}">
        <p14:creationId xmlns:p14="http://schemas.microsoft.com/office/powerpoint/2010/main" val="18030559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929909"/>
            <a:ext cx="6554867" cy="1524000"/>
          </a:xfrm>
        </p:spPr>
        <p:txBody>
          <a:bodyPr/>
          <a:lstStyle/>
          <a:p>
            <a:r>
              <a:rPr lang="en-US" dirty="0"/>
              <a:t>Installation on anadromous waters</a:t>
            </a:r>
          </a:p>
        </p:txBody>
      </p:sp>
      <p:sp>
        <p:nvSpPr>
          <p:cNvPr id="3" name="Content Placeholder 2"/>
          <p:cNvSpPr>
            <a:spLocks noGrp="1"/>
          </p:cNvSpPr>
          <p:nvPr>
            <p:ph idx="1"/>
          </p:nvPr>
        </p:nvSpPr>
        <p:spPr>
          <a:xfrm>
            <a:off x="533400" y="1102297"/>
            <a:ext cx="7688643" cy="4502098"/>
          </a:xfrm>
        </p:spPr>
        <p:txBody>
          <a:bodyPr>
            <a:normAutofit/>
          </a:bodyPr>
          <a:lstStyle/>
          <a:p>
            <a:pPr marL="0" indent="0">
              <a:buNone/>
            </a:pPr>
            <a:r>
              <a:rPr lang="en-US" sz="3200" dirty="0">
                <a:solidFill>
                  <a:schemeClr val="tx2">
                    <a:lumMod val="20000"/>
                    <a:lumOff val="80000"/>
                  </a:schemeClr>
                </a:solidFill>
              </a:rPr>
              <a:t>Do not narrow an anadromous stream between its ordinary high water marks. </a:t>
            </a:r>
            <a:r>
              <a:rPr lang="en-US" b="1" dirty="0">
                <a:solidFill>
                  <a:schemeClr val="accent4">
                    <a:lumMod val="40000"/>
                    <a:lumOff val="60000"/>
                  </a:schemeClr>
                </a:solidFill>
              </a:rPr>
              <a:t>												  </a:t>
            </a:r>
          </a:p>
          <a:p>
            <a:pPr marL="0" indent="0">
              <a:buNone/>
            </a:pPr>
            <a:r>
              <a:rPr lang="en-US" b="1" dirty="0">
                <a:solidFill>
                  <a:schemeClr val="accent4">
                    <a:lumMod val="40000"/>
                    <a:lumOff val="60000"/>
                  </a:schemeClr>
                </a:solidFill>
              </a:rPr>
              <a:t>											</a:t>
            </a:r>
          </a:p>
          <a:p>
            <a:pPr marL="0" indent="0">
              <a:buNone/>
            </a:pPr>
            <a:endParaRPr lang="en-US" b="1" dirty="0">
              <a:solidFill>
                <a:schemeClr val="accent4">
                  <a:lumMod val="40000"/>
                  <a:lumOff val="60000"/>
                </a:schemeClr>
              </a:solidFill>
            </a:endParaRPr>
          </a:p>
          <a:p>
            <a:pPr marL="0" indent="0">
              <a:buNone/>
            </a:pPr>
            <a:endParaRPr lang="en-US" b="1" dirty="0">
              <a:solidFill>
                <a:schemeClr val="accent4">
                  <a:lumMod val="40000"/>
                  <a:lumOff val="60000"/>
                </a:schemeClr>
              </a:solidFill>
            </a:endParaRPr>
          </a:p>
          <a:p>
            <a:pPr marL="0" indent="0">
              <a:buNone/>
            </a:pPr>
            <a:r>
              <a:rPr lang="en-US" b="1" dirty="0">
                <a:solidFill>
                  <a:schemeClr val="accent4">
                    <a:lumMod val="40000"/>
                    <a:lumOff val="60000"/>
                  </a:schemeClr>
                </a:solidFill>
              </a:rPr>
              <a:t>										</a:t>
            </a:r>
            <a:r>
              <a:rPr lang="en-US" dirty="0">
                <a:solidFill>
                  <a:schemeClr val="accent4">
                    <a:lumMod val="40000"/>
                    <a:lumOff val="60000"/>
                  </a:schemeClr>
                </a:solidFill>
              </a:rPr>
              <a:t>11 AAC 95.300(d)</a:t>
            </a:r>
            <a:endParaRPr lang="en-US" dirty="0"/>
          </a:p>
          <a:p>
            <a:endParaRPr lang="en-US" dirty="0"/>
          </a:p>
        </p:txBody>
      </p:sp>
    </p:spTree>
    <p:extLst>
      <p:ext uri="{BB962C8B-B14F-4D97-AF65-F5344CB8AC3E}">
        <p14:creationId xmlns:p14="http://schemas.microsoft.com/office/powerpoint/2010/main" val="19025804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185" y="4934107"/>
            <a:ext cx="6554867" cy="1524000"/>
          </a:xfrm>
        </p:spPr>
        <p:txBody>
          <a:bodyPr/>
          <a:lstStyle/>
          <a:p>
            <a:r>
              <a:rPr lang="en-US" dirty="0"/>
              <a:t>Detailed plan of operations</a:t>
            </a:r>
          </a:p>
        </p:txBody>
      </p:sp>
      <p:sp>
        <p:nvSpPr>
          <p:cNvPr id="3" name="Content Placeholder 2"/>
          <p:cNvSpPr>
            <a:spLocks noGrp="1"/>
          </p:cNvSpPr>
          <p:nvPr>
            <p:ph idx="1"/>
          </p:nvPr>
        </p:nvSpPr>
        <p:spPr>
          <a:xfrm>
            <a:off x="669426" y="1054834"/>
            <a:ext cx="7703757" cy="4227526"/>
          </a:xfrm>
        </p:spPr>
        <p:txBody>
          <a:bodyPr>
            <a:normAutofit/>
          </a:bodyPr>
          <a:lstStyle/>
          <a:p>
            <a:pPr marL="0" indent="0">
              <a:buNone/>
            </a:pPr>
            <a:r>
              <a:rPr lang="en-US" sz="2800" dirty="0">
                <a:solidFill>
                  <a:schemeClr val="tx2">
                    <a:lumMod val="20000"/>
                    <a:lumOff val="80000"/>
                  </a:schemeClr>
                </a:solidFill>
              </a:rPr>
              <a:t>A DPO must include the following surface water information:</a:t>
            </a:r>
          </a:p>
          <a:p>
            <a:r>
              <a:rPr lang="en-US" sz="2800" dirty="0">
                <a:solidFill>
                  <a:schemeClr val="tx2">
                    <a:lumMod val="20000"/>
                    <a:lumOff val="80000"/>
                  </a:schemeClr>
                </a:solidFill>
              </a:rPr>
              <a:t>the approximate location of proposed stream cross­ings, and</a:t>
            </a:r>
          </a:p>
          <a:p>
            <a:r>
              <a:rPr lang="en-US" sz="2800" dirty="0">
                <a:solidFill>
                  <a:schemeClr val="tx2">
                    <a:lumMod val="20000"/>
                    <a:lumOff val="80000"/>
                  </a:schemeClr>
                </a:solidFill>
              </a:rPr>
              <a:t>the approximate location of stream crossings requiring approval by the ADF&amp;G under AS 16.05.871.	    </a:t>
            </a:r>
            <a:r>
              <a:rPr lang="en-US" b="1" dirty="0">
                <a:solidFill>
                  <a:schemeClr val="accent4">
                    <a:lumMod val="40000"/>
                    <a:lumOff val="60000"/>
                  </a:schemeClr>
                </a:solidFill>
              </a:rPr>
              <a:t>						     									</a:t>
            </a:r>
            <a:r>
              <a:rPr lang="en-US" dirty="0">
                <a:solidFill>
                  <a:schemeClr val="accent4">
                    <a:lumMod val="40000"/>
                    <a:lumOff val="60000"/>
                  </a:schemeClr>
                </a:solidFill>
              </a:rPr>
              <a:t>   11 AAC 95.220(a)</a:t>
            </a:r>
          </a:p>
          <a:p>
            <a:pPr marL="0" indent="0">
              <a:buNone/>
            </a:pPr>
            <a:r>
              <a:rPr lang="en-US" dirty="0">
                <a:solidFill>
                  <a:schemeClr val="accent5">
                    <a:lumMod val="20000"/>
                    <a:lumOff val="80000"/>
                  </a:schemeClr>
                </a:solidFill>
              </a:rPr>
              <a:t>See FRPA 101-C for more information on DPOs</a:t>
            </a:r>
          </a:p>
        </p:txBody>
      </p:sp>
    </p:spTree>
    <p:extLst>
      <p:ext uri="{BB962C8B-B14F-4D97-AF65-F5344CB8AC3E}">
        <p14:creationId xmlns:p14="http://schemas.microsoft.com/office/powerpoint/2010/main" val="995566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036820"/>
            <a:ext cx="7056120" cy="1524000"/>
          </a:xfrm>
        </p:spPr>
        <p:txBody>
          <a:bodyPr>
            <a:normAutofit fontScale="90000"/>
          </a:bodyPr>
          <a:lstStyle/>
          <a:p>
            <a:r>
              <a:rPr lang="en-US" dirty="0"/>
              <a:t>Compliance monitoring considerations for bridge installation</a:t>
            </a:r>
          </a:p>
        </p:txBody>
      </p:sp>
      <p:sp>
        <p:nvSpPr>
          <p:cNvPr id="3" name="Content Placeholder 2"/>
          <p:cNvSpPr>
            <a:spLocks noGrp="1"/>
          </p:cNvSpPr>
          <p:nvPr>
            <p:ph idx="1"/>
          </p:nvPr>
        </p:nvSpPr>
        <p:spPr>
          <a:xfrm>
            <a:off x="533400" y="571500"/>
            <a:ext cx="7856220" cy="4792980"/>
          </a:xfrm>
        </p:spPr>
        <p:txBody>
          <a:bodyPr>
            <a:normAutofit/>
          </a:bodyPr>
          <a:lstStyle/>
          <a:p>
            <a:pPr lvl="0"/>
            <a:r>
              <a:rPr lang="en-US" sz="2200" dirty="0">
                <a:solidFill>
                  <a:schemeClr val="tx1"/>
                </a:solidFill>
              </a:rPr>
              <a:t>Install sill logs or other abutments for the bridge back from the edge of the bank and above the line of ordinary high water to avoid encroaching on the stream.  </a:t>
            </a:r>
          </a:p>
          <a:p>
            <a:pPr lvl="0">
              <a:spcBef>
                <a:spcPts val="0"/>
              </a:spcBef>
              <a:spcAft>
                <a:spcPts val="0"/>
              </a:spcAft>
            </a:pPr>
            <a:r>
              <a:rPr lang="en-US" sz="2200" dirty="0">
                <a:solidFill>
                  <a:schemeClr val="tx1"/>
                </a:solidFill>
              </a:rPr>
              <a:t>Bridge construction that involves activity within the channel of an anadromous stream requires a Title 16 permit.  Check to see if a permit was issued and if it allows for encroaching on the stream channel.  The Title 16 permit supersedes operator compliance with this BMP.</a:t>
            </a:r>
          </a:p>
          <a:p>
            <a:pPr marL="0" indent="0">
              <a:spcBef>
                <a:spcPts val="0"/>
              </a:spcBef>
              <a:spcAft>
                <a:spcPts val="0"/>
              </a:spcAft>
              <a:buNone/>
            </a:pPr>
            <a:r>
              <a:rPr lang="en-US" sz="2200" dirty="0">
                <a:solidFill>
                  <a:schemeClr val="tx1"/>
                </a:solidFill>
              </a:rPr>
              <a:t>							</a:t>
            </a:r>
            <a:r>
              <a:rPr lang="en-US" dirty="0">
                <a:solidFill>
                  <a:srgbClr val="CBA9E5"/>
                </a:solidFill>
              </a:rPr>
              <a:t>purple book </a:t>
            </a:r>
            <a:r>
              <a:rPr lang="en-US" dirty="0">
                <a:solidFill>
                  <a:schemeClr val="tx1"/>
                </a:solidFill>
              </a:rPr>
              <a:t>for 11 AAC 95.300(d)</a:t>
            </a:r>
            <a:endParaRPr lang="en-US" sz="2200" dirty="0">
              <a:solidFill>
                <a:schemeClr val="tx1"/>
              </a:solidFill>
            </a:endParaRPr>
          </a:p>
        </p:txBody>
      </p:sp>
    </p:spTree>
    <p:extLst>
      <p:ext uri="{BB962C8B-B14F-4D97-AF65-F5344CB8AC3E}">
        <p14:creationId xmlns:p14="http://schemas.microsoft.com/office/powerpoint/2010/main" val="17321431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59A9462-4EB3-4211-8312-DA36C62D2E4C}"/>
              </a:ext>
            </a:extLst>
          </p:cNvPr>
          <p:cNvPicPr>
            <a:picLocks noChangeAspect="1"/>
          </p:cNvPicPr>
          <p:nvPr/>
        </p:nvPicPr>
        <p:blipFill rotWithShape="1">
          <a:blip r:embed="rId3">
            <a:extLst>
              <a:ext uri="{28A0092B-C50C-407E-A947-70E740481C1C}">
                <a14:useLocalDpi xmlns:a14="http://schemas.microsoft.com/office/drawing/2010/main" val="0"/>
              </a:ext>
            </a:extLst>
          </a:blip>
          <a:srcRect l="16710" r="31874" b="-1"/>
          <a:stretch/>
        </p:blipFill>
        <p:spPr>
          <a:xfrm>
            <a:off x="381189" y="563418"/>
            <a:ext cx="3098043" cy="4519122"/>
          </a:xfrm>
          <a:custGeom>
            <a:avLst/>
            <a:gdLst>
              <a:gd name="connsiteX0" fmla="*/ 409034 w 3152439"/>
              <a:gd name="connsiteY0" fmla="*/ 0 h 3448851"/>
              <a:gd name="connsiteX1" fmla="*/ 3152439 w 3152439"/>
              <a:gd name="connsiteY1" fmla="*/ 0 h 3448851"/>
              <a:gd name="connsiteX2" fmla="*/ 3152439 w 3152439"/>
              <a:gd name="connsiteY2" fmla="*/ 3032147 h 3448851"/>
              <a:gd name="connsiteX3" fmla="*/ 2735735 w 3152439"/>
              <a:gd name="connsiteY3" fmla="*/ 3448851 h 3448851"/>
              <a:gd name="connsiteX4" fmla="*/ 0 w 3152439"/>
              <a:gd name="connsiteY4" fmla="*/ 3448851 h 3448851"/>
              <a:gd name="connsiteX5" fmla="*/ 0 w 3152439"/>
              <a:gd name="connsiteY5" fmla="*/ 409034 h 3448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52439" h="3448851">
                <a:moveTo>
                  <a:pt x="409034" y="0"/>
                </a:moveTo>
                <a:lnTo>
                  <a:pt x="3152439" y="0"/>
                </a:lnTo>
                <a:lnTo>
                  <a:pt x="3152439" y="3032147"/>
                </a:lnTo>
                <a:lnTo>
                  <a:pt x="2735735" y="3448851"/>
                </a:lnTo>
                <a:lnTo>
                  <a:pt x="0" y="3448851"/>
                </a:lnTo>
                <a:lnTo>
                  <a:pt x="0" y="409034"/>
                </a:lnTo>
                <a:close/>
              </a:path>
            </a:pathLst>
          </a:custGeom>
          <a:ln w="15875">
            <a:solidFill>
              <a:srgbClr val="FFFFFF">
                <a:alpha val="40000"/>
              </a:srgbClr>
            </a:solidFill>
          </a:ln>
          <a:effectLst>
            <a:innerShdw blurRad="57150" dist="38100" dir="14460000">
              <a:prstClr val="black">
                <a:alpha val="70000"/>
              </a:prstClr>
            </a:innerShdw>
          </a:effectLst>
        </p:spPr>
      </p:pic>
      <p:sp>
        <p:nvSpPr>
          <p:cNvPr id="2" name="Title 1"/>
          <p:cNvSpPr>
            <a:spLocks noGrp="1"/>
          </p:cNvSpPr>
          <p:nvPr>
            <p:ph type="title"/>
          </p:nvPr>
        </p:nvSpPr>
        <p:spPr>
          <a:xfrm>
            <a:off x="381190" y="5410200"/>
            <a:ext cx="6400800" cy="1360902"/>
          </a:xfrm>
        </p:spPr>
        <p:txBody>
          <a:bodyPr>
            <a:normAutofit/>
          </a:bodyPr>
          <a:lstStyle/>
          <a:p>
            <a:r>
              <a:rPr lang="en-US" dirty="0"/>
              <a:t>Snow &amp; Ice bridges</a:t>
            </a:r>
          </a:p>
        </p:txBody>
      </p:sp>
      <p:sp>
        <p:nvSpPr>
          <p:cNvPr id="3" name="Content Placeholder 2"/>
          <p:cNvSpPr>
            <a:spLocks noGrp="1"/>
          </p:cNvSpPr>
          <p:nvPr>
            <p:ph idx="1"/>
          </p:nvPr>
        </p:nvSpPr>
        <p:spPr>
          <a:xfrm>
            <a:off x="3667067" y="-53802"/>
            <a:ext cx="4896837" cy="5753562"/>
          </a:xfrm>
        </p:spPr>
        <p:txBody>
          <a:bodyPr>
            <a:normAutofit/>
          </a:bodyPr>
          <a:lstStyle/>
          <a:p>
            <a:pPr marL="0" indent="0">
              <a:buNone/>
            </a:pPr>
            <a:r>
              <a:rPr lang="en-US" sz="2200" dirty="0">
                <a:solidFill>
                  <a:schemeClr val="tx1"/>
                </a:solidFill>
              </a:rPr>
              <a:t>A snow ramp or ice bridge must be</a:t>
            </a:r>
          </a:p>
          <a:p>
            <a:r>
              <a:rPr lang="en-US" sz="2200" dirty="0">
                <a:solidFill>
                  <a:schemeClr val="tx1"/>
                </a:solidFill>
              </a:rPr>
              <a:t>Constructed only of snow, ice, and cribbing, and largely free of soil and organic mat; and </a:t>
            </a:r>
          </a:p>
          <a:p>
            <a:r>
              <a:rPr lang="en-US" sz="2200" dirty="0">
                <a:solidFill>
                  <a:schemeClr val="tx1"/>
                </a:solidFill>
              </a:rPr>
              <a:t>Constructed to go out with natural ice breakup, or be breached and the cribbing removed when feasible before breakup to protect downstream structures, water quality, and fish habitat.   </a:t>
            </a:r>
            <a:r>
              <a:rPr lang="en-US" sz="1900" dirty="0">
                <a:solidFill>
                  <a:schemeClr val="accent4">
                    <a:lumMod val="40000"/>
                    <a:lumOff val="60000"/>
                  </a:schemeClr>
                </a:solidFill>
              </a:rPr>
              <a:t>11 AAC 95.300(a)(5)</a:t>
            </a:r>
            <a:endParaRPr lang="en-US" sz="1900" dirty="0">
              <a:solidFill>
                <a:schemeClr val="tx1"/>
              </a:solidFill>
            </a:endParaRPr>
          </a:p>
        </p:txBody>
      </p:sp>
      <p:sp>
        <p:nvSpPr>
          <p:cNvPr id="6" name="TextBox 5">
            <a:extLst>
              <a:ext uri="{FF2B5EF4-FFF2-40B4-BE49-F238E27FC236}">
                <a16:creationId xmlns:a16="http://schemas.microsoft.com/office/drawing/2014/main" id="{3DC7DD9D-700C-40EC-9240-748C80011F1F}"/>
              </a:ext>
            </a:extLst>
          </p:cNvPr>
          <p:cNvSpPr txBox="1"/>
          <p:nvPr/>
        </p:nvSpPr>
        <p:spPr>
          <a:xfrm>
            <a:off x="271434" y="5135880"/>
            <a:ext cx="2778392" cy="523220"/>
          </a:xfrm>
          <a:prstGeom prst="rect">
            <a:avLst/>
          </a:prstGeom>
          <a:noFill/>
        </p:spPr>
        <p:txBody>
          <a:bodyPr wrap="square" rtlCol="0">
            <a:spAutoFit/>
          </a:bodyPr>
          <a:lstStyle/>
          <a:p>
            <a:r>
              <a:rPr lang="en-US" sz="1400" dirty="0"/>
              <a:t>Little Susitna River ice crossing</a:t>
            </a:r>
          </a:p>
          <a:p>
            <a:r>
              <a:rPr lang="en-US" sz="1400" dirty="0"/>
              <a:t>Photo:  Ed Soto</a:t>
            </a:r>
          </a:p>
        </p:txBody>
      </p:sp>
    </p:spTree>
    <p:extLst>
      <p:ext uri="{BB962C8B-B14F-4D97-AF65-F5344CB8AC3E}">
        <p14:creationId xmlns:p14="http://schemas.microsoft.com/office/powerpoint/2010/main" val="36547122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212080"/>
            <a:ext cx="6554867" cy="1524000"/>
          </a:xfrm>
        </p:spPr>
        <p:txBody>
          <a:bodyPr/>
          <a:lstStyle/>
          <a:p>
            <a:r>
              <a:rPr lang="en-US" dirty="0"/>
              <a:t>Ice bridges</a:t>
            </a:r>
          </a:p>
        </p:txBody>
      </p:sp>
      <p:sp>
        <p:nvSpPr>
          <p:cNvPr id="3" name="Content Placeholder 2"/>
          <p:cNvSpPr>
            <a:spLocks noGrp="1"/>
          </p:cNvSpPr>
          <p:nvPr>
            <p:ph idx="1"/>
          </p:nvPr>
        </p:nvSpPr>
        <p:spPr>
          <a:xfrm>
            <a:off x="289098" y="535709"/>
            <a:ext cx="4624647" cy="4983480"/>
          </a:xfrm>
        </p:spPr>
        <p:txBody>
          <a:bodyPr>
            <a:normAutofit fontScale="92500" lnSpcReduction="10000"/>
          </a:bodyPr>
          <a:lstStyle/>
          <a:p>
            <a:r>
              <a:rPr lang="en-US" sz="3200" dirty="0">
                <a:solidFill>
                  <a:schemeClr val="tx2">
                    <a:lumMod val="20000"/>
                    <a:lumOff val="80000"/>
                  </a:schemeClr>
                </a:solidFill>
              </a:rPr>
              <a:t>In Regions II and III, a crossing may be made on natural ice.  </a:t>
            </a:r>
          </a:p>
          <a:p>
            <a:r>
              <a:rPr lang="en-US" sz="3200" dirty="0">
                <a:solidFill>
                  <a:schemeClr val="tx2">
                    <a:lumMod val="20000"/>
                    <a:lumOff val="80000"/>
                  </a:schemeClr>
                </a:solidFill>
              </a:rPr>
              <a:t>Natural ice thickness may be augmented if site-specific conditions, including water depth, are sufficient to protect fish habitat. </a:t>
            </a:r>
          </a:p>
          <a:p>
            <a:pPr marL="0" indent="0">
              <a:buNone/>
            </a:pPr>
            <a:r>
              <a:rPr lang="en-US" dirty="0">
                <a:solidFill>
                  <a:schemeClr val="accent4">
                    <a:lumMod val="40000"/>
                    <a:lumOff val="60000"/>
                  </a:schemeClr>
                </a:solidFill>
              </a:rPr>
              <a:t>11 AAC 95.300(e)</a:t>
            </a:r>
          </a:p>
        </p:txBody>
      </p:sp>
      <p:pic>
        <p:nvPicPr>
          <p:cNvPr id="4" name="Picture 3">
            <a:extLst>
              <a:ext uri="{FF2B5EF4-FFF2-40B4-BE49-F238E27FC236}">
                <a16:creationId xmlns:a16="http://schemas.microsoft.com/office/drawing/2014/main" id="{7A116890-D089-4D76-8746-F5EAEB0F0F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350905" y="1420091"/>
            <a:ext cx="5080000" cy="3810000"/>
          </a:xfrm>
          <a:prstGeom prst="rect">
            <a:avLst/>
          </a:prstGeom>
          <a:ln>
            <a:solidFill>
              <a:schemeClr val="accent4">
                <a:lumMod val="50000"/>
              </a:schemeClr>
            </a:solidFill>
          </a:ln>
        </p:spPr>
      </p:pic>
      <p:sp>
        <p:nvSpPr>
          <p:cNvPr id="7" name="TextBox 6">
            <a:extLst>
              <a:ext uri="{FF2B5EF4-FFF2-40B4-BE49-F238E27FC236}">
                <a16:creationId xmlns:a16="http://schemas.microsoft.com/office/drawing/2014/main" id="{A5CE6AFA-53B0-48F0-BA7E-3C88C678A96A}"/>
              </a:ext>
            </a:extLst>
          </p:cNvPr>
          <p:cNvSpPr txBox="1"/>
          <p:nvPr/>
        </p:nvSpPr>
        <p:spPr>
          <a:xfrm>
            <a:off x="4913745" y="5974080"/>
            <a:ext cx="4085475" cy="523220"/>
          </a:xfrm>
          <a:prstGeom prst="rect">
            <a:avLst/>
          </a:prstGeom>
          <a:noFill/>
        </p:spPr>
        <p:txBody>
          <a:bodyPr wrap="square" rtlCol="0">
            <a:spAutoFit/>
          </a:bodyPr>
          <a:lstStyle/>
          <a:p>
            <a:r>
              <a:rPr lang="en-US" sz="1400" dirty="0"/>
              <a:t>Backwater slough ice crossing on the Tanana River (</a:t>
            </a:r>
            <a:r>
              <a:rPr lang="en-US" sz="1400" dirty="0" err="1"/>
              <a:t>Salcha</a:t>
            </a:r>
            <a:r>
              <a:rPr lang="en-US" sz="1400" dirty="0"/>
              <a:t>).  Photo:  Kevin Meany, DOF </a:t>
            </a:r>
          </a:p>
        </p:txBody>
      </p:sp>
    </p:spTree>
    <p:extLst>
      <p:ext uri="{BB962C8B-B14F-4D97-AF65-F5344CB8AC3E}">
        <p14:creationId xmlns:p14="http://schemas.microsoft.com/office/powerpoint/2010/main" val="6664990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471160"/>
            <a:ext cx="6554867" cy="1264920"/>
          </a:xfrm>
        </p:spPr>
        <p:txBody>
          <a:bodyPr/>
          <a:lstStyle/>
          <a:p>
            <a:r>
              <a:rPr lang="en-US" dirty="0"/>
              <a:t>Ice bridges</a:t>
            </a:r>
          </a:p>
        </p:txBody>
      </p:sp>
      <p:sp>
        <p:nvSpPr>
          <p:cNvPr id="3" name="Content Placeholder 2"/>
          <p:cNvSpPr>
            <a:spLocks noGrp="1"/>
          </p:cNvSpPr>
          <p:nvPr>
            <p:ph idx="1"/>
          </p:nvPr>
        </p:nvSpPr>
        <p:spPr>
          <a:xfrm>
            <a:off x="335280" y="578426"/>
            <a:ext cx="8298180" cy="5311833"/>
          </a:xfrm>
        </p:spPr>
        <p:txBody>
          <a:bodyPr>
            <a:normAutofit/>
          </a:bodyPr>
          <a:lstStyle/>
          <a:p>
            <a:pPr marL="0" indent="0">
              <a:buNone/>
            </a:pPr>
            <a:r>
              <a:rPr lang="en-US" sz="2400" dirty="0">
                <a:solidFill>
                  <a:schemeClr val="tx2">
                    <a:lumMod val="20000"/>
                    <a:lumOff val="80000"/>
                  </a:schemeClr>
                </a:solidFill>
              </a:rPr>
              <a:t>To determine whether conditions are sufficient to protect fish habitat, DOF will consider whether augmented ice thickness is likely to</a:t>
            </a:r>
          </a:p>
          <a:p>
            <a:pPr lvl="1"/>
            <a:r>
              <a:rPr lang="en-US" sz="2400" dirty="0">
                <a:solidFill>
                  <a:schemeClr val="tx2">
                    <a:lumMod val="20000"/>
                    <a:lumOff val="80000"/>
                  </a:schemeClr>
                </a:solidFill>
              </a:rPr>
              <a:t>cause freeze-down into gravels used for spawning or fish overwintering habitat;</a:t>
            </a:r>
          </a:p>
          <a:p>
            <a:pPr lvl="1"/>
            <a:r>
              <a:rPr lang="en-US" sz="2400" dirty="0">
                <a:solidFill>
                  <a:schemeClr val="tx2">
                    <a:lumMod val="20000"/>
                    <a:lumOff val="80000"/>
                  </a:schemeClr>
                </a:solidFill>
              </a:rPr>
              <a:t>cause bed scouring that disturbs gravels used for fish spawning or fish overwintering habitat;</a:t>
            </a:r>
          </a:p>
          <a:p>
            <a:pPr lvl="1"/>
            <a:r>
              <a:rPr lang="en-US" sz="2400" dirty="0">
                <a:solidFill>
                  <a:schemeClr val="tx2">
                    <a:lumMod val="20000"/>
                    <a:lumOff val="80000"/>
                  </a:schemeClr>
                </a:solidFill>
              </a:rPr>
              <a:t>excessively reduce the quality or volume of fish overwintering habitat; or</a:t>
            </a:r>
          </a:p>
          <a:p>
            <a:pPr lvl="1"/>
            <a:r>
              <a:rPr lang="en-US" sz="2400" dirty="0">
                <a:solidFill>
                  <a:schemeClr val="tx2">
                    <a:lumMod val="20000"/>
                    <a:lumOff val="80000"/>
                  </a:schemeClr>
                </a:solidFill>
              </a:rPr>
              <a:t>adversely alter stream flow patterns above or below the crossing.</a:t>
            </a:r>
          </a:p>
          <a:p>
            <a:pPr marL="457200" lvl="1" indent="0">
              <a:buNone/>
            </a:pPr>
            <a:r>
              <a:rPr lang="en-US" sz="2400" dirty="0">
                <a:solidFill>
                  <a:schemeClr val="tx2">
                    <a:lumMod val="20000"/>
                    <a:lumOff val="80000"/>
                  </a:schemeClr>
                </a:solidFill>
              </a:rPr>
              <a:t>										</a:t>
            </a:r>
            <a:r>
              <a:rPr lang="en-US" dirty="0">
                <a:solidFill>
                  <a:schemeClr val="accent4">
                    <a:lumMod val="40000"/>
                    <a:lumOff val="60000"/>
                  </a:schemeClr>
                </a:solidFill>
              </a:rPr>
              <a:t>11 AAC 95.300(e)</a:t>
            </a:r>
          </a:p>
        </p:txBody>
      </p:sp>
    </p:spTree>
    <p:extLst>
      <p:ext uri="{BB962C8B-B14F-4D97-AF65-F5344CB8AC3E}">
        <p14:creationId xmlns:p14="http://schemas.microsoft.com/office/powerpoint/2010/main" val="17367622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13DD054-25A6-4A33-9C25-2219E0F847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049" y="1285317"/>
            <a:ext cx="3978569" cy="2983926"/>
          </a:xfrm>
          <a:prstGeom prst="rect">
            <a:avLst/>
          </a:prstGeom>
          <a:effectLst>
            <a:innerShdw blurRad="57150" dist="38100" dir="14460000">
              <a:prstClr val="black">
                <a:alpha val="70000"/>
              </a:prstClr>
            </a:innerShdw>
          </a:effectLst>
        </p:spPr>
      </p:pic>
      <p:sp>
        <p:nvSpPr>
          <p:cNvPr id="2" name="Title 1"/>
          <p:cNvSpPr>
            <a:spLocks noGrp="1"/>
          </p:cNvSpPr>
          <p:nvPr>
            <p:ph type="title"/>
          </p:nvPr>
        </p:nvSpPr>
        <p:spPr>
          <a:xfrm>
            <a:off x="543639" y="5402580"/>
            <a:ext cx="6400800" cy="942339"/>
          </a:xfrm>
        </p:spPr>
        <p:txBody>
          <a:bodyPr>
            <a:normAutofit/>
          </a:bodyPr>
          <a:lstStyle/>
          <a:p>
            <a:r>
              <a:rPr lang="en-US" dirty="0"/>
              <a:t>Ice bridges</a:t>
            </a:r>
          </a:p>
        </p:txBody>
      </p:sp>
      <p:sp>
        <p:nvSpPr>
          <p:cNvPr id="3" name="Content Placeholder 2"/>
          <p:cNvSpPr>
            <a:spLocks noGrp="1"/>
          </p:cNvSpPr>
          <p:nvPr>
            <p:ph idx="1"/>
          </p:nvPr>
        </p:nvSpPr>
        <p:spPr>
          <a:xfrm>
            <a:off x="4867120" y="1207428"/>
            <a:ext cx="3713000" cy="3279904"/>
          </a:xfrm>
        </p:spPr>
        <p:txBody>
          <a:bodyPr>
            <a:noAutofit/>
          </a:bodyPr>
          <a:lstStyle/>
          <a:p>
            <a:pPr marL="0" indent="0">
              <a:buNone/>
            </a:pPr>
            <a:r>
              <a:rPr lang="en-US" sz="2800" dirty="0">
                <a:solidFill>
                  <a:schemeClr val="tx1"/>
                </a:solidFill>
              </a:rPr>
              <a:t>Lessons learned…</a:t>
            </a:r>
          </a:p>
          <a:p>
            <a:pPr marL="0" indent="0">
              <a:buNone/>
            </a:pPr>
            <a:r>
              <a:rPr lang="en-US" sz="2800" dirty="0">
                <a:solidFill>
                  <a:schemeClr val="tx1"/>
                </a:solidFill>
              </a:rPr>
              <a:t>Frigid  temperatures don’t always a guarantee stable ground conditions </a:t>
            </a:r>
          </a:p>
          <a:p>
            <a:pPr marL="0" indent="0">
              <a:buNone/>
            </a:pPr>
            <a:r>
              <a:rPr lang="en-US" sz="2800" b="1" dirty="0"/>
              <a:t>	</a:t>
            </a:r>
            <a:endParaRPr lang="en-US" sz="2800" dirty="0"/>
          </a:p>
        </p:txBody>
      </p:sp>
      <p:sp>
        <p:nvSpPr>
          <p:cNvPr id="4" name="TextBox 3">
            <a:extLst>
              <a:ext uri="{FF2B5EF4-FFF2-40B4-BE49-F238E27FC236}">
                <a16:creationId xmlns:a16="http://schemas.microsoft.com/office/drawing/2014/main" id="{5D386B18-1F7A-4BA3-B3CB-D4BF90CAA6E6}"/>
              </a:ext>
            </a:extLst>
          </p:cNvPr>
          <p:cNvSpPr txBox="1"/>
          <p:nvPr/>
        </p:nvSpPr>
        <p:spPr>
          <a:xfrm>
            <a:off x="601049" y="4366260"/>
            <a:ext cx="3978569" cy="523220"/>
          </a:xfrm>
          <a:prstGeom prst="rect">
            <a:avLst/>
          </a:prstGeom>
          <a:noFill/>
        </p:spPr>
        <p:txBody>
          <a:bodyPr wrap="square" rtlCol="0">
            <a:spAutoFit/>
          </a:bodyPr>
          <a:lstStyle/>
          <a:p>
            <a:r>
              <a:rPr lang="en-US" sz="1400" dirty="0"/>
              <a:t>Photo from Derek </a:t>
            </a:r>
            <a:r>
              <a:rPr lang="en-US" sz="1400" dirty="0" err="1"/>
              <a:t>Nellis</a:t>
            </a:r>
            <a:r>
              <a:rPr lang="en-US" sz="1400" dirty="0"/>
              <a:t>, DOF of construction problems on a Tanana slough </a:t>
            </a:r>
          </a:p>
        </p:txBody>
      </p:sp>
    </p:spTree>
    <p:extLst>
      <p:ext uri="{BB962C8B-B14F-4D97-AF65-F5344CB8AC3E}">
        <p14:creationId xmlns:p14="http://schemas.microsoft.com/office/powerpoint/2010/main" val="22936677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340" y="4831080"/>
            <a:ext cx="7200900" cy="1524000"/>
          </a:xfrm>
        </p:spPr>
        <p:txBody>
          <a:bodyPr/>
          <a:lstStyle/>
          <a:p>
            <a:r>
              <a:rPr lang="en-US" dirty="0"/>
              <a:t>Augmentation of ice thickness</a:t>
            </a:r>
          </a:p>
        </p:txBody>
      </p:sp>
      <p:sp>
        <p:nvSpPr>
          <p:cNvPr id="3" name="Content Placeholder 2"/>
          <p:cNvSpPr>
            <a:spLocks noGrp="1"/>
          </p:cNvSpPr>
          <p:nvPr>
            <p:ph idx="1"/>
          </p:nvPr>
        </p:nvSpPr>
        <p:spPr>
          <a:xfrm>
            <a:off x="533400" y="533400"/>
            <a:ext cx="7780020" cy="4526280"/>
          </a:xfrm>
        </p:spPr>
        <p:txBody>
          <a:bodyPr>
            <a:normAutofit/>
          </a:bodyPr>
          <a:lstStyle/>
          <a:p>
            <a:pPr marL="0" indent="0">
              <a:buNone/>
            </a:pPr>
            <a:r>
              <a:rPr lang="en-US" sz="2800" dirty="0">
                <a:solidFill>
                  <a:schemeClr val="tx2">
                    <a:lumMod val="20000"/>
                    <a:lumOff val="80000"/>
                  </a:schemeClr>
                </a:solidFill>
              </a:rPr>
              <a:t>“Augmentation"</a:t>
            </a:r>
          </a:p>
          <a:p>
            <a:r>
              <a:rPr lang="en-US" sz="2800" dirty="0">
                <a:solidFill>
                  <a:schemeClr val="tx2">
                    <a:lumMod val="20000"/>
                    <a:lumOff val="80000"/>
                  </a:schemeClr>
                </a:solidFill>
              </a:rPr>
              <a:t>means a technique to increase the freezing depth of natural ice; and</a:t>
            </a:r>
          </a:p>
          <a:p>
            <a:r>
              <a:rPr lang="en-US" sz="2800" dirty="0">
                <a:solidFill>
                  <a:schemeClr val="tx2">
                    <a:lumMod val="20000"/>
                    <a:lumOff val="80000"/>
                  </a:schemeClr>
                </a:solidFill>
              </a:rPr>
              <a:t>includes any of the following:</a:t>
            </a:r>
          </a:p>
          <a:p>
            <a:pPr lvl="1"/>
            <a:r>
              <a:rPr lang="en-US" sz="2800" dirty="0">
                <a:solidFill>
                  <a:schemeClr val="tx2">
                    <a:lumMod val="20000"/>
                    <a:lumOff val="80000"/>
                  </a:schemeClr>
                </a:solidFill>
              </a:rPr>
              <a:t>(A)  adding water or ice to the surface;</a:t>
            </a:r>
          </a:p>
          <a:p>
            <a:pPr lvl="1"/>
            <a:r>
              <a:rPr lang="en-US" sz="2800" dirty="0">
                <a:solidFill>
                  <a:schemeClr val="tx2">
                    <a:lumMod val="20000"/>
                    <a:lumOff val="80000"/>
                  </a:schemeClr>
                </a:solidFill>
              </a:rPr>
              <a:t>(B)  removing snow. </a:t>
            </a:r>
          </a:p>
          <a:p>
            <a:pPr marL="0" indent="0">
              <a:buNone/>
            </a:pPr>
            <a:r>
              <a:rPr lang="en-US" b="1" dirty="0">
                <a:solidFill>
                  <a:schemeClr val="accent4">
                    <a:lumMod val="40000"/>
                    <a:lumOff val="60000"/>
                  </a:schemeClr>
                </a:solidFill>
              </a:rPr>
              <a:t>											     </a:t>
            </a:r>
            <a:r>
              <a:rPr lang="en-US" dirty="0">
                <a:solidFill>
                  <a:schemeClr val="accent4">
                    <a:lumMod val="40000"/>
                    <a:lumOff val="60000"/>
                  </a:schemeClr>
                </a:solidFill>
              </a:rPr>
              <a:t>11 AAC 95.300(f)</a:t>
            </a:r>
            <a:endParaRPr lang="en-US" dirty="0"/>
          </a:p>
        </p:txBody>
      </p:sp>
    </p:spTree>
    <p:extLst>
      <p:ext uri="{BB962C8B-B14F-4D97-AF65-F5344CB8AC3E}">
        <p14:creationId xmlns:p14="http://schemas.microsoft.com/office/powerpoint/2010/main" val="3716923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Culverts &amp; other crossings</a:t>
            </a:r>
          </a:p>
        </p:txBody>
      </p:sp>
      <p:sp>
        <p:nvSpPr>
          <p:cNvPr id="4" name="Text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41276193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930140"/>
            <a:ext cx="6554867" cy="1524000"/>
          </a:xfrm>
        </p:spPr>
        <p:txBody>
          <a:bodyPr/>
          <a:lstStyle/>
          <a:p>
            <a:r>
              <a:rPr lang="en-US" dirty="0"/>
              <a:t>Flood standards</a:t>
            </a:r>
          </a:p>
        </p:txBody>
      </p:sp>
      <p:sp>
        <p:nvSpPr>
          <p:cNvPr id="3" name="Content Placeholder 2"/>
          <p:cNvSpPr>
            <a:spLocks noGrp="1"/>
          </p:cNvSpPr>
          <p:nvPr>
            <p:ph idx="1"/>
          </p:nvPr>
        </p:nvSpPr>
        <p:spPr>
          <a:xfrm>
            <a:off x="480060" y="0"/>
            <a:ext cx="7863840" cy="6682740"/>
          </a:xfrm>
        </p:spPr>
        <p:txBody>
          <a:bodyPr>
            <a:normAutofit/>
          </a:bodyPr>
          <a:lstStyle/>
          <a:p>
            <a:r>
              <a:rPr lang="en-US" sz="2800" dirty="0">
                <a:solidFill>
                  <a:schemeClr val="tx2">
                    <a:lumMod val="20000"/>
                    <a:lumOff val="80000"/>
                  </a:schemeClr>
                </a:solidFill>
              </a:rPr>
              <a:t>A temporary culvert and the adjacent roadway must be constructed to pass or withstand the 25 year flood without damage. </a:t>
            </a:r>
          </a:p>
          <a:p>
            <a:r>
              <a:rPr lang="en-US" sz="2800" dirty="0">
                <a:solidFill>
                  <a:schemeClr val="tx2">
                    <a:lumMod val="20000"/>
                    <a:lumOff val="80000"/>
                  </a:schemeClr>
                </a:solidFill>
              </a:rPr>
              <a:t>A permanent culvert and the adjacent roadway must be constructed to pass or withstand the 50 year flood without damage</a:t>
            </a:r>
          </a:p>
          <a:p>
            <a:pPr marL="0" indent="0">
              <a:buNone/>
            </a:pPr>
            <a:r>
              <a:rPr lang="en-US" b="1" dirty="0">
                <a:solidFill>
                  <a:schemeClr val="accent4">
                    <a:lumMod val="40000"/>
                    <a:lumOff val="60000"/>
                  </a:schemeClr>
                </a:solidFill>
              </a:rPr>
              <a:t>										</a:t>
            </a:r>
            <a:r>
              <a:rPr lang="en-US" dirty="0">
                <a:solidFill>
                  <a:schemeClr val="accent4">
                    <a:lumMod val="40000"/>
                    <a:lumOff val="60000"/>
                  </a:schemeClr>
                </a:solidFill>
              </a:rPr>
              <a:t>11 AAC 95.305(a)(1)</a:t>
            </a:r>
            <a:endParaRPr lang="en-US" dirty="0"/>
          </a:p>
        </p:txBody>
      </p:sp>
    </p:spTree>
    <p:extLst>
      <p:ext uri="{BB962C8B-B14F-4D97-AF65-F5344CB8AC3E}">
        <p14:creationId xmlns:p14="http://schemas.microsoft.com/office/powerpoint/2010/main" val="18941671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930140"/>
            <a:ext cx="6554867" cy="1524000"/>
          </a:xfrm>
        </p:spPr>
        <p:txBody>
          <a:bodyPr/>
          <a:lstStyle/>
          <a:p>
            <a:r>
              <a:rPr lang="en-US" dirty="0"/>
              <a:t>Flood standards</a:t>
            </a:r>
          </a:p>
        </p:txBody>
      </p:sp>
      <p:sp>
        <p:nvSpPr>
          <p:cNvPr id="3" name="Content Placeholder 2"/>
          <p:cNvSpPr>
            <a:spLocks noGrp="1"/>
          </p:cNvSpPr>
          <p:nvPr>
            <p:ph idx="1"/>
          </p:nvPr>
        </p:nvSpPr>
        <p:spPr>
          <a:xfrm>
            <a:off x="464820" y="-228600"/>
            <a:ext cx="7863840" cy="6682740"/>
          </a:xfrm>
        </p:spPr>
        <p:txBody>
          <a:bodyPr>
            <a:normAutofit/>
          </a:bodyPr>
          <a:lstStyle/>
          <a:p>
            <a:pPr marL="0" indent="0">
              <a:buNone/>
            </a:pPr>
            <a:r>
              <a:rPr lang="en-US" sz="2800" dirty="0">
                <a:solidFill>
                  <a:schemeClr val="tx2">
                    <a:lumMod val="20000"/>
                    <a:lumOff val="80000"/>
                  </a:schemeClr>
                </a:solidFill>
              </a:rPr>
              <a:t>Any adjustment to flood design standards must be determined in the field consid­ering: </a:t>
            </a:r>
          </a:p>
          <a:p>
            <a:r>
              <a:rPr lang="en-US" sz="2600" dirty="0">
                <a:solidFill>
                  <a:schemeClr val="tx2">
                    <a:lumMod val="20000"/>
                    <a:lumOff val="80000"/>
                  </a:schemeClr>
                </a:solidFill>
              </a:rPr>
              <a:t>the characteristics of the drainage, </a:t>
            </a:r>
          </a:p>
          <a:p>
            <a:r>
              <a:rPr lang="en-US" sz="2600" dirty="0">
                <a:solidFill>
                  <a:schemeClr val="tx2">
                    <a:lumMod val="20000"/>
                    <a:lumOff val="80000"/>
                  </a:schemeClr>
                </a:solidFill>
              </a:rPr>
              <a:t>the design life of the road, </a:t>
            </a:r>
          </a:p>
          <a:p>
            <a:r>
              <a:rPr lang="en-US" sz="2600" dirty="0">
                <a:solidFill>
                  <a:schemeClr val="tx2">
                    <a:lumMod val="20000"/>
                    <a:lumOff val="80000"/>
                  </a:schemeClr>
                </a:solidFill>
              </a:rPr>
              <a:t>the importance of downstream resources,</a:t>
            </a:r>
          </a:p>
          <a:p>
            <a:r>
              <a:rPr lang="en-US" sz="2600" dirty="0">
                <a:solidFill>
                  <a:schemeClr val="tx2">
                    <a:lumMod val="20000"/>
                    <a:lumOff val="80000"/>
                  </a:schemeClr>
                </a:solidFill>
              </a:rPr>
              <a:t> the type of construction techniques, and</a:t>
            </a:r>
          </a:p>
          <a:p>
            <a:r>
              <a:rPr lang="en-US" sz="2600" dirty="0">
                <a:solidFill>
                  <a:schemeClr val="tx2">
                    <a:lumMod val="20000"/>
                    <a:lumOff val="80000"/>
                  </a:schemeClr>
                </a:solidFill>
              </a:rPr>
              <a:t> the likelihood of culvert or road failure.</a:t>
            </a:r>
          </a:p>
          <a:p>
            <a:pPr marL="0" indent="0">
              <a:buNone/>
            </a:pPr>
            <a:r>
              <a:rPr lang="en-US" b="1" dirty="0">
                <a:solidFill>
                  <a:schemeClr val="accent4">
                    <a:lumMod val="40000"/>
                    <a:lumOff val="60000"/>
                  </a:schemeClr>
                </a:solidFill>
              </a:rPr>
              <a:t>										</a:t>
            </a:r>
            <a:r>
              <a:rPr lang="en-US" dirty="0">
                <a:solidFill>
                  <a:schemeClr val="accent4">
                    <a:lumMod val="40000"/>
                    <a:lumOff val="60000"/>
                  </a:schemeClr>
                </a:solidFill>
              </a:rPr>
              <a:t>11 AAC 95.305(a)(1)</a:t>
            </a:r>
            <a:endParaRPr lang="en-US" dirty="0"/>
          </a:p>
        </p:txBody>
      </p:sp>
    </p:spTree>
    <p:extLst>
      <p:ext uri="{BB962C8B-B14F-4D97-AF65-F5344CB8AC3E}">
        <p14:creationId xmlns:p14="http://schemas.microsoft.com/office/powerpoint/2010/main" val="38349947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AAD1812-86CF-4D1C-8875-FAB12E66C2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429" y="1212506"/>
            <a:ext cx="3978569" cy="2983926"/>
          </a:xfrm>
          <a:prstGeom prst="rect">
            <a:avLst/>
          </a:prstGeom>
          <a:ln>
            <a:solidFill>
              <a:schemeClr val="tx1"/>
            </a:solidFill>
          </a:ln>
          <a:effectLst>
            <a:innerShdw blurRad="57150" dist="38100" dir="14460000">
              <a:prstClr val="black">
                <a:alpha val="70000"/>
              </a:prstClr>
            </a:innerShdw>
          </a:effectLst>
        </p:spPr>
      </p:pic>
      <p:sp>
        <p:nvSpPr>
          <p:cNvPr id="2" name="Title 1"/>
          <p:cNvSpPr>
            <a:spLocks noGrp="1"/>
          </p:cNvSpPr>
          <p:nvPr>
            <p:ph type="title"/>
          </p:nvPr>
        </p:nvSpPr>
        <p:spPr>
          <a:xfrm>
            <a:off x="494687" y="5106169"/>
            <a:ext cx="6400800" cy="1507067"/>
          </a:xfrm>
        </p:spPr>
        <p:txBody>
          <a:bodyPr>
            <a:normAutofit/>
          </a:bodyPr>
          <a:lstStyle/>
          <a:p>
            <a:r>
              <a:rPr lang="en-US" dirty="0"/>
              <a:t>Culvert sizing</a:t>
            </a:r>
          </a:p>
        </p:txBody>
      </p:sp>
      <p:sp>
        <p:nvSpPr>
          <p:cNvPr id="3" name="Content Placeholder 2"/>
          <p:cNvSpPr>
            <a:spLocks noGrp="1"/>
          </p:cNvSpPr>
          <p:nvPr>
            <p:ph idx="1"/>
          </p:nvPr>
        </p:nvSpPr>
        <p:spPr>
          <a:xfrm>
            <a:off x="4844260" y="489806"/>
            <a:ext cx="3314378" cy="5933854"/>
          </a:xfrm>
        </p:spPr>
        <p:txBody>
          <a:bodyPr>
            <a:normAutofit/>
          </a:bodyPr>
          <a:lstStyle/>
          <a:p>
            <a:pPr>
              <a:lnSpc>
                <a:spcPct val="90000"/>
              </a:lnSpc>
            </a:pPr>
            <a:r>
              <a:rPr lang="en-US" sz="2400" dirty="0">
                <a:solidFill>
                  <a:schemeClr val="tx1"/>
                </a:solidFill>
              </a:rPr>
              <a:t>Determine culvert size in accordance with hydrologic engi­neering principles.</a:t>
            </a:r>
          </a:p>
          <a:p>
            <a:pPr>
              <a:lnSpc>
                <a:spcPct val="90000"/>
              </a:lnSpc>
            </a:pPr>
            <a:r>
              <a:rPr lang="en-US" sz="2400" dirty="0">
                <a:solidFill>
                  <a:schemeClr val="tx1"/>
                </a:solidFill>
              </a:rPr>
              <a:t>A culvert may not be installed that is smaller than 12” in diameter or equivalent capacity.</a:t>
            </a:r>
          </a:p>
          <a:p>
            <a:pPr marL="0" indent="0">
              <a:lnSpc>
                <a:spcPct val="90000"/>
              </a:lnSpc>
              <a:buNone/>
            </a:pPr>
            <a:endParaRPr lang="en-US" sz="1700" dirty="0">
              <a:solidFill>
                <a:schemeClr val="tx1"/>
              </a:solidFill>
            </a:endParaRPr>
          </a:p>
          <a:p>
            <a:pPr marL="0" indent="0">
              <a:lnSpc>
                <a:spcPct val="90000"/>
              </a:lnSpc>
              <a:buNone/>
            </a:pPr>
            <a:r>
              <a:rPr lang="en-US" sz="1700" b="1" dirty="0">
                <a:solidFill>
                  <a:schemeClr val="tx1"/>
                </a:solidFill>
              </a:rPr>
              <a:t>		 </a:t>
            </a:r>
            <a:r>
              <a:rPr lang="en-US" sz="1700" dirty="0">
                <a:solidFill>
                  <a:schemeClr val="tx1"/>
                </a:solidFill>
              </a:rPr>
              <a:t>11 AAC 95.305(a)(2)</a:t>
            </a:r>
          </a:p>
        </p:txBody>
      </p:sp>
    </p:spTree>
    <p:extLst>
      <p:ext uri="{BB962C8B-B14F-4D97-AF65-F5344CB8AC3E}">
        <p14:creationId xmlns:p14="http://schemas.microsoft.com/office/powerpoint/2010/main" val="19253694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Change in operations</a:t>
            </a:r>
          </a:p>
        </p:txBody>
      </p:sp>
      <p:sp>
        <p:nvSpPr>
          <p:cNvPr id="3" name="Content Placeholder 2"/>
          <p:cNvSpPr>
            <a:spLocks noGrp="1"/>
          </p:cNvSpPr>
          <p:nvPr>
            <p:ph idx="1"/>
          </p:nvPr>
        </p:nvSpPr>
        <p:spPr>
          <a:xfrm>
            <a:off x="533400" y="1659397"/>
            <a:ext cx="7847340" cy="3767670"/>
          </a:xfrm>
        </p:spPr>
        <p:txBody>
          <a:bodyPr/>
          <a:lstStyle/>
          <a:p>
            <a:pPr marL="0" indent="0">
              <a:buNone/>
            </a:pPr>
            <a:r>
              <a:rPr lang="en-US" sz="3200" dirty="0">
                <a:solidFill>
                  <a:schemeClr val="tx2">
                    <a:lumMod val="20000"/>
                    <a:lumOff val="80000"/>
                  </a:schemeClr>
                </a:solidFill>
              </a:rPr>
              <a:t>A new or reconstructed bridge that crosses surface waters, abuts a riparian area, or is on unstable soils is a change in operations that requires interagency review.</a:t>
            </a:r>
          </a:p>
          <a:p>
            <a:pPr marL="0" indent="0">
              <a:buNone/>
            </a:pPr>
            <a:r>
              <a:rPr lang="en-US" b="1" dirty="0">
                <a:solidFill>
                  <a:schemeClr val="tx2">
                    <a:lumMod val="20000"/>
                    <a:lumOff val="80000"/>
                  </a:schemeClr>
                </a:solidFill>
              </a:rPr>
              <a:t>											</a:t>
            </a:r>
            <a:r>
              <a:rPr lang="en-US" dirty="0">
                <a:solidFill>
                  <a:schemeClr val="accent4">
                    <a:lumMod val="40000"/>
                    <a:lumOff val="60000"/>
                  </a:schemeClr>
                </a:solidFill>
              </a:rPr>
              <a:t>11 AAC 95.230(a)(1)</a:t>
            </a:r>
          </a:p>
          <a:p>
            <a:endParaRPr lang="en-US" dirty="0"/>
          </a:p>
          <a:p>
            <a:endParaRPr lang="en-US" dirty="0"/>
          </a:p>
        </p:txBody>
      </p:sp>
    </p:spTree>
    <p:extLst>
      <p:ext uri="{BB962C8B-B14F-4D97-AF65-F5344CB8AC3E}">
        <p14:creationId xmlns:p14="http://schemas.microsoft.com/office/powerpoint/2010/main" val="26524491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945380"/>
            <a:ext cx="6554867" cy="1524000"/>
          </a:xfrm>
        </p:spPr>
        <p:txBody>
          <a:bodyPr/>
          <a:lstStyle/>
          <a:p>
            <a:r>
              <a:rPr lang="en-US" dirty="0"/>
              <a:t>Culvert alternatives</a:t>
            </a:r>
          </a:p>
        </p:txBody>
      </p:sp>
      <p:sp>
        <p:nvSpPr>
          <p:cNvPr id="3" name="Content Placeholder 2"/>
          <p:cNvSpPr>
            <a:spLocks noGrp="1"/>
          </p:cNvSpPr>
          <p:nvPr>
            <p:ph idx="1"/>
          </p:nvPr>
        </p:nvSpPr>
        <p:spPr>
          <a:xfrm>
            <a:off x="533400" y="891540"/>
            <a:ext cx="7505700" cy="4495800"/>
          </a:xfrm>
        </p:spPr>
        <p:txBody>
          <a:bodyPr/>
          <a:lstStyle/>
          <a:p>
            <a:pPr marL="0" indent="0">
              <a:buNone/>
            </a:pPr>
            <a:r>
              <a:rPr lang="en-US" sz="2800" dirty="0">
                <a:solidFill>
                  <a:schemeClr val="tx2">
                    <a:lumMod val="20000"/>
                    <a:lumOff val="80000"/>
                  </a:schemeClr>
                </a:solidFill>
              </a:rPr>
              <a:t>Where culvert icing conditions are to be expected, other drainage designs such as open flumes buried in the road surface should be considered instead of culverts.</a:t>
            </a:r>
          </a:p>
          <a:p>
            <a:pPr marL="0" indent="0">
              <a:buNone/>
            </a:pPr>
            <a:r>
              <a:rPr lang="en-US" b="1" dirty="0">
                <a:solidFill>
                  <a:schemeClr val="accent4">
                    <a:lumMod val="40000"/>
                    <a:lumOff val="60000"/>
                  </a:schemeClr>
                </a:solidFill>
              </a:rPr>
              <a:t>										  </a:t>
            </a:r>
          </a:p>
          <a:p>
            <a:pPr marL="0" indent="0">
              <a:buNone/>
            </a:pPr>
            <a:endParaRPr lang="en-US" b="1" dirty="0">
              <a:solidFill>
                <a:schemeClr val="accent4">
                  <a:lumMod val="40000"/>
                  <a:lumOff val="60000"/>
                </a:schemeClr>
              </a:solidFill>
            </a:endParaRPr>
          </a:p>
          <a:p>
            <a:pPr marL="0" indent="0">
              <a:buNone/>
            </a:pPr>
            <a:r>
              <a:rPr lang="en-US" b="1" dirty="0">
                <a:solidFill>
                  <a:schemeClr val="accent4">
                    <a:lumMod val="40000"/>
                    <a:lumOff val="60000"/>
                  </a:schemeClr>
                </a:solidFill>
              </a:rPr>
              <a:t>										   </a:t>
            </a:r>
            <a:r>
              <a:rPr lang="en-US" dirty="0">
                <a:solidFill>
                  <a:schemeClr val="accent4">
                    <a:lumMod val="40000"/>
                    <a:lumOff val="60000"/>
                  </a:schemeClr>
                </a:solidFill>
              </a:rPr>
              <a:t>11 AAC 95.305(a)(2)</a:t>
            </a:r>
            <a:endParaRPr lang="en-US" dirty="0"/>
          </a:p>
        </p:txBody>
      </p:sp>
    </p:spTree>
    <p:extLst>
      <p:ext uri="{BB962C8B-B14F-4D97-AF65-F5344CB8AC3E}">
        <p14:creationId xmlns:p14="http://schemas.microsoft.com/office/powerpoint/2010/main" val="5569866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ACA6826-032C-4799-B079-15DB2A6CBD9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68124122-823D-4F60-ACBF-BD37D93517E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0734" r="28332" b="1"/>
          <a:stretch/>
        </p:blipFill>
        <p:spPr>
          <a:xfrm>
            <a:off x="6239628" y="698974"/>
            <a:ext cx="2388831" cy="3895363"/>
          </a:xfrm>
          <a:prstGeom prst="rect">
            <a:avLst/>
          </a:prstGeom>
          <a:effectLst>
            <a:innerShdw blurRad="57150" dist="38100" dir="14460000">
              <a:prstClr val="black">
                <a:alpha val="70000"/>
              </a:prstClr>
            </a:innerShdw>
          </a:effectLst>
        </p:spPr>
      </p:pic>
      <p:grpSp>
        <p:nvGrpSpPr>
          <p:cNvPr id="11" name="Group 10">
            <a:extLst>
              <a:ext uri="{FF2B5EF4-FFF2-40B4-BE49-F238E27FC236}">
                <a16:creationId xmlns:a16="http://schemas.microsoft.com/office/drawing/2014/main" id="{DD58A807-BD0E-4B1D-A523-2F20E7FE2695}"/>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905229" y="2933837"/>
            <a:ext cx="2236395" cy="3208867"/>
            <a:chOff x="9206969" y="2963333"/>
            <a:chExt cx="2981858" cy="3208867"/>
          </a:xfrm>
        </p:grpSpPr>
        <p:cxnSp>
          <p:nvCxnSpPr>
            <p:cNvPr id="12" name="Straight Connector 11">
              <a:extLst>
                <a:ext uri="{FF2B5EF4-FFF2-40B4-BE49-F238E27FC236}">
                  <a16:creationId xmlns:a16="http://schemas.microsoft.com/office/drawing/2014/main" id="{AC82FD88-0436-4D5C-B5A2-7B90191949E1}"/>
                </a:ext>
              </a:extLst>
            </p:cNvPr>
            <p:cNvCxnSpPr/>
            <p:nvPr>
              <p:extLst>
                <p:ext uri="{386F3935-93C4-4BCD-93E2-E3B085C9AB24}">
                  <p16:designElem xmlns:p16="http://schemas.microsoft.com/office/powerpoint/2015/main" val="1"/>
                </p:ext>
              </p:extLst>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E2706DBD-9DBD-49D6-80EB-C896096D2F0B}"/>
                </a:ext>
              </a:extLst>
            </p:cNvPr>
            <p:cNvCxnSpPr/>
            <p:nvPr>
              <p:extLst>
                <p:ext uri="{386F3935-93C4-4BCD-93E2-E3B085C9AB24}">
                  <p16:designElem xmlns:p16="http://schemas.microsoft.com/office/powerpoint/2015/main" val="1"/>
                </p:ext>
              </p:extLst>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251C7442-3F0F-49E3-9389-D6B4BAE14A89}"/>
                </a:ext>
              </a:extLst>
            </p:cNvPr>
            <p:cNvCxnSpPr/>
            <p:nvPr>
              <p:extLst>
                <p:ext uri="{386F3935-93C4-4BCD-93E2-E3B085C9AB24}">
                  <p16:designElem xmlns:p16="http://schemas.microsoft.com/office/powerpoint/2015/main" val="1"/>
                </p:ext>
              </p:extLst>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BA614368-43A5-4794-BA71-09F8585F9FC2}"/>
                </a:ext>
              </a:extLst>
            </p:cNvPr>
            <p:cNvCxnSpPr/>
            <p:nvPr>
              <p:extLst>
                <p:ext uri="{386F3935-93C4-4BCD-93E2-E3B085C9AB24}">
                  <p16:designElem xmlns:p16="http://schemas.microsoft.com/office/powerpoint/2015/main" val="1"/>
                </p:ext>
              </p:extLst>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3F42B96B-0C70-40CB-A027-175F2A16571A}"/>
                </a:ext>
              </a:extLst>
            </p:cNvPr>
            <p:cNvCxnSpPr/>
            <p:nvPr>
              <p:extLst>
                <p:ext uri="{386F3935-93C4-4BCD-93E2-E3B085C9AB24}">
                  <p16:designElem xmlns:p16="http://schemas.microsoft.com/office/powerpoint/2015/main" val="1"/>
                </p:ext>
              </p:extLst>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a:xfrm>
            <a:off x="513159" y="5096932"/>
            <a:ext cx="6400800" cy="1507067"/>
          </a:xfrm>
        </p:spPr>
        <p:txBody>
          <a:bodyPr>
            <a:normAutofit/>
          </a:bodyPr>
          <a:lstStyle/>
          <a:p>
            <a:r>
              <a:rPr lang="en-US" dirty="0"/>
              <a:t>Culvert installation</a:t>
            </a:r>
          </a:p>
        </p:txBody>
      </p:sp>
      <p:sp>
        <p:nvSpPr>
          <p:cNvPr id="3" name="Content Placeholder 2"/>
          <p:cNvSpPr>
            <a:spLocks noGrp="1"/>
          </p:cNvSpPr>
          <p:nvPr>
            <p:ph idx="1"/>
          </p:nvPr>
        </p:nvSpPr>
        <p:spPr>
          <a:xfrm>
            <a:off x="513159" y="967740"/>
            <a:ext cx="5400944" cy="4572000"/>
          </a:xfrm>
        </p:spPr>
        <p:txBody>
          <a:bodyPr>
            <a:normAutofit/>
          </a:bodyPr>
          <a:lstStyle/>
          <a:p>
            <a:pPr marL="0" indent="0">
              <a:buNone/>
            </a:pPr>
            <a:r>
              <a:rPr lang="en-US" sz="2400" dirty="0">
                <a:solidFill>
                  <a:schemeClr val="tx1"/>
                </a:solidFill>
              </a:rPr>
              <a:t>For fish-bearing waters, to the extent possible, </a:t>
            </a:r>
          </a:p>
          <a:p>
            <a:r>
              <a:rPr lang="en-US" sz="2400" dirty="0">
                <a:solidFill>
                  <a:schemeClr val="tx1"/>
                </a:solidFill>
              </a:rPr>
              <a:t>the entrance and exit of a stream culvert must match the natural course of a stream channel; </a:t>
            </a:r>
          </a:p>
          <a:p>
            <a:r>
              <a:rPr lang="en-US" sz="2400" dirty="0">
                <a:solidFill>
                  <a:schemeClr val="tx1"/>
                </a:solidFill>
              </a:rPr>
              <a:t>culvert may not be perched at its inlet or outlet.</a:t>
            </a:r>
          </a:p>
          <a:p>
            <a:pPr marL="0" indent="0">
              <a:buNone/>
            </a:pPr>
            <a:r>
              <a:rPr lang="en-US" b="1" dirty="0">
                <a:solidFill>
                  <a:schemeClr val="tx1"/>
                </a:solidFill>
              </a:rPr>
              <a:t> 						</a:t>
            </a:r>
            <a:r>
              <a:rPr lang="en-US" dirty="0">
                <a:solidFill>
                  <a:schemeClr val="tx1"/>
                </a:solidFill>
              </a:rPr>
              <a:t>11 AAC 95.305(a)(3)</a:t>
            </a:r>
          </a:p>
          <a:p>
            <a:pPr marL="0" indent="0">
              <a:buNone/>
            </a:pPr>
            <a:endParaRPr lang="en-US" dirty="0">
              <a:solidFill>
                <a:schemeClr val="tx1"/>
              </a:solidFill>
            </a:endParaRPr>
          </a:p>
        </p:txBody>
      </p:sp>
    </p:spTree>
    <p:extLst>
      <p:ext uri="{BB962C8B-B14F-4D97-AF65-F5344CB8AC3E}">
        <p14:creationId xmlns:p14="http://schemas.microsoft.com/office/powerpoint/2010/main" val="11846543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899660"/>
            <a:ext cx="7056120" cy="1524000"/>
          </a:xfrm>
        </p:spPr>
        <p:txBody>
          <a:bodyPr>
            <a:normAutofit fontScale="90000"/>
          </a:bodyPr>
          <a:lstStyle/>
          <a:p>
            <a:r>
              <a:rPr lang="en-US" dirty="0"/>
              <a:t>Compliance monitoring considerations for culvert installation</a:t>
            </a:r>
          </a:p>
        </p:txBody>
      </p:sp>
      <p:sp>
        <p:nvSpPr>
          <p:cNvPr id="3" name="Content Placeholder 2"/>
          <p:cNvSpPr>
            <a:spLocks noGrp="1"/>
          </p:cNvSpPr>
          <p:nvPr>
            <p:ph idx="1"/>
          </p:nvPr>
        </p:nvSpPr>
        <p:spPr>
          <a:xfrm>
            <a:off x="533400" y="571500"/>
            <a:ext cx="7856220" cy="4792980"/>
          </a:xfrm>
        </p:spPr>
        <p:txBody>
          <a:bodyPr>
            <a:normAutofit/>
          </a:bodyPr>
          <a:lstStyle/>
          <a:p>
            <a:pPr lvl="0"/>
            <a:r>
              <a:rPr lang="en-US" dirty="0">
                <a:solidFill>
                  <a:schemeClr val="tx1"/>
                </a:solidFill>
              </a:rPr>
              <a:t>Under ADF&amp;G criteria a culvert perched more than 4” does not provide adequate fish passage.</a:t>
            </a:r>
          </a:p>
          <a:p>
            <a:pPr lvl="0"/>
            <a:r>
              <a:rPr lang="en-US" dirty="0">
                <a:solidFill>
                  <a:schemeClr val="tx1"/>
                </a:solidFill>
              </a:rPr>
              <a:t>To the extent possible, is the culvert bedded to match the stream channel?  If possible, is the culvert buried so gravel has filled the bottom of the culvert? </a:t>
            </a:r>
          </a:p>
          <a:p>
            <a:pPr lvl="0"/>
            <a:r>
              <a:rPr lang="en-US" dirty="0">
                <a:solidFill>
                  <a:schemeClr val="tx1"/>
                </a:solidFill>
              </a:rPr>
              <a:t>Is the inlet buried so the culvert is as level as possible?  Under ADF&amp;G criteria a culvert with spiral corrugations, 48” and less, does not provided adequate fish passage if the gradient is greater than 1%.  Burying the inlets also helps the culvert fill with gravel.</a:t>
            </a:r>
          </a:p>
          <a:p>
            <a:pPr marL="0" indent="0">
              <a:buNone/>
            </a:pPr>
            <a:r>
              <a:rPr lang="en-US" sz="2200" dirty="0">
                <a:solidFill>
                  <a:schemeClr val="tx1"/>
                </a:solidFill>
              </a:rPr>
              <a:t>							</a:t>
            </a:r>
            <a:r>
              <a:rPr lang="en-US" dirty="0">
                <a:solidFill>
                  <a:srgbClr val="CBA9E5"/>
                </a:solidFill>
              </a:rPr>
              <a:t>purple book </a:t>
            </a:r>
            <a:r>
              <a:rPr lang="en-US" dirty="0">
                <a:solidFill>
                  <a:schemeClr val="tx1"/>
                </a:solidFill>
              </a:rPr>
              <a:t>for 11 AAC 95.305(a)(3) </a:t>
            </a:r>
          </a:p>
          <a:p>
            <a:pPr marL="0" indent="0">
              <a:buNone/>
            </a:pPr>
            <a:endParaRPr lang="en-US" sz="2200" dirty="0">
              <a:solidFill>
                <a:schemeClr val="tx1"/>
              </a:solidFill>
            </a:endParaRPr>
          </a:p>
        </p:txBody>
      </p:sp>
    </p:spTree>
    <p:extLst>
      <p:ext uri="{BB962C8B-B14F-4D97-AF65-F5344CB8AC3E}">
        <p14:creationId xmlns:p14="http://schemas.microsoft.com/office/powerpoint/2010/main" val="32059329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Culvert installation , </a:t>
            </a:r>
            <a:r>
              <a:rPr lang="en-US" cap="none" dirty="0"/>
              <a:t>cont</a:t>
            </a:r>
            <a:r>
              <a:rPr lang="en-US" dirty="0"/>
              <a:t>.</a:t>
            </a:r>
          </a:p>
        </p:txBody>
      </p:sp>
      <p:sp>
        <p:nvSpPr>
          <p:cNvPr id="3" name="Content Placeholder 2"/>
          <p:cNvSpPr>
            <a:spLocks noGrp="1"/>
          </p:cNvSpPr>
          <p:nvPr>
            <p:ph idx="1"/>
          </p:nvPr>
        </p:nvSpPr>
        <p:spPr>
          <a:xfrm>
            <a:off x="533400" y="1760220"/>
            <a:ext cx="7360920" cy="3767670"/>
          </a:xfrm>
        </p:spPr>
        <p:txBody>
          <a:bodyPr/>
          <a:lstStyle/>
          <a:p>
            <a:pPr marL="0" indent="0">
              <a:buNone/>
            </a:pPr>
            <a:r>
              <a:rPr lang="en-US" sz="3200" dirty="0">
                <a:solidFill>
                  <a:schemeClr val="tx2">
                    <a:lumMod val="20000"/>
                    <a:lumOff val="80000"/>
                  </a:schemeClr>
                </a:solidFill>
              </a:rPr>
              <a:t>A culvert must terminate on material that will not readily erode, such as riprap, the original streambed if stable, or other suitable materials.</a:t>
            </a:r>
            <a:endParaRPr lang="en-US" sz="2800" dirty="0">
              <a:solidFill>
                <a:schemeClr val="tx2">
                  <a:lumMod val="20000"/>
                  <a:lumOff val="80000"/>
                </a:schemeClr>
              </a:solidFill>
            </a:endParaRPr>
          </a:p>
          <a:p>
            <a:pPr marL="0" indent="0">
              <a:buNone/>
            </a:pPr>
            <a:r>
              <a:rPr lang="en-US" b="1" dirty="0">
                <a:solidFill>
                  <a:schemeClr val="accent4">
                    <a:lumMod val="40000"/>
                    <a:lumOff val="60000"/>
                  </a:schemeClr>
                </a:solidFill>
              </a:rPr>
              <a:t>										</a:t>
            </a:r>
            <a:r>
              <a:rPr lang="en-US" dirty="0">
                <a:solidFill>
                  <a:schemeClr val="accent4">
                    <a:lumMod val="40000"/>
                    <a:lumOff val="60000"/>
                  </a:schemeClr>
                </a:solidFill>
              </a:rPr>
              <a:t>11 AAC 95.305(a)(4)</a:t>
            </a:r>
            <a:endParaRPr lang="en-US" dirty="0"/>
          </a:p>
          <a:p>
            <a:endParaRPr lang="en-US" dirty="0"/>
          </a:p>
          <a:p>
            <a:endParaRPr lang="en-US" dirty="0"/>
          </a:p>
        </p:txBody>
      </p:sp>
    </p:spTree>
    <p:extLst>
      <p:ext uri="{BB962C8B-B14F-4D97-AF65-F5344CB8AC3E}">
        <p14:creationId xmlns:p14="http://schemas.microsoft.com/office/powerpoint/2010/main" val="41113796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899660"/>
            <a:ext cx="7056120" cy="1524000"/>
          </a:xfrm>
        </p:spPr>
        <p:txBody>
          <a:bodyPr>
            <a:normAutofit fontScale="90000"/>
          </a:bodyPr>
          <a:lstStyle/>
          <a:p>
            <a:r>
              <a:rPr lang="en-US" dirty="0"/>
              <a:t>Compliance monitoring considerations for culvert installation</a:t>
            </a:r>
            <a:r>
              <a:rPr lang="en-US" cap="none" dirty="0"/>
              <a:t>, cont.</a:t>
            </a:r>
            <a:endParaRPr lang="en-US" dirty="0"/>
          </a:p>
        </p:txBody>
      </p:sp>
      <p:sp>
        <p:nvSpPr>
          <p:cNvPr id="3" name="Content Placeholder 2"/>
          <p:cNvSpPr>
            <a:spLocks noGrp="1"/>
          </p:cNvSpPr>
          <p:nvPr>
            <p:ph idx="1"/>
          </p:nvPr>
        </p:nvSpPr>
        <p:spPr>
          <a:xfrm>
            <a:off x="533400" y="571500"/>
            <a:ext cx="7856220" cy="4792980"/>
          </a:xfrm>
        </p:spPr>
        <p:txBody>
          <a:bodyPr>
            <a:normAutofit/>
          </a:bodyPr>
          <a:lstStyle/>
          <a:p>
            <a:pPr lvl="0"/>
            <a:r>
              <a:rPr lang="en-US" sz="2400" dirty="0">
                <a:solidFill>
                  <a:schemeClr val="tx1"/>
                </a:solidFill>
              </a:rPr>
              <a:t>Material at the outlet of the culvert must be adequate to resist or reduce the erosive force of the discharge. </a:t>
            </a:r>
          </a:p>
          <a:p>
            <a:pPr lvl="0"/>
            <a:r>
              <a:rPr lang="en-US" sz="2400" dirty="0">
                <a:solidFill>
                  <a:schemeClr val="tx1"/>
                </a:solidFill>
              </a:rPr>
              <a:t>If material is not resistant, take additional measures to minimize erosion, for example, install a half round, flume, downfall culvert or similar structure.  Outfall from that structure must be protected from erosion.</a:t>
            </a:r>
          </a:p>
          <a:p>
            <a:pPr marL="0" indent="0">
              <a:buNone/>
            </a:pPr>
            <a:r>
              <a:rPr lang="en-US" sz="2200" dirty="0">
                <a:solidFill>
                  <a:schemeClr val="tx1"/>
                </a:solidFill>
              </a:rPr>
              <a:t>							</a:t>
            </a:r>
            <a:r>
              <a:rPr lang="en-US" dirty="0">
                <a:solidFill>
                  <a:srgbClr val="CBA9E5"/>
                </a:solidFill>
              </a:rPr>
              <a:t>purple book </a:t>
            </a:r>
            <a:r>
              <a:rPr lang="en-US" dirty="0">
                <a:solidFill>
                  <a:schemeClr val="tx1"/>
                </a:solidFill>
              </a:rPr>
              <a:t>for 11 AAC 95.305(a)(4) </a:t>
            </a:r>
          </a:p>
          <a:p>
            <a:pPr marL="0" indent="0">
              <a:buNone/>
            </a:pPr>
            <a:endParaRPr lang="en-US" sz="2200" dirty="0">
              <a:solidFill>
                <a:schemeClr val="tx1"/>
              </a:solidFill>
            </a:endParaRPr>
          </a:p>
        </p:txBody>
      </p:sp>
    </p:spTree>
    <p:extLst>
      <p:ext uri="{BB962C8B-B14F-4D97-AF65-F5344CB8AC3E}">
        <p14:creationId xmlns:p14="http://schemas.microsoft.com/office/powerpoint/2010/main" val="22973872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975860"/>
            <a:ext cx="6554867" cy="1524000"/>
          </a:xfrm>
        </p:spPr>
        <p:txBody>
          <a:bodyPr/>
          <a:lstStyle/>
          <a:p>
            <a:r>
              <a:rPr lang="en-US" dirty="0"/>
              <a:t>Notice for changes to water course</a:t>
            </a:r>
          </a:p>
        </p:txBody>
      </p:sp>
      <p:sp>
        <p:nvSpPr>
          <p:cNvPr id="3" name="Content Placeholder 2"/>
          <p:cNvSpPr>
            <a:spLocks noGrp="1"/>
          </p:cNvSpPr>
          <p:nvPr>
            <p:ph idx="1"/>
          </p:nvPr>
        </p:nvSpPr>
        <p:spPr>
          <a:xfrm>
            <a:off x="533400" y="1577340"/>
            <a:ext cx="7581900" cy="3767670"/>
          </a:xfrm>
        </p:spPr>
        <p:txBody>
          <a:bodyPr>
            <a:normAutofit lnSpcReduction="10000"/>
          </a:bodyPr>
          <a:lstStyle/>
          <a:p>
            <a:r>
              <a:rPr lang="en-US" sz="2600" dirty="0">
                <a:solidFill>
                  <a:schemeClr val="tx2">
                    <a:lumMod val="20000"/>
                    <a:lumOff val="80000"/>
                  </a:schemeClr>
                </a:solidFill>
              </a:rPr>
              <a:t>Do not change the course or channel of catalogued anadromous fish waters without giving notice to DOF and receiving written approval of the ADF&amp;G.</a:t>
            </a:r>
          </a:p>
          <a:p>
            <a:r>
              <a:rPr lang="en-US" sz="2600" dirty="0">
                <a:solidFill>
                  <a:schemeClr val="tx2">
                    <a:lumMod val="20000"/>
                    <a:lumOff val="80000"/>
                  </a:schemeClr>
                </a:solidFill>
              </a:rPr>
              <a:t>Do not change the course or channel of other waters that are significant for protection of downstream water quality, without prior notice to DOF.</a:t>
            </a:r>
          </a:p>
          <a:p>
            <a:pPr marL="0" indent="0">
              <a:buNone/>
            </a:pPr>
            <a:r>
              <a:rPr lang="en-US" b="1" dirty="0">
                <a:solidFill>
                  <a:schemeClr val="accent4">
                    <a:lumMod val="40000"/>
                    <a:lumOff val="60000"/>
                  </a:schemeClr>
                </a:solidFill>
              </a:rPr>
              <a:t>										</a:t>
            </a:r>
            <a:r>
              <a:rPr lang="en-US" dirty="0">
                <a:solidFill>
                  <a:schemeClr val="accent4">
                    <a:lumMod val="40000"/>
                    <a:lumOff val="60000"/>
                  </a:schemeClr>
                </a:solidFill>
              </a:rPr>
              <a:t>11 AAC 95.305(a)(5)</a:t>
            </a:r>
            <a:endParaRPr lang="en-US" dirty="0"/>
          </a:p>
          <a:p>
            <a:pPr marL="0" indent="0">
              <a:buNone/>
            </a:pPr>
            <a:endParaRPr lang="en-US" dirty="0"/>
          </a:p>
          <a:p>
            <a:endParaRPr lang="en-US" dirty="0"/>
          </a:p>
        </p:txBody>
      </p:sp>
    </p:spTree>
    <p:extLst>
      <p:ext uri="{BB962C8B-B14F-4D97-AF65-F5344CB8AC3E}">
        <p14:creationId xmlns:p14="http://schemas.microsoft.com/office/powerpoint/2010/main" val="12446975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013960"/>
            <a:ext cx="6554867" cy="1524000"/>
          </a:xfrm>
        </p:spPr>
        <p:txBody>
          <a:bodyPr/>
          <a:lstStyle/>
          <a:p>
            <a:r>
              <a:rPr lang="en-US" dirty="0"/>
              <a:t>Protect discharge points</a:t>
            </a:r>
          </a:p>
        </p:txBody>
      </p:sp>
      <p:sp>
        <p:nvSpPr>
          <p:cNvPr id="3" name="Content Placeholder 2"/>
          <p:cNvSpPr>
            <a:spLocks noGrp="1"/>
          </p:cNvSpPr>
          <p:nvPr>
            <p:ph idx="1"/>
          </p:nvPr>
        </p:nvSpPr>
        <p:spPr>
          <a:xfrm>
            <a:off x="533400" y="662940"/>
            <a:ext cx="7680960" cy="4663440"/>
          </a:xfrm>
        </p:spPr>
        <p:txBody>
          <a:bodyPr>
            <a:normAutofit/>
          </a:bodyPr>
          <a:lstStyle/>
          <a:p>
            <a:pPr marL="0" indent="0">
              <a:buNone/>
            </a:pPr>
            <a:r>
              <a:rPr lang="en-US" sz="2600" dirty="0">
                <a:solidFill>
                  <a:schemeClr val="tx2">
                    <a:lumMod val="20000"/>
                    <a:lumOff val="80000"/>
                  </a:schemeClr>
                </a:solidFill>
              </a:rPr>
              <a:t>When a flume, downspout, downfall culvert, or similar structure is used to protect fill slopes or to return water to its natural course, protect the discharge point from erosion by</a:t>
            </a:r>
          </a:p>
          <a:p>
            <a:r>
              <a:rPr lang="en-US" sz="2600" dirty="0">
                <a:solidFill>
                  <a:schemeClr val="tx2">
                    <a:lumMod val="20000"/>
                    <a:lumOff val="80000"/>
                  </a:schemeClr>
                </a:solidFill>
              </a:rPr>
              <a:t>reducing the velocity of the water;</a:t>
            </a:r>
          </a:p>
          <a:p>
            <a:r>
              <a:rPr lang="en-US" sz="2600" dirty="0">
                <a:solidFill>
                  <a:schemeClr val="tx2">
                    <a:lumMod val="20000"/>
                    <a:lumOff val="80000"/>
                  </a:schemeClr>
                </a:solidFill>
              </a:rPr>
              <a:t>using rock spillways, riprap, or splash plates; or</a:t>
            </a:r>
          </a:p>
          <a:p>
            <a:r>
              <a:rPr lang="en-US" sz="2600" dirty="0">
                <a:solidFill>
                  <a:schemeClr val="tx2">
                    <a:lumMod val="20000"/>
                    <a:lumOff val="80000"/>
                  </a:schemeClr>
                </a:solidFill>
              </a:rPr>
              <a:t>using equally effective methods or structures.</a:t>
            </a:r>
          </a:p>
          <a:p>
            <a:pPr marL="0" indent="0">
              <a:buNone/>
            </a:pPr>
            <a:r>
              <a:rPr lang="en-US" b="1" dirty="0">
                <a:solidFill>
                  <a:schemeClr val="accent4">
                    <a:lumMod val="40000"/>
                    <a:lumOff val="60000"/>
                  </a:schemeClr>
                </a:solidFill>
              </a:rPr>
              <a:t>										</a:t>
            </a:r>
            <a:r>
              <a:rPr lang="en-US" dirty="0">
                <a:solidFill>
                  <a:schemeClr val="accent4">
                    <a:lumMod val="40000"/>
                    <a:lumOff val="60000"/>
                  </a:schemeClr>
                </a:solidFill>
              </a:rPr>
              <a:t>      11 AAC 95.305(a)(6)</a:t>
            </a:r>
            <a:endParaRPr lang="en-US" dirty="0"/>
          </a:p>
        </p:txBody>
      </p:sp>
    </p:spTree>
    <p:extLst>
      <p:ext uri="{BB962C8B-B14F-4D97-AF65-F5344CB8AC3E}">
        <p14:creationId xmlns:p14="http://schemas.microsoft.com/office/powerpoint/2010/main" val="35508877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945380"/>
            <a:ext cx="6554867" cy="1524000"/>
          </a:xfrm>
        </p:spPr>
        <p:txBody>
          <a:bodyPr/>
          <a:lstStyle/>
          <a:p>
            <a:r>
              <a:rPr lang="en-US" dirty="0"/>
              <a:t>Clear slash</a:t>
            </a:r>
          </a:p>
        </p:txBody>
      </p:sp>
      <p:sp>
        <p:nvSpPr>
          <p:cNvPr id="3" name="Content Placeholder 2"/>
          <p:cNvSpPr>
            <a:spLocks noGrp="1"/>
          </p:cNvSpPr>
          <p:nvPr>
            <p:ph idx="1"/>
          </p:nvPr>
        </p:nvSpPr>
        <p:spPr>
          <a:xfrm>
            <a:off x="533400" y="1490130"/>
            <a:ext cx="7399020" cy="3767670"/>
          </a:xfrm>
        </p:spPr>
        <p:txBody>
          <a:bodyPr>
            <a:normAutofit/>
          </a:bodyPr>
          <a:lstStyle/>
          <a:p>
            <a:pPr marL="0" indent="0">
              <a:buNone/>
            </a:pPr>
            <a:r>
              <a:rPr lang="en-US" sz="3200" dirty="0">
                <a:solidFill>
                  <a:schemeClr val="tx2">
                    <a:lumMod val="20000"/>
                    <a:lumOff val="80000"/>
                  </a:schemeClr>
                </a:solidFill>
              </a:rPr>
              <a:t>For </a:t>
            </a:r>
            <a:r>
              <a:rPr lang="en-US" sz="3200" dirty="0" err="1">
                <a:solidFill>
                  <a:schemeClr val="tx2">
                    <a:lumMod val="20000"/>
                    <a:lumOff val="80000"/>
                  </a:schemeClr>
                </a:solidFill>
              </a:rPr>
              <a:t>nonfish</a:t>
            </a:r>
            <a:r>
              <a:rPr lang="en-US" sz="3200" dirty="0">
                <a:solidFill>
                  <a:schemeClr val="tx2">
                    <a:lumMod val="20000"/>
                    <a:lumOff val="80000"/>
                  </a:schemeClr>
                </a:solidFill>
              </a:rPr>
              <a:t>-bearing waters, clear the area of a stream bed from a culvert inlet to 50 feet upstream from the culvert inlet of mobile slash or debris that may be expected to plug a culvert.</a:t>
            </a:r>
          </a:p>
          <a:p>
            <a:pPr marL="0" indent="0">
              <a:buNone/>
            </a:pPr>
            <a:r>
              <a:rPr lang="en-US" b="1" dirty="0">
                <a:solidFill>
                  <a:schemeClr val="accent4">
                    <a:lumMod val="40000"/>
                    <a:lumOff val="60000"/>
                  </a:schemeClr>
                </a:solidFill>
              </a:rPr>
              <a:t>										 </a:t>
            </a:r>
            <a:r>
              <a:rPr lang="en-US" dirty="0">
                <a:solidFill>
                  <a:schemeClr val="accent4">
                    <a:lumMod val="40000"/>
                    <a:lumOff val="60000"/>
                  </a:schemeClr>
                </a:solidFill>
              </a:rPr>
              <a:t>11 AAC 95.305(a)(7)</a:t>
            </a:r>
            <a:endParaRPr lang="en-US" dirty="0"/>
          </a:p>
          <a:p>
            <a:endParaRPr lang="en-US" dirty="0"/>
          </a:p>
        </p:txBody>
      </p:sp>
    </p:spTree>
    <p:extLst>
      <p:ext uri="{BB962C8B-B14F-4D97-AF65-F5344CB8AC3E}">
        <p14:creationId xmlns:p14="http://schemas.microsoft.com/office/powerpoint/2010/main" val="4328701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120640"/>
            <a:ext cx="7056120" cy="1524000"/>
          </a:xfrm>
        </p:spPr>
        <p:txBody>
          <a:bodyPr>
            <a:normAutofit/>
          </a:bodyPr>
          <a:lstStyle/>
          <a:p>
            <a:r>
              <a:rPr lang="en-US" dirty="0"/>
              <a:t>Compliance monitoring considerations for slash</a:t>
            </a:r>
          </a:p>
        </p:txBody>
      </p:sp>
      <p:sp>
        <p:nvSpPr>
          <p:cNvPr id="3" name="Content Placeholder 2"/>
          <p:cNvSpPr>
            <a:spLocks noGrp="1"/>
          </p:cNvSpPr>
          <p:nvPr>
            <p:ph idx="1"/>
          </p:nvPr>
        </p:nvSpPr>
        <p:spPr>
          <a:xfrm>
            <a:off x="533400" y="632460"/>
            <a:ext cx="7856220" cy="4846320"/>
          </a:xfrm>
        </p:spPr>
        <p:txBody>
          <a:bodyPr>
            <a:normAutofit/>
          </a:bodyPr>
          <a:lstStyle/>
          <a:p>
            <a:r>
              <a:rPr lang="en-US" dirty="0">
                <a:solidFill>
                  <a:schemeClr val="tx1"/>
                </a:solidFill>
              </a:rPr>
              <a:t>Is the culvert blocked or partially blocked by debris?</a:t>
            </a:r>
          </a:p>
          <a:p>
            <a:pPr lvl="0"/>
            <a:r>
              <a:rPr lang="en-US" dirty="0">
                <a:solidFill>
                  <a:schemeClr val="tx1"/>
                </a:solidFill>
              </a:rPr>
              <a:t>If the slash or debris is imbedded, it is less likely to become mobile.  How well is the slash is imbedded in the channel and how stable is the streambed? </a:t>
            </a:r>
          </a:p>
          <a:p>
            <a:pPr lvl="0"/>
            <a:r>
              <a:rPr lang="en-US" dirty="0">
                <a:solidFill>
                  <a:schemeClr val="tx1"/>
                </a:solidFill>
              </a:rPr>
              <a:t>Changes in terrain above a culvert location can minimize the likelihood of slash being carried down to the culvert inlet.</a:t>
            </a:r>
          </a:p>
          <a:p>
            <a:pPr lvl="0"/>
            <a:r>
              <a:rPr lang="en-US" dirty="0">
                <a:solidFill>
                  <a:schemeClr val="tx1"/>
                </a:solidFill>
              </a:rPr>
              <a:t>The larger the stream, the more likely high flows will mobilize remaining slash and carry it down to the culvert inlet.</a:t>
            </a:r>
          </a:p>
          <a:p>
            <a:pPr lvl="0"/>
            <a:r>
              <a:rPr lang="en-US" dirty="0">
                <a:solidFill>
                  <a:schemeClr val="tx1"/>
                </a:solidFill>
              </a:rPr>
              <a:t>Small pieces of slash will pass through a culvert that is larger than the slash left in the stream channel.</a:t>
            </a:r>
          </a:p>
          <a:p>
            <a:pPr marL="0" indent="0">
              <a:buNone/>
            </a:pPr>
            <a:r>
              <a:rPr lang="en-US" sz="2200" dirty="0">
                <a:solidFill>
                  <a:schemeClr val="tx1"/>
                </a:solidFill>
              </a:rPr>
              <a:t>							</a:t>
            </a:r>
            <a:r>
              <a:rPr lang="en-US" dirty="0">
                <a:solidFill>
                  <a:srgbClr val="CBA9E5"/>
                </a:solidFill>
              </a:rPr>
              <a:t>purple book </a:t>
            </a:r>
            <a:r>
              <a:rPr lang="en-US" dirty="0">
                <a:solidFill>
                  <a:schemeClr val="tx1"/>
                </a:solidFill>
              </a:rPr>
              <a:t>for 11 AAC 95.305(a)(7) </a:t>
            </a:r>
          </a:p>
          <a:p>
            <a:pPr marL="0" indent="0">
              <a:buNone/>
            </a:pPr>
            <a:endParaRPr lang="en-US" sz="2200" dirty="0">
              <a:solidFill>
                <a:schemeClr val="tx1"/>
              </a:solidFill>
            </a:endParaRPr>
          </a:p>
        </p:txBody>
      </p:sp>
    </p:spTree>
    <p:extLst>
      <p:ext uri="{BB962C8B-B14F-4D97-AF65-F5344CB8AC3E}">
        <p14:creationId xmlns:p14="http://schemas.microsoft.com/office/powerpoint/2010/main" val="18172018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9CFE547-421D-43CF-A68F-A1E3E3F9BCF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563" r="28021" b="-1"/>
          <a:stretch/>
        </p:blipFill>
        <p:spPr>
          <a:xfrm>
            <a:off x="584974" y="860680"/>
            <a:ext cx="2842020" cy="4145660"/>
          </a:xfrm>
          <a:custGeom>
            <a:avLst/>
            <a:gdLst>
              <a:gd name="connsiteX0" fmla="*/ 409034 w 3152439"/>
              <a:gd name="connsiteY0" fmla="*/ 0 h 3448851"/>
              <a:gd name="connsiteX1" fmla="*/ 3152439 w 3152439"/>
              <a:gd name="connsiteY1" fmla="*/ 0 h 3448851"/>
              <a:gd name="connsiteX2" fmla="*/ 3152439 w 3152439"/>
              <a:gd name="connsiteY2" fmla="*/ 3032147 h 3448851"/>
              <a:gd name="connsiteX3" fmla="*/ 2735735 w 3152439"/>
              <a:gd name="connsiteY3" fmla="*/ 3448851 h 3448851"/>
              <a:gd name="connsiteX4" fmla="*/ 0 w 3152439"/>
              <a:gd name="connsiteY4" fmla="*/ 3448851 h 3448851"/>
              <a:gd name="connsiteX5" fmla="*/ 0 w 3152439"/>
              <a:gd name="connsiteY5" fmla="*/ 409034 h 3448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52439" h="3448851">
                <a:moveTo>
                  <a:pt x="409034" y="0"/>
                </a:moveTo>
                <a:lnTo>
                  <a:pt x="3152439" y="0"/>
                </a:lnTo>
                <a:lnTo>
                  <a:pt x="3152439" y="3032147"/>
                </a:lnTo>
                <a:lnTo>
                  <a:pt x="2735735" y="3448851"/>
                </a:lnTo>
                <a:lnTo>
                  <a:pt x="0" y="3448851"/>
                </a:lnTo>
                <a:lnTo>
                  <a:pt x="0" y="409034"/>
                </a:lnTo>
                <a:close/>
              </a:path>
            </a:pathLst>
          </a:custGeom>
          <a:ln w="15875">
            <a:solidFill>
              <a:srgbClr val="FFFFFF">
                <a:alpha val="40000"/>
              </a:srgbClr>
            </a:solidFill>
          </a:ln>
          <a:effectLst>
            <a:innerShdw blurRad="57150" dist="38100" dir="14460000">
              <a:prstClr val="black">
                <a:alpha val="70000"/>
              </a:prstClr>
            </a:innerShdw>
          </a:effectLst>
        </p:spPr>
      </p:pic>
      <p:sp>
        <p:nvSpPr>
          <p:cNvPr id="2" name="Title 1"/>
          <p:cNvSpPr>
            <a:spLocks noGrp="1"/>
          </p:cNvSpPr>
          <p:nvPr>
            <p:ph type="title"/>
          </p:nvPr>
        </p:nvSpPr>
        <p:spPr>
          <a:xfrm>
            <a:off x="452199" y="4914052"/>
            <a:ext cx="6400800" cy="1507067"/>
          </a:xfrm>
        </p:spPr>
        <p:txBody>
          <a:bodyPr>
            <a:normAutofit/>
          </a:bodyPr>
          <a:lstStyle/>
          <a:p>
            <a:r>
              <a:rPr lang="en-US" dirty="0"/>
              <a:t>Catch basins</a:t>
            </a:r>
          </a:p>
        </p:txBody>
      </p:sp>
      <p:sp>
        <p:nvSpPr>
          <p:cNvPr id="3" name="Content Placeholder 2"/>
          <p:cNvSpPr>
            <a:spLocks noGrp="1"/>
          </p:cNvSpPr>
          <p:nvPr>
            <p:ph idx="1"/>
          </p:nvPr>
        </p:nvSpPr>
        <p:spPr>
          <a:xfrm>
            <a:off x="3652599" y="589936"/>
            <a:ext cx="4483509" cy="4594860"/>
          </a:xfrm>
        </p:spPr>
        <p:txBody>
          <a:bodyPr>
            <a:normAutofit/>
          </a:bodyPr>
          <a:lstStyle/>
          <a:p>
            <a:pPr marL="0" indent="0">
              <a:buNone/>
            </a:pPr>
            <a:r>
              <a:rPr lang="en-US" sz="2800" dirty="0">
                <a:solidFill>
                  <a:schemeClr val="tx1"/>
                </a:solidFill>
              </a:rPr>
              <a:t>To prevent or minimize sedimentation, the entrance of a relief culvert must have adequate and appropriate catch basins, consistent with physical features of the ground.</a:t>
            </a:r>
            <a:r>
              <a:rPr lang="en-US" sz="2400" b="1" dirty="0">
                <a:solidFill>
                  <a:schemeClr val="tx1"/>
                </a:solidFill>
              </a:rPr>
              <a:t>									        </a:t>
            </a:r>
            <a:r>
              <a:rPr lang="en-US" dirty="0">
                <a:solidFill>
                  <a:schemeClr val="tx1"/>
                </a:solidFill>
              </a:rPr>
              <a:t>11 AAC 95.305(a)(8)</a:t>
            </a:r>
          </a:p>
        </p:txBody>
      </p:sp>
    </p:spTree>
    <p:extLst>
      <p:ext uri="{BB962C8B-B14F-4D97-AF65-F5344CB8AC3E}">
        <p14:creationId xmlns:p14="http://schemas.microsoft.com/office/powerpoint/2010/main" val="5178044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ACA922-48A4-4FBB-865B-DD1EE43F54D2}"/>
              </a:ext>
            </a:extLst>
          </p:cNvPr>
          <p:cNvSpPr>
            <a:spLocks noGrp="1"/>
          </p:cNvSpPr>
          <p:nvPr>
            <p:ph type="title"/>
          </p:nvPr>
        </p:nvSpPr>
        <p:spPr/>
        <p:txBody>
          <a:bodyPr/>
          <a:lstStyle/>
          <a:p>
            <a:r>
              <a:rPr lang="en-US" dirty="0"/>
              <a:t>DOF forest road and bridge standards on state land</a:t>
            </a:r>
          </a:p>
        </p:txBody>
      </p:sp>
      <p:sp>
        <p:nvSpPr>
          <p:cNvPr id="5" name="TextBox 4">
            <a:extLst>
              <a:ext uri="{FF2B5EF4-FFF2-40B4-BE49-F238E27FC236}">
                <a16:creationId xmlns:a16="http://schemas.microsoft.com/office/drawing/2014/main" id="{EA65EC94-5ACB-49CD-9CD1-985AB4B8BEE7}"/>
              </a:ext>
            </a:extLst>
          </p:cNvPr>
          <p:cNvSpPr txBox="1"/>
          <p:nvPr/>
        </p:nvSpPr>
        <p:spPr>
          <a:xfrm>
            <a:off x="658631" y="901097"/>
            <a:ext cx="7852909" cy="3416320"/>
          </a:xfrm>
          <a:prstGeom prst="rect">
            <a:avLst/>
          </a:prstGeom>
          <a:noFill/>
        </p:spPr>
        <p:txBody>
          <a:bodyPr wrap="square" rtlCol="0">
            <a:spAutoFit/>
          </a:bodyPr>
          <a:lstStyle/>
          <a:p>
            <a:r>
              <a:rPr lang="en-US" sz="2400" dirty="0"/>
              <a:t>In addition to FRPA requirements, DOF has detailed standards for forest roads and bridges on state land.  These standards meet guidelines for safety and engineered design of forest roads used by public and industrial users.  They are designed to meet regional conditions.</a:t>
            </a:r>
          </a:p>
          <a:p>
            <a:endParaRPr lang="en-US" sz="2400" dirty="0"/>
          </a:p>
          <a:p>
            <a:r>
              <a:rPr lang="en-US" sz="2400" dirty="0"/>
              <a:t>The DOF standards are available on the DOF website for Forest Practices.  </a:t>
            </a:r>
          </a:p>
        </p:txBody>
      </p:sp>
    </p:spTree>
    <p:extLst>
      <p:ext uri="{BB962C8B-B14F-4D97-AF65-F5344CB8AC3E}">
        <p14:creationId xmlns:p14="http://schemas.microsoft.com/office/powerpoint/2010/main" val="3695173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189220"/>
            <a:ext cx="6554867" cy="1336890"/>
          </a:xfrm>
        </p:spPr>
        <p:txBody>
          <a:bodyPr>
            <a:normAutofit/>
          </a:bodyPr>
          <a:lstStyle/>
          <a:p>
            <a:r>
              <a:rPr lang="en-US" sz="2800" dirty="0"/>
              <a:t>Where are Catch basins typically needed?</a:t>
            </a:r>
          </a:p>
        </p:txBody>
      </p:sp>
      <p:sp>
        <p:nvSpPr>
          <p:cNvPr id="3" name="Content Placeholder 2"/>
          <p:cNvSpPr>
            <a:spLocks noGrp="1"/>
          </p:cNvSpPr>
          <p:nvPr>
            <p:ph idx="1"/>
          </p:nvPr>
        </p:nvSpPr>
        <p:spPr>
          <a:xfrm>
            <a:off x="373380" y="746760"/>
            <a:ext cx="7764780" cy="4632960"/>
          </a:xfrm>
        </p:spPr>
        <p:txBody>
          <a:bodyPr>
            <a:normAutofit lnSpcReduction="10000"/>
          </a:bodyPr>
          <a:lstStyle/>
          <a:p>
            <a:pPr lvl="0"/>
            <a:r>
              <a:rPr lang="en-US" dirty="0">
                <a:solidFill>
                  <a:schemeClr val="tx1"/>
                </a:solidFill>
              </a:rPr>
              <a:t>Side drainages that are not incised and roads with a slight bench cut may need a catch basin to direct side drainages into a culvert and keep flows from diverting down the </a:t>
            </a:r>
            <a:r>
              <a:rPr lang="en-US" dirty="0" err="1">
                <a:solidFill>
                  <a:schemeClr val="tx1"/>
                </a:solidFill>
              </a:rPr>
              <a:t>ditchline</a:t>
            </a:r>
            <a:r>
              <a:rPr lang="en-US" dirty="0">
                <a:solidFill>
                  <a:schemeClr val="tx1"/>
                </a:solidFill>
              </a:rPr>
              <a:t>.</a:t>
            </a:r>
          </a:p>
          <a:p>
            <a:pPr lvl="1"/>
            <a:r>
              <a:rPr lang="en-US" dirty="0">
                <a:solidFill>
                  <a:schemeClr val="tx1"/>
                </a:solidFill>
              </a:rPr>
              <a:t>An incised stream may not require a catch basin if placement of road fill prevents flows from being diverted, or if the grade is rolled to direct road drainage towards the culvert.</a:t>
            </a:r>
          </a:p>
          <a:p>
            <a:r>
              <a:rPr lang="en-US" dirty="0">
                <a:solidFill>
                  <a:schemeClr val="tx1"/>
                </a:solidFill>
              </a:rPr>
              <a:t>On sections of overlaid road to induce drainage towards the culvert inlet.</a:t>
            </a:r>
          </a:p>
          <a:p>
            <a:pPr lvl="1"/>
            <a:r>
              <a:rPr lang="en-US" dirty="0">
                <a:solidFill>
                  <a:schemeClr val="tx1"/>
                </a:solidFill>
              </a:rPr>
              <a:t>Installing a catch basin along a full bench road cut through rock may require extensive blasting.  Other methods may be more suitable and cost effective. </a:t>
            </a:r>
            <a:r>
              <a:rPr lang="en-US" sz="900" b="1" dirty="0">
                <a:solidFill>
                  <a:schemeClr val="accent4">
                    <a:lumMod val="40000"/>
                    <a:lumOff val="60000"/>
                  </a:schemeClr>
                </a:solidFill>
              </a:rPr>
              <a:t>							</a:t>
            </a:r>
          </a:p>
          <a:p>
            <a:pPr marL="0" lvl="0" indent="0">
              <a:buNone/>
            </a:pPr>
            <a:r>
              <a:rPr lang="en-US" sz="900" b="1" dirty="0">
                <a:solidFill>
                  <a:schemeClr val="accent4">
                    <a:lumMod val="40000"/>
                    <a:lumOff val="60000"/>
                  </a:schemeClr>
                </a:solidFill>
              </a:rPr>
              <a:t>						</a:t>
            </a:r>
            <a:r>
              <a:rPr lang="en-US" dirty="0">
                <a:solidFill>
                  <a:srgbClr val="CBA9E5"/>
                </a:solidFill>
              </a:rPr>
              <a:t>purple book </a:t>
            </a:r>
            <a:r>
              <a:rPr lang="en-US" dirty="0">
                <a:solidFill>
                  <a:schemeClr val="tx1"/>
                </a:solidFill>
              </a:rPr>
              <a:t>for 11 AAC 95.305(a)(8) </a:t>
            </a:r>
            <a:endParaRPr lang="en-US" dirty="0"/>
          </a:p>
        </p:txBody>
      </p:sp>
    </p:spTree>
    <p:extLst>
      <p:ext uri="{BB962C8B-B14F-4D97-AF65-F5344CB8AC3E}">
        <p14:creationId xmlns:p14="http://schemas.microsoft.com/office/powerpoint/2010/main" val="38492099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440680"/>
            <a:ext cx="6554867" cy="1211580"/>
          </a:xfrm>
        </p:spPr>
        <p:txBody>
          <a:bodyPr/>
          <a:lstStyle/>
          <a:p>
            <a:r>
              <a:rPr lang="en-US" dirty="0"/>
              <a:t>headwalls</a:t>
            </a:r>
          </a:p>
        </p:txBody>
      </p:sp>
      <p:sp>
        <p:nvSpPr>
          <p:cNvPr id="3" name="Content Placeholder 2"/>
          <p:cNvSpPr>
            <a:spLocks noGrp="1"/>
          </p:cNvSpPr>
          <p:nvPr>
            <p:ph idx="1"/>
          </p:nvPr>
        </p:nvSpPr>
        <p:spPr>
          <a:xfrm>
            <a:off x="335280" y="342900"/>
            <a:ext cx="7513320" cy="5417820"/>
          </a:xfrm>
        </p:spPr>
        <p:txBody>
          <a:bodyPr>
            <a:normAutofit fontScale="62500" lnSpcReduction="20000"/>
          </a:bodyPr>
          <a:lstStyle/>
          <a:p>
            <a:r>
              <a:rPr lang="en-US" sz="4400" dirty="0">
                <a:solidFill>
                  <a:schemeClr val="tx2">
                    <a:lumMod val="20000"/>
                    <a:lumOff val="80000"/>
                  </a:schemeClr>
                </a:solidFill>
              </a:rPr>
              <a:t>Install a headwall to direct ditch water into cross drains.</a:t>
            </a:r>
          </a:p>
          <a:p>
            <a:pPr lvl="1">
              <a:lnSpc>
                <a:spcPct val="120000"/>
              </a:lnSpc>
            </a:pPr>
            <a:r>
              <a:rPr lang="en-US" sz="3600" dirty="0">
                <a:solidFill>
                  <a:schemeClr val="tx1"/>
                </a:solidFill>
              </a:rPr>
              <a:t>Headwalls should extend across the ditch and be at least as high as the adjacent road surface to ensure that a ditch is blocked on the downhill side of the entrance to a cross drain</a:t>
            </a:r>
            <a:r>
              <a:rPr lang="en-US" sz="3300" dirty="0">
                <a:solidFill>
                  <a:schemeClr val="tx1"/>
                </a:solidFill>
              </a:rPr>
              <a:t>.  </a:t>
            </a:r>
          </a:p>
          <a:p>
            <a:pPr lvl="1">
              <a:lnSpc>
                <a:spcPct val="120000"/>
              </a:lnSpc>
            </a:pPr>
            <a:r>
              <a:rPr lang="en-US" sz="3500" dirty="0">
                <a:solidFill>
                  <a:schemeClr val="tx1"/>
                </a:solidFill>
              </a:rPr>
              <a:t>Cross drains ditched across the road should be as deep as the ditch or side drainage they are relieving. Angling and sloping the cross drain somewhat downhill will divert flows into and through the cross drain at a higher rate of flow. </a:t>
            </a:r>
            <a:r>
              <a:rPr lang="en-US" b="1" dirty="0">
                <a:solidFill>
                  <a:schemeClr val="accent4">
                    <a:lumMod val="40000"/>
                    <a:lumOff val="60000"/>
                  </a:schemeClr>
                </a:solidFill>
              </a:rPr>
              <a:t>							</a:t>
            </a:r>
            <a:endParaRPr lang="en-US" sz="3200" b="1" dirty="0">
              <a:solidFill>
                <a:schemeClr val="accent4">
                  <a:lumMod val="40000"/>
                  <a:lumOff val="60000"/>
                </a:schemeClr>
              </a:solidFill>
            </a:endParaRPr>
          </a:p>
          <a:p>
            <a:pPr marL="0" indent="0">
              <a:buNone/>
            </a:pPr>
            <a:r>
              <a:rPr lang="en-US" sz="3200" b="1" dirty="0">
                <a:solidFill>
                  <a:schemeClr val="accent4">
                    <a:lumMod val="40000"/>
                    <a:lumOff val="60000"/>
                  </a:schemeClr>
                </a:solidFill>
              </a:rPr>
              <a:t>					</a:t>
            </a:r>
            <a:r>
              <a:rPr lang="en-US" sz="3200" dirty="0">
                <a:solidFill>
                  <a:schemeClr val="accent4">
                    <a:lumMod val="40000"/>
                    <a:lumOff val="60000"/>
                  </a:schemeClr>
                </a:solidFill>
              </a:rPr>
              <a:t>11 AAC 95.305(a)(8) </a:t>
            </a:r>
            <a:r>
              <a:rPr lang="en-US" sz="3200" dirty="0">
                <a:solidFill>
                  <a:schemeClr val="tx1"/>
                </a:solidFill>
              </a:rPr>
              <a:t>and</a:t>
            </a:r>
            <a:r>
              <a:rPr lang="en-US" sz="3200" dirty="0">
                <a:solidFill>
                  <a:schemeClr val="accent4">
                    <a:lumMod val="40000"/>
                    <a:lumOff val="60000"/>
                  </a:schemeClr>
                </a:solidFill>
              </a:rPr>
              <a:t> </a:t>
            </a:r>
            <a:r>
              <a:rPr lang="en-US" sz="3200" dirty="0">
                <a:solidFill>
                  <a:srgbClr val="CBA9E5"/>
                </a:solidFill>
              </a:rPr>
              <a:t>purple book</a:t>
            </a:r>
            <a:r>
              <a:rPr lang="en-US" sz="3200" b="1" dirty="0">
                <a:solidFill>
                  <a:schemeClr val="accent4">
                    <a:lumMod val="40000"/>
                    <a:lumOff val="60000"/>
                  </a:schemeClr>
                </a:solidFill>
              </a:rPr>
              <a:t>	</a:t>
            </a:r>
            <a:endParaRPr lang="en-US" sz="3200" dirty="0"/>
          </a:p>
        </p:txBody>
      </p:sp>
    </p:spTree>
    <p:extLst>
      <p:ext uri="{BB962C8B-B14F-4D97-AF65-F5344CB8AC3E}">
        <p14:creationId xmlns:p14="http://schemas.microsoft.com/office/powerpoint/2010/main" val="326251349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4312" y="5184119"/>
            <a:ext cx="6554867" cy="1524000"/>
          </a:xfrm>
        </p:spPr>
        <p:txBody>
          <a:bodyPr/>
          <a:lstStyle/>
          <a:p>
            <a:r>
              <a:rPr lang="en-US" dirty="0"/>
              <a:t>definitions</a:t>
            </a:r>
          </a:p>
        </p:txBody>
      </p:sp>
      <p:sp>
        <p:nvSpPr>
          <p:cNvPr id="3" name="Content Placeholder 2"/>
          <p:cNvSpPr>
            <a:spLocks noGrp="1"/>
          </p:cNvSpPr>
          <p:nvPr>
            <p:ph idx="1"/>
          </p:nvPr>
        </p:nvSpPr>
        <p:spPr>
          <a:xfrm>
            <a:off x="374702" y="1027755"/>
            <a:ext cx="7801999" cy="4556886"/>
          </a:xfrm>
        </p:spPr>
        <p:txBody>
          <a:bodyPr>
            <a:noAutofit/>
          </a:bodyPr>
          <a:lstStyle/>
          <a:p>
            <a:r>
              <a:rPr lang="en-US" sz="2400" b="1" dirty="0">
                <a:solidFill>
                  <a:schemeClr val="tx1"/>
                </a:solidFill>
              </a:rPr>
              <a:t>"cross drain"</a:t>
            </a:r>
            <a:r>
              <a:rPr lang="en-US" sz="2400" dirty="0">
                <a:solidFill>
                  <a:schemeClr val="tx1"/>
                </a:solidFill>
              </a:rPr>
              <a:t> means a cross ditch used to move water from one side of a road to the other to prevent accumulation of runoff without the need of a culvert or bridge </a:t>
            </a:r>
            <a:r>
              <a:rPr lang="en-US" sz="2200" dirty="0">
                <a:solidFill>
                  <a:schemeClr val="accent4">
                    <a:lumMod val="40000"/>
                    <a:lumOff val="60000"/>
                  </a:schemeClr>
                </a:solidFill>
              </a:rPr>
              <a:t>11 AAC 95.900 (15) </a:t>
            </a:r>
          </a:p>
          <a:p>
            <a:pPr marL="0" indent="0">
              <a:buNone/>
            </a:pPr>
            <a:r>
              <a:rPr lang="en-US" sz="1800" dirty="0">
                <a:solidFill>
                  <a:schemeClr val="accent4">
                    <a:lumMod val="20000"/>
                    <a:lumOff val="80000"/>
                  </a:schemeClr>
                </a:solidFill>
              </a:rPr>
              <a:t>											</a:t>
            </a:r>
            <a:endParaRPr lang="en-US" sz="1800" dirty="0"/>
          </a:p>
        </p:txBody>
      </p:sp>
    </p:spTree>
    <p:extLst>
      <p:ext uri="{BB962C8B-B14F-4D97-AF65-F5344CB8AC3E}">
        <p14:creationId xmlns:p14="http://schemas.microsoft.com/office/powerpoint/2010/main" val="36466776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4876800"/>
            <a:ext cx="6554867" cy="1524000"/>
          </a:xfrm>
        </p:spPr>
        <p:txBody>
          <a:bodyPr/>
          <a:lstStyle/>
          <a:p>
            <a:r>
              <a:rPr lang="en-US" dirty="0"/>
              <a:t>Culvert length</a:t>
            </a:r>
          </a:p>
        </p:txBody>
      </p:sp>
      <p:sp>
        <p:nvSpPr>
          <p:cNvPr id="3" name="Content Placeholder 2"/>
          <p:cNvSpPr>
            <a:spLocks noGrp="1"/>
          </p:cNvSpPr>
          <p:nvPr>
            <p:ph idx="1"/>
          </p:nvPr>
        </p:nvSpPr>
        <p:spPr>
          <a:xfrm>
            <a:off x="594360" y="1490130"/>
            <a:ext cx="7284720" cy="3767670"/>
          </a:xfrm>
        </p:spPr>
        <p:txBody>
          <a:bodyPr/>
          <a:lstStyle/>
          <a:p>
            <a:pPr marL="0" indent="0">
              <a:buNone/>
            </a:pPr>
            <a:r>
              <a:rPr lang="en-US" sz="3200" dirty="0">
                <a:solidFill>
                  <a:schemeClr val="tx2">
                    <a:lumMod val="20000"/>
                    <a:lumOff val="80000"/>
                  </a:schemeClr>
                </a:solidFill>
              </a:rPr>
              <a:t>A culvert must be of sufficient length to prevent road overlay materials from blocking an end of the culvert.</a:t>
            </a:r>
            <a:r>
              <a:rPr lang="en-US" b="1" dirty="0">
                <a:solidFill>
                  <a:schemeClr val="accent4">
                    <a:lumMod val="40000"/>
                    <a:lumOff val="60000"/>
                  </a:schemeClr>
                </a:solidFill>
              </a:rPr>
              <a:t>							</a:t>
            </a:r>
          </a:p>
          <a:p>
            <a:pPr marL="0" indent="0">
              <a:buNone/>
            </a:pPr>
            <a:endParaRPr lang="en-US" b="1" dirty="0">
              <a:solidFill>
                <a:schemeClr val="accent4">
                  <a:lumMod val="40000"/>
                  <a:lumOff val="60000"/>
                </a:schemeClr>
              </a:solidFill>
            </a:endParaRPr>
          </a:p>
          <a:p>
            <a:pPr marL="0" indent="0">
              <a:buNone/>
            </a:pPr>
            <a:r>
              <a:rPr lang="en-US" b="1" dirty="0">
                <a:solidFill>
                  <a:schemeClr val="accent4">
                    <a:lumMod val="40000"/>
                    <a:lumOff val="60000"/>
                  </a:schemeClr>
                </a:solidFill>
              </a:rPr>
              <a:t>										</a:t>
            </a:r>
            <a:r>
              <a:rPr lang="en-US" dirty="0">
                <a:solidFill>
                  <a:schemeClr val="accent4">
                    <a:lumMod val="40000"/>
                    <a:lumOff val="60000"/>
                  </a:schemeClr>
                </a:solidFill>
              </a:rPr>
              <a:t>11 AAC 95.305(a)(9)</a:t>
            </a:r>
            <a:endParaRPr lang="en-US" dirty="0"/>
          </a:p>
          <a:p>
            <a:endParaRPr lang="en-US" dirty="0"/>
          </a:p>
          <a:p>
            <a:endParaRPr lang="en-US" dirty="0"/>
          </a:p>
        </p:txBody>
      </p:sp>
    </p:spTree>
    <p:extLst>
      <p:ext uri="{BB962C8B-B14F-4D97-AF65-F5344CB8AC3E}">
        <p14:creationId xmlns:p14="http://schemas.microsoft.com/office/powerpoint/2010/main" val="20220909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120640"/>
            <a:ext cx="7056120" cy="1524000"/>
          </a:xfrm>
        </p:spPr>
        <p:txBody>
          <a:bodyPr>
            <a:normAutofit fontScale="90000"/>
          </a:bodyPr>
          <a:lstStyle/>
          <a:p>
            <a:r>
              <a:rPr lang="en-US" dirty="0"/>
              <a:t>Compliance monitoring considerations for culvert length</a:t>
            </a:r>
          </a:p>
        </p:txBody>
      </p:sp>
      <p:sp>
        <p:nvSpPr>
          <p:cNvPr id="3" name="Content Placeholder 2"/>
          <p:cNvSpPr>
            <a:spLocks noGrp="1"/>
          </p:cNvSpPr>
          <p:nvPr>
            <p:ph idx="1"/>
          </p:nvPr>
        </p:nvSpPr>
        <p:spPr>
          <a:xfrm>
            <a:off x="533400" y="632460"/>
            <a:ext cx="7856220" cy="4846320"/>
          </a:xfrm>
        </p:spPr>
        <p:txBody>
          <a:bodyPr>
            <a:normAutofit/>
          </a:bodyPr>
          <a:lstStyle/>
          <a:p>
            <a:pPr lvl="0"/>
            <a:r>
              <a:rPr lang="en-US" sz="2200" dirty="0">
                <a:solidFill>
                  <a:schemeClr val="tx1"/>
                </a:solidFill>
              </a:rPr>
              <a:t>Does the culvert extend the full distance under the road?</a:t>
            </a:r>
          </a:p>
          <a:p>
            <a:pPr lvl="0"/>
            <a:r>
              <a:rPr lang="en-US" sz="2200" dirty="0">
                <a:solidFill>
                  <a:schemeClr val="tx1"/>
                </a:solidFill>
              </a:rPr>
              <a:t>Do the ends of the culvert extend beyond the fill far enough to keep material from sloughing into the entrances to the culvert? </a:t>
            </a:r>
          </a:p>
          <a:p>
            <a:pPr lvl="0"/>
            <a:r>
              <a:rPr lang="en-US" sz="2200" dirty="0">
                <a:solidFill>
                  <a:schemeClr val="tx1"/>
                </a:solidFill>
              </a:rPr>
              <a:t>Does the culvert length anticipate widening of the road over time due to maintenance practices?  Poor maintenance practices often widen the road surface by grading material over the edge of the road that covers up the ends of the culverts.</a:t>
            </a:r>
          </a:p>
          <a:p>
            <a:pPr marL="0" indent="0">
              <a:buNone/>
            </a:pPr>
            <a:r>
              <a:rPr lang="en-US" sz="2200" dirty="0">
                <a:solidFill>
                  <a:schemeClr val="tx1"/>
                </a:solidFill>
              </a:rPr>
              <a:t>							</a:t>
            </a:r>
            <a:r>
              <a:rPr lang="en-US" dirty="0">
                <a:solidFill>
                  <a:srgbClr val="CBA9E5"/>
                </a:solidFill>
              </a:rPr>
              <a:t>purple book </a:t>
            </a:r>
            <a:r>
              <a:rPr lang="en-US" dirty="0">
                <a:solidFill>
                  <a:schemeClr val="tx1"/>
                </a:solidFill>
              </a:rPr>
              <a:t>for 11 AAC 95.305(a)(9) </a:t>
            </a:r>
          </a:p>
          <a:p>
            <a:pPr marL="0" indent="0">
              <a:buNone/>
            </a:pPr>
            <a:endParaRPr lang="en-US" sz="2200" dirty="0">
              <a:solidFill>
                <a:schemeClr val="tx1"/>
              </a:solidFill>
            </a:endParaRPr>
          </a:p>
        </p:txBody>
      </p:sp>
    </p:spTree>
    <p:extLst>
      <p:ext uri="{BB962C8B-B14F-4D97-AF65-F5344CB8AC3E}">
        <p14:creationId xmlns:p14="http://schemas.microsoft.com/office/powerpoint/2010/main" val="298474720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440" y="5052060"/>
            <a:ext cx="6554867" cy="1524000"/>
          </a:xfrm>
        </p:spPr>
        <p:txBody>
          <a:bodyPr/>
          <a:lstStyle/>
          <a:p>
            <a:r>
              <a:rPr lang="en-US" dirty="0"/>
              <a:t>  fords</a:t>
            </a:r>
          </a:p>
        </p:txBody>
      </p:sp>
      <p:sp>
        <p:nvSpPr>
          <p:cNvPr id="3" name="Content Placeholder 2"/>
          <p:cNvSpPr>
            <a:spLocks noGrp="1"/>
          </p:cNvSpPr>
          <p:nvPr>
            <p:ph idx="1"/>
          </p:nvPr>
        </p:nvSpPr>
        <p:spPr>
          <a:xfrm>
            <a:off x="533400" y="533400"/>
            <a:ext cx="7726680" cy="5829300"/>
          </a:xfrm>
        </p:spPr>
        <p:txBody>
          <a:bodyPr>
            <a:normAutofit/>
          </a:bodyPr>
          <a:lstStyle/>
          <a:p>
            <a:r>
              <a:rPr lang="en-US" sz="3000" dirty="0">
                <a:solidFill>
                  <a:schemeClr val="tx2">
                    <a:lumMod val="20000"/>
                    <a:lumOff val="80000"/>
                  </a:schemeClr>
                </a:solidFill>
              </a:rPr>
              <a:t>A properly prepared and maintained ford may be used for an equipment crossing during a period of low water.  </a:t>
            </a:r>
          </a:p>
          <a:p>
            <a:r>
              <a:rPr lang="en-US" sz="3000" dirty="0">
                <a:solidFill>
                  <a:schemeClr val="tx2">
                    <a:lumMod val="20000"/>
                    <a:lumOff val="80000"/>
                  </a:schemeClr>
                </a:solidFill>
              </a:rPr>
              <a:t>If the ford crosses catalogued anadromous fish waters, written approval of ADF&amp;G is required.  For other surface waters, prior notice to DOF is required.</a:t>
            </a:r>
          </a:p>
          <a:p>
            <a:pPr marL="0" indent="0">
              <a:buNone/>
            </a:pPr>
            <a:r>
              <a:rPr lang="en-US" b="1" dirty="0">
                <a:solidFill>
                  <a:schemeClr val="accent4">
                    <a:lumMod val="40000"/>
                    <a:lumOff val="60000"/>
                  </a:schemeClr>
                </a:solidFill>
              </a:rPr>
              <a:t>  								    		</a:t>
            </a:r>
            <a:r>
              <a:rPr lang="en-US" dirty="0">
                <a:solidFill>
                  <a:schemeClr val="accent4">
                    <a:lumMod val="40000"/>
                    <a:lumOff val="60000"/>
                  </a:schemeClr>
                </a:solidFill>
              </a:rPr>
              <a:t>11 AAC 95.305(b)</a:t>
            </a:r>
            <a:endParaRPr lang="en-US" dirty="0"/>
          </a:p>
        </p:txBody>
      </p:sp>
    </p:spTree>
    <p:extLst>
      <p:ext uri="{BB962C8B-B14F-4D97-AF65-F5344CB8AC3E}">
        <p14:creationId xmlns:p14="http://schemas.microsoft.com/office/powerpoint/2010/main" val="317095204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440" y="5052060"/>
            <a:ext cx="6554867" cy="1524000"/>
          </a:xfrm>
        </p:spPr>
        <p:txBody>
          <a:bodyPr/>
          <a:lstStyle/>
          <a:p>
            <a:r>
              <a:rPr lang="en-US" dirty="0"/>
              <a:t>  fords</a:t>
            </a:r>
          </a:p>
        </p:txBody>
      </p:sp>
      <p:sp>
        <p:nvSpPr>
          <p:cNvPr id="3" name="Content Placeholder 2"/>
          <p:cNvSpPr>
            <a:spLocks noGrp="1"/>
          </p:cNvSpPr>
          <p:nvPr>
            <p:ph idx="1"/>
          </p:nvPr>
        </p:nvSpPr>
        <p:spPr>
          <a:xfrm>
            <a:off x="533400" y="533400"/>
            <a:ext cx="7726680" cy="5013960"/>
          </a:xfrm>
        </p:spPr>
        <p:txBody>
          <a:bodyPr>
            <a:normAutofit/>
          </a:bodyPr>
          <a:lstStyle/>
          <a:p>
            <a:r>
              <a:rPr lang="en-US" sz="3000" dirty="0">
                <a:solidFill>
                  <a:schemeClr val="tx2">
                    <a:lumMod val="20000"/>
                    <a:lumOff val="80000"/>
                  </a:schemeClr>
                </a:solidFill>
              </a:rPr>
              <a:t>A ford must cross a stream substantially perpendicular to the stream flow, and the approaches must be properly ballasted or otherwise stabilized to avoid sedimentation.  </a:t>
            </a:r>
          </a:p>
          <a:p>
            <a:r>
              <a:rPr lang="en-US" sz="3000" dirty="0">
                <a:solidFill>
                  <a:schemeClr val="tx2">
                    <a:lumMod val="20000"/>
                    <a:lumOff val="80000"/>
                  </a:schemeClr>
                </a:solidFill>
              </a:rPr>
              <a:t>Ford construction must comply with AS 16.05.841. </a:t>
            </a:r>
          </a:p>
          <a:p>
            <a:pPr marL="0" indent="0">
              <a:buNone/>
            </a:pPr>
            <a:r>
              <a:rPr lang="en-US" b="1" dirty="0">
                <a:solidFill>
                  <a:schemeClr val="accent4">
                    <a:lumMod val="40000"/>
                    <a:lumOff val="60000"/>
                  </a:schemeClr>
                </a:solidFill>
              </a:rPr>
              <a:t>								    			</a:t>
            </a:r>
            <a:r>
              <a:rPr lang="en-US" dirty="0">
                <a:solidFill>
                  <a:schemeClr val="accent4">
                    <a:lumMod val="40000"/>
                    <a:lumOff val="60000"/>
                  </a:schemeClr>
                </a:solidFill>
              </a:rPr>
              <a:t>     11 AAC 95.305(b)</a:t>
            </a:r>
            <a:endParaRPr lang="en-US" dirty="0"/>
          </a:p>
        </p:txBody>
      </p:sp>
    </p:spTree>
    <p:extLst>
      <p:ext uri="{BB962C8B-B14F-4D97-AF65-F5344CB8AC3E}">
        <p14:creationId xmlns:p14="http://schemas.microsoft.com/office/powerpoint/2010/main" val="14670705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maintenance</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2057747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5364480"/>
            <a:ext cx="6554867" cy="1203960"/>
          </a:xfrm>
        </p:spPr>
        <p:txBody>
          <a:bodyPr/>
          <a:lstStyle/>
          <a:p>
            <a:r>
              <a:rPr lang="en-US" dirty="0"/>
              <a:t>Maintenance </a:t>
            </a:r>
            <a:r>
              <a:rPr lang="en-US" dirty="0" err="1"/>
              <a:t>bmps</a:t>
            </a:r>
            <a:endParaRPr lang="en-US" cap="none" dirty="0"/>
          </a:p>
        </p:txBody>
      </p:sp>
      <p:sp>
        <p:nvSpPr>
          <p:cNvPr id="5" name="Content Placeholder 4"/>
          <p:cNvSpPr>
            <a:spLocks noGrp="1"/>
          </p:cNvSpPr>
          <p:nvPr>
            <p:ph idx="1"/>
          </p:nvPr>
        </p:nvSpPr>
        <p:spPr>
          <a:xfrm>
            <a:off x="533400" y="701040"/>
            <a:ext cx="8134507" cy="4869180"/>
          </a:xfrm>
        </p:spPr>
        <p:txBody>
          <a:bodyPr>
            <a:normAutofit fontScale="92500" lnSpcReduction="10000"/>
          </a:bodyPr>
          <a:lstStyle/>
          <a:p>
            <a:r>
              <a:rPr lang="en-US" sz="2800" dirty="0">
                <a:solidFill>
                  <a:schemeClr val="tx2">
                    <a:lumMod val="20000"/>
                    <a:lumOff val="80000"/>
                  </a:schemeClr>
                </a:solidFill>
              </a:rPr>
              <a:t>On </a:t>
            </a:r>
            <a:r>
              <a:rPr lang="en-US" sz="2800" dirty="0">
                <a:solidFill>
                  <a:schemeClr val="tx1"/>
                </a:solidFill>
              </a:rPr>
              <a:t>an active road, keep culverts and flumes functional.</a:t>
            </a:r>
          </a:p>
          <a:p>
            <a:r>
              <a:rPr lang="en-US" sz="2800" dirty="0">
                <a:solidFill>
                  <a:schemeClr val="tx1"/>
                </a:solidFill>
              </a:rPr>
              <a:t>Compliance considerations:</a:t>
            </a:r>
          </a:p>
          <a:p>
            <a:pPr lvl="1"/>
            <a:r>
              <a:rPr lang="en-US" dirty="0">
                <a:solidFill>
                  <a:schemeClr val="tx1"/>
                </a:solidFill>
              </a:rPr>
              <a:t>Have drainage features necessary for the culverts to function been maintained?  </a:t>
            </a:r>
          </a:p>
          <a:p>
            <a:pPr lvl="1"/>
            <a:r>
              <a:rPr lang="en-US" dirty="0">
                <a:solidFill>
                  <a:schemeClr val="tx1"/>
                </a:solidFill>
              </a:rPr>
              <a:t>Are headwalls and catch basins maintained and directing runoff into the culverts?</a:t>
            </a:r>
          </a:p>
          <a:p>
            <a:pPr lvl="1"/>
            <a:r>
              <a:rPr lang="en-US" dirty="0">
                <a:solidFill>
                  <a:schemeClr val="tx1"/>
                </a:solidFill>
              </a:rPr>
              <a:t>Is erosion occurring due to a lack of maintenance?  </a:t>
            </a:r>
          </a:p>
          <a:p>
            <a:pPr lvl="1"/>
            <a:r>
              <a:rPr lang="en-US" dirty="0">
                <a:solidFill>
                  <a:schemeClr val="tx1"/>
                </a:solidFill>
              </a:rPr>
              <a:t>Is the </a:t>
            </a:r>
            <a:r>
              <a:rPr lang="en-US" dirty="0" err="1">
                <a:solidFill>
                  <a:schemeClr val="tx1"/>
                </a:solidFill>
              </a:rPr>
              <a:t>ditchline</a:t>
            </a:r>
            <a:r>
              <a:rPr lang="en-US" dirty="0">
                <a:solidFill>
                  <a:schemeClr val="tx1"/>
                </a:solidFill>
              </a:rPr>
              <a:t> beyond the culvert eroding?  </a:t>
            </a:r>
          </a:p>
          <a:p>
            <a:pPr lvl="1"/>
            <a:r>
              <a:rPr lang="en-US" dirty="0">
                <a:solidFill>
                  <a:schemeClr val="tx1"/>
                </a:solidFill>
              </a:rPr>
              <a:t>Is water flowing across the road and eroding the roadbed? </a:t>
            </a:r>
          </a:p>
          <a:p>
            <a:pPr lvl="1"/>
            <a:r>
              <a:rPr lang="en-US" dirty="0">
                <a:solidFill>
                  <a:schemeClr val="tx1"/>
                </a:solidFill>
              </a:rPr>
              <a:t>Are observed conditions due to lack of maintenance, or to a    failure to implement another BMP?</a:t>
            </a:r>
          </a:p>
          <a:p>
            <a:pPr marL="0" indent="0">
              <a:buNone/>
            </a:pPr>
            <a:r>
              <a:rPr lang="en-US" b="1" dirty="0">
                <a:solidFill>
                  <a:schemeClr val="accent4">
                    <a:lumMod val="40000"/>
                    <a:lumOff val="60000"/>
                  </a:schemeClr>
                </a:solidFill>
              </a:rPr>
              <a:t>						</a:t>
            </a:r>
            <a:r>
              <a:rPr lang="en-US" dirty="0">
                <a:solidFill>
                  <a:schemeClr val="accent4">
                    <a:lumMod val="40000"/>
                    <a:lumOff val="60000"/>
                  </a:schemeClr>
                </a:solidFill>
              </a:rPr>
              <a:t>11 AAC 95.315(b)(1) </a:t>
            </a:r>
            <a:r>
              <a:rPr lang="en-US" dirty="0">
                <a:solidFill>
                  <a:schemeClr val="tx1"/>
                </a:solidFill>
              </a:rPr>
              <a:t>and </a:t>
            </a:r>
            <a:r>
              <a:rPr lang="en-US" dirty="0">
                <a:solidFill>
                  <a:srgbClr val="CBA9E5"/>
                </a:solidFill>
              </a:rPr>
              <a:t>purple book</a:t>
            </a:r>
            <a:endParaRPr lang="en-US" dirty="0">
              <a:solidFill>
                <a:schemeClr val="accent4">
                  <a:lumMod val="40000"/>
                  <a:lumOff val="60000"/>
                </a:schemeClr>
              </a:solidFill>
            </a:endParaRPr>
          </a:p>
        </p:txBody>
      </p:sp>
    </p:spTree>
    <p:extLst>
      <p:ext uri="{BB962C8B-B14F-4D97-AF65-F5344CB8AC3E}">
        <p14:creationId xmlns:p14="http://schemas.microsoft.com/office/powerpoint/2010/main" val="327263168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26720" y="5204460"/>
            <a:ext cx="6554867" cy="1524000"/>
          </a:xfrm>
        </p:spPr>
        <p:txBody>
          <a:bodyPr/>
          <a:lstStyle/>
          <a:p>
            <a:r>
              <a:rPr lang="en-US" dirty="0"/>
              <a:t>Maintenance </a:t>
            </a:r>
            <a:r>
              <a:rPr lang="en-US" dirty="0" err="1"/>
              <a:t>bmps</a:t>
            </a:r>
            <a:r>
              <a:rPr lang="en-US" dirty="0"/>
              <a:t>, </a:t>
            </a:r>
            <a:r>
              <a:rPr lang="en-US" cap="none" dirty="0"/>
              <a:t>cont.</a:t>
            </a:r>
          </a:p>
        </p:txBody>
      </p:sp>
      <p:sp>
        <p:nvSpPr>
          <p:cNvPr id="5" name="Content Placeholder 4"/>
          <p:cNvSpPr>
            <a:spLocks noGrp="1"/>
          </p:cNvSpPr>
          <p:nvPr>
            <p:ph idx="1"/>
          </p:nvPr>
        </p:nvSpPr>
        <p:spPr>
          <a:xfrm>
            <a:off x="533400" y="800100"/>
            <a:ext cx="8134507" cy="5021580"/>
          </a:xfrm>
        </p:spPr>
        <p:txBody>
          <a:bodyPr>
            <a:normAutofit/>
          </a:bodyPr>
          <a:lstStyle/>
          <a:p>
            <a:r>
              <a:rPr lang="en-US" sz="2800" dirty="0">
                <a:solidFill>
                  <a:schemeClr val="tx2">
                    <a:lumMod val="20000"/>
                    <a:lumOff val="80000"/>
                  </a:schemeClr>
                </a:solidFill>
              </a:rPr>
              <a:t>On an active road, keep ditches functional.</a:t>
            </a:r>
          </a:p>
          <a:p>
            <a:r>
              <a:rPr lang="en-US" sz="2800" dirty="0">
                <a:solidFill>
                  <a:schemeClr val="tx2">
                    <a:lumMod val="20000"/>
                    <a:lumOff val="80000"/>
                  </a:schemeClr>
                </a:solidFill>
              </a:rPr>
              <a:t>Compliance considerations:</a:t>
            </a:r>
          </a:p>
          <a:p>
            <a:pPr lvl="1"/>
            <a:r>
              <a:rPr lang="en-US" sz="2200" dirty="0">
                <a:solidFill>
                  <a:schemeClr val="tx1"/>
                </a:solidFill>
              </a:rPr>
              <a:t>Are </a:t>
            </a:r>
            <a:r>
              <a:rPr lang="en-US" sz="2200" dirty="0" err="1">
                <a:solidFill>
                  <a:schemeClr val="tx1"/>
                </a:solidFill>
              </a:rPr>
              <a:t>ditchlines</a:t>
            </a:r>
            <a:r>
              <a:rPr lang="en-US" sz="2200" dirty="0">
                <a:solidFill>
                  <a:schemeClr val="tx1"/>
                </a:solidFill>
              </a:rPr>
              <a:t> clear and free of obstructions between relief culverts, cross drains, or diversion ditches?</a:t>
            </a:r>
          </a:p>
          <a:p>
            <a:pPr lvl="1"/>
            <a:r>
              <a:rPr lang="en-US" sz="2200" dirty="0">
                <a:solidFill>
                  <a:schemeClr val="tx1"/>
                </a:solidFill>
              </a:rPr>
              <a:t>Has equipment operation obliterated or cut off any </a:t>
            </a:r>
            <a:r>
              <a:rPr lang="en-US" sz="2200" dirty="0" err="1">
                <a:solidFill>
                  <a:schemeClr val="tx1"/>
                </a:solidFill>
              </a:rPr>
              <a:t>ditchlines</a:t>
            </a:r>
            <a:r>
              <a:rPr lang="en-US" sz="2200" dirty="0">
                <a:solidFill>
                  <a:schemeClr val="tx1"/>
                </a:solidFill>
              </a:rPr>
              <a:t>?</a:t>
            </a:r>
          </a:p>
          <a:p>
            <a:pPr lvl="1"/>
            <a:r>
              <a:rPr lang="en-US" sz="2200" dirty="0">
                <a:solidFill>
                  <a:schemeClr val="tx1"/>
                </a:solidFill>
              </a:rPr>
              <a:t>Are the ditches adequate to handle the runoff? </a:t>
            </a:r>
          </a:p>
          <a:p>
            <a:pPr lvl="1"/>
            <a:r>
              <a:rPr lang="en-US" sz="2200" dirty="0">
                <a:solidFill>
                  <a:schemeClr val="tx1"/>
                </a:solidFill>
              </a:rPr>
              <a:t>Is erosion occurring? </a:t>
            </a:r>
          </a:p>
          <a:p>
            <a:pPr marL="457200" lvl="1" indent="0">
              <a:buNone/>
            </a:pPr>
            <a:r>
              <a:rPr lang="en-US" b="1" dirty="0">
                <a:solidFill>
                  <a:schemeClr val="accent4">
                    <a:lumMod val="40000"/>
                    <a:lumOff val="60000"/>
                  </a:schemeClr>
                </a:solidFill>
              </a:rPr>
              <a:t>					</a:t>
            </a:r>
            <a:r>
              <a:rPr lang="en-US" dirty="0">
                <a:solidFill>
                  <a:schemeClr val="accent4">
                    <a:lumMod val="40000"/>
                    <a:lumOff val="60000"/>
                  </a:schemeClr>
                </a:solidFill>
              </a:rPr>
              <a:t>11 AAC 95.315(b)(1) </a:t>
            </a:r>
            <a:r>
              <a:rPr lang="en-US" dirty="0">
                <a:solidFill>
                  <a:schemeClr val="tx1"/>
                </a:solidFill>
              </a:rPr>
              <a:t>and </a:t>
            </a:r>
            <a:r>
              <a:rPr lang="en-US" dirty="0">
                <a:solidFill>
                  <a:srgbClr val="CBA9E5"/>
                </a:solidFill>
              </a:rPr>
              <a:t>purple book</a:t>
            </a:r>
            <a:endParaRPr lang="en-US" dirty="0">
              <a:solidFill>
                <a:schemeClr val="accent4">
                  <a:lumMod val="40000"/>
                  <a:lumOff val="60000"/>
                </a:schemeClr>
              </a:solidFill>
            </a:endParaRPr>
          </a:p>
        </p:txBody>
      </p:sp>
    </p:spTree>
    <p:extLst>
      <p:ext uri="{BB962C8B-B14F-4D97-AF65-F5344CB8AC3E}">
        <p14:creationId xmlns:p14="http://schemas.microsoft.com/office/powerpoint/2010/main" val="1455122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Stream crossing location</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7318124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4831080"/>
            <a:ext cx="3390900" cy="1524000"/>
          </a:xfrm>
        </p:spPr>
        <p:txBody>
          <a:bodyPr/>
          <a:lstStyle/>
          <a:p>
            <a:r>
              <a:rPr lang="en-US" dirty="0"/>
              <a:t>Maintenance </a:t>
            </a:r>
            <a:r>
              <a:rPr lang="en-US" dirty="0" err="1"/>
              <a:t>bmps</a:t>
            </a:r>
            <a:r>
              <a:rPr lang="en-US" dirty="0"/>
              <a:t>, </a:t>
            </a:r>
            <a:r>
              <a:rPr lang="en-US" cap="none" dirty="0"/>
              <a:t>cont.</a:t>
            </a:r>
            <a:endParaRPr lang="en-US" dirty="0"/>
          </a:p>
        </p:txBody>
      </p:sp>
      <p:sp>
        <p:nvSpPr>
          <p:cNvPr id="5" name="Content Placeholder 4"/>
          <p:cNvSpPr>
            <a:spLocks noGrp="1"/>
          </p:cNvSpPr>
          <p:nvPr>
            <p:ph idx="1"/>
          </p:nvPr>
        </p:nvSpPr>
        <p:spPr>
          <a:xfrm>
            <a:off x="365760" y="567108"/>
            <a:ext cx="8134507" cy="3767670"/>
          </a:xfrm>
        </p:spPr>
        <p:txBody>
          <a:bodyPr>
            <a:normAutofit fontScale="92500" lnSpcReduction="20000"/>
          </a:bodyPr>
          <a:lstStyle/>
          <a:p>
            <a:r>
              <a:rPr lang="en-US" sz="2800" dirty="0">
                <a:solidFill>
                  <a:schemeClr val="tx2">
                    <a:lumMod val="20000"/>
                    <a:lumOff val="80000"/>
                  </a:schemeClr>
                </a:solidFill>
              </a:rPr>
              <a:t>When grading a </a:t>
            </a:r>
            <a:r>
              <a:rPr lang="en-US" sz="2800" dirty="0" err="1">
                <a:solidFill>
                  <a:schemeClr val="tx2">
                    <a:lumMod val="20000"/>
                    <a:lumOff val="80000"/>
                  </a:schemeClr>
                </a:solidFill>
              </a:rPr>
              <a:t>nonrock</a:t>
            </a:r>
            <a:r>
              <a:rPr lang="en-US" sz="2800" dirty="0">
                <a:solidFill>
                  <a:schemeClr val="tx2">
                    <a:lumMod val="20000"/>
                    <a:lumOff val="80000"/>
                  </a:schemeClr>
                </a:solidFill>
              </a:rPr>
              <a:t>-decked bridge, minimize the depos­it of road surface material on the bridge surface.</a:t>
            </a:r>
          </a:p>
          <a:p>
            <a:r>
              <a:rPr lang="en-US" sz="2800" dirty="0">
                <a:solidFill>
                  <a:schemeClr val="tx2">
                    <a:lumMod val="20000"/>
                    <a:lumOff val="80000"/>
                  </a:schemeClr>
                </a:solidFill>
              </a:rPr>
              <a:t>When grading on a                                           rock-decked bridge,                                                  avoid pushing                                                         material over the rub                                                                             rails or through gaps                                                                in the bridge surface.</a:t>
            </a:r>
          </a:p>
          <a:p>
            <a:pPr marL="0" indent="0">
              <a:buNone/>
            </a:pPr>
            <a:r>
              <a:rPr lang="en-US" dirty="0">
                <a:solidFill>
                  <a:schemeClr val="accent4">
                    <a:lumMod val="40000"/>
                    <a:lumOff val="60000"/>
                  </a:schemeClr>
                </a:solidFill>
              </a:rPr>
              <a:t>11 AAC 95.315(b)(5),(6)</a:t>
            </a:r>
          </a:p>
        </p:txBody>
      </p:sp>
      <p:pic>
        <p:nvPicPr>
          <p:cNvPr id="3" name="Picture 2">
            <a:extLst>
              <a:ext uri="{FF2B5EF4-FFF2-40B4-BE49-F238E27FC236}">
                <a16:creationId xmlns:a16="http://schemas.microsoft.com/office/drawing/2014/main" id="{CA17E5B7-A4DF-4F13-B545-45DC001FC8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8159" y="1941368"/>
            <a:ext cx="4555837" cy="3416878"/>
          </a:xfrm>
          <a:prstGeom prst="rect">
            <a:avLst/>
          </a:prstGeom>
          <a:ln>
            <a:solidFill>
              <a:schemeClr val="tx1"/>
            </a:solidFill>
          </a:ln>
        </p:spPr>
      </p:pic>
      <p:sp>
        <p:nvSpPr>
          <p:cNvPr id="6" name="TextBox 5">
            <a:extLst>
              <a:ext uri="{FF2B5EF4-FFF2-40B4-BE49-F238E27FC236}">
                <a16:creationId xmlns:a16="http://schemas.microsoft.com/office/drawing/2014/main" id="{BCD47261-3AA8-4B7C-9AFC-5C2BE20D8B07}"/>
              </a:ext>
            </a:extLst>
          </p:cNvPr>
          <p:cNvSpPr txBox="1"/>
          <p:nvPr/>
        </p:nvSpPr>
        <p:spPr>
          <a:xfrm>
            <a:off x="4281516" y="5358246"/>
            <a:ext cx="4602480" cy="523220"/>
          </a:xfrm>
          <a:prstGeom prst="rect">
            <a:avLst/>
          </a:prstGeom>
          <a:noFill/>
        </p:spPr>
        <p:txBody>
          <a:bodyPr wrap="square" rtlCol="0">
            <a:spAutoFit/>
          </a:bodyPr>
          <a:lstStyle/>
          <a:p>
            <a:r>
              <a:rPr lang="en-US" sz="1400" dirty="0"/>
              <a:t>Material on nonrocky-decked bridge</a:t>
            </a:r>
          </a:p>
          <a:p>
            <a:r>
              <a:rPr lang="en-US" sz="1400" dirty="0" err="1"/>
              <a:t>Dolomi</a:t>
            </a:r>
            <a:r>
              <a:rPr lang="en-US" sz="1400" dirty="0"/>
              <a:t> road condition survey</a:t>
            </a:r>
          </a:p>
        </p:txBody>
      </p:sp>
    </p:spTree>
    <p:extLst>
      <p:ext uri="{BB962C8B-B14F-4D97-AF65-F5344CB8AC3E}">
        <p14:creationId xmlns:p14="http://schemas.microsoft.com/office/powerpoint/2010/main" val="29067691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899660"/>
            <a:ext cx="7056120" cy="1524000"/>
          </a:xfrm>
        </p:spPr>
        <p:txBody>
          <a:bodyPr>
            <a:normAutofit fontScale="90000"/>
          </a:bodyPr>
          <a:lstStyle/>
          <a:p>
            <a:r>
              <a:rPr lang="en-US" dirty="0"/>
              <a:t>Compliance monitoring considerations for rock-decked bridge maintenance</a:t>
            </a:r>
          </a:p>
        </p:txBody>
      </p:sp>
      <p:sp>
        <p:nvSpPr>
          <p:cNvPr id="3" name="Content Placeholder 2"/>
          <p:cNvSpPr>
            <a:spLocks noGrp="1"/>
          </p:cNvSpPr>
          <p:nvPr>
            <p:ph idx="1"/>
          </p:nvPr>
        </p:nvSpPr>
        <p:spPr>
          <a:xfrm>
            <a:off x="533400" y="571500"/>
            <a:ext cx="7856220" cy="4495800"/>
          </a:xfrm>
        </p:spPr>
        <p:txBody>
          <a:bodyPr>
            <a:normAutofit/>
          </a:bodyPr>
          <a:lstStyle/>
          <a:p>
            <a:pPr lvl="0"/>
            <a:r>
              <a:rPr lang="en-US" dirty="0">
                <a:solidFill>
                  <a:schemeClr val="tx1"/>
                </a:solidFill>
              </a:rPr>
              <a:t>Poorly fitted, damaged, or rotten stringers and brow logs can leave gaps in the bridge for material to fall through if not filled by chinking or fabric. </a:t>
            </a:r>
          </a:p>
          <a:p>
            <a:pPr lvl="0"/>
            <a:r>
              <a:rPr lang="en-US" dirty="0">
                <a:solidFill>
                  <a:schemeClr val="tx1"/>
                </a:solidFill>
              </a:rPr>
              <a:t>Are the bridges decked with too much rock or are the brow logs too small to be effective? </a:t>
            </a:r>
          </a:p>
          <a:p>
            <a:pPr lvl="0"/>
            <a:r>
              <a:rPr lang="en-US" dirty="0">
                <a:solidFill>
                  <a:schemeClr val="tx1"/>
                </a:solidFill>
              </a:rPr>
              <a:t>Material piled up against the sides of the brow logs indicates excess material is being carried forward onto the bridge.  If it extends to the tops of the brow logs, some of the material will be pushed over the top of the logs when the grader passes.  </a:t>
            </a:r>
          </a:p>
          <a:p>
            <a:pPr marL="0" indent="0">
              <a:buNone/>
            </a:pPr>
            <a:r>
              <a:rPr lang="en-US" dirty="0">
                <a:solidFill>
                  <a:schemeClr val="tx1"/>
                </a:solidFill>
              </a:rPr>
              <a:t>						 </a:t>
            </a:r>
            <a:r>
              <a:rPr lang="en-US" dirty="0">
                <a:solidFill>
                  <a:srgbClr val="CBA9E5"/>
                </a:solidFill>
              </a:rPr>
              <a:t>purple book </a:t>
            </a:r>
            <a:r>
              <a:rPr lang="en-US" dirty="0">
                <a:solidFill>
                  <a:schemeClr val="tx1"/>
                </a:solidFill>
              </a:rPr>
              <a:t>for 11 AAC 95.315(b)(5-6) </a:t>
            </a:r>
          </a:p>
          <a:p>
            <a:pPr marL="0" indent="0">
              <a:buNone/>
            </a:pPr>
            <a:endParaRPr lang="en-US" dirty="0">
              <a:solidFill>
                <a:schemeClr val="tx1"/>
              </a:solidFill>
            </a:endParaRPr>
          </a:p>
        </p:txBody>
      </p:sp>
    </p:spTree>
    <p:extLst>
      <p:ext uri="{BB962C8B-B14F-4D97-AF65-F5344CB8AC3E}">
        <p14:creationId xmlns:p14="http://schemas.microsoft.com/office/powerpoint/2010/main" val="80662078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Maintenance </a:t>
            </a:r>
            <a:r>
              <a:rPr lang="en-US" dirty="0" err="1"/>
              <a:t>bmps</a:t>
            </a:r>
            <a:r>
              <a:rPr lang="en-US" dirty="0"/>
              <a:t>, </a:t>
            </a:r>
            <a:r>
              <a:rPr lang="en-US" cap="none" dirty="0"/>
              <a:t>cont.</a:t>
            </a:r>
          </a:p>
        </p:txBody>
      </p:sp>
      <p:sp>
        <p:nvSpPr>
          <p:cNvPr id="5" name="Content Placeholder 4"/>
          <p:cNvSpPr>
            <a:spLocks noGrp="1"/>
          </p:cNvSpPr>
          <p:nvPr>
            <p:ph idx="1"/>
          </p:nvPr>
        </p:nvSpPr>
        <p:spPr>
          <a:xfrm>
            <a:off x="533400" y="1066800"/>
            <a:ext cx="8134507" cy="3767670"/>
          </a:xfrm>
        </p:spPr>
        <p:txBody>
          <a:bodyPr>
            <a:normAutofit/>
          </a:bodyPr>
          <a:lstStyle/>
          <a:p>
            <a:r>
              <a:rPr lang="en-US" sz="2800" dirty="0">
                <a:solidFill>
                  <a:schemeClr val="tx2">
                    <a:lumMod val="20000"/>
                    <a:lumOff val="80000"/>
                  </a:schemeClr>
                </a:solidFill>
              </a:rPr>
              <a:t>If necessary to prevent significant degra­dation of surface water quality or fish habitat, DOF may require an operator or forest landowner to install additional or larger culverts or other drainage improvements as determined necessary by DOF. </a:t>
            </a:r>
            <a:endParaRPr lang="en-US" dirty="0">
              <a:solidFill>
                <a:schemeClr val="tx2">
                  <a:lumMod val="20000"/>
                  <a:lumOff val="80000"/>
                </a:schemeClr>
              </a:solidFill>
            </a:endParaRPr>
          </a:p>
          <a:p>
            <a:pPr marL="0" indent="0">
              <a:buNone/>
            </a:pPr>
            <a:r>
              <a:rPr lang="en-US" b="1" dirty="0">
                <a:solidFill>
                  <a:schemeClr val="accent4">
                    <a:lumMod val="40000"/>
                    <a:lumOff val="60000"/>
                  </a:schemeClr>
                </a:solidFill>
              </a:rPr>
              <a:t>								</a:t>
            </a:r>
            <a:r>
              <a:rPr lang="en-US" dirty="0">
                <a:solidFill>
                  <a:schemeClr val="accent4">
                    <a:lumMod val="40000"/>
                    <a:lumOff val="60000"/>
                  </a:schemeClr>
                </a:solidFill>
              </a:rPr>
              <a:t>11 AAC 95.315(e)(1)</a:t>
            </a:r>
          </a:p>
        </p:txBody>
      </p:sp>
    </p:spTree>
    <p:extLst>
      <p:ext uri="{BB962C8B-B14F-4D97-AF65-F5344CB8AC3E}">
        <p14:creationId xmlns:p14="http://schemas.microsoft.com/office/powerpoint/2010/main" val="147771720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Disposal of scrap culverts</a:t>
            </a:r>
          </a:p>
        </p:txBody>
      </p:sp>
      <p:sp>
        <p:nvSpPr>
          <p:cNvPr id="3" name="Content Placeholder 2"/>
          <p:cNvSpPr>
            <a:spLocks noGrp="1"/>
          </p:cNvSpPr>
          <p:nvPr>
            <p:ph idx="1"/>
          </p:nvPr>
        </p:nvSpPr>
        <p:spPr>
          <a:xfrm>
            <a:off x="533400" y="1176377"/>
            <a:ext cx="7877569" cy="4202829"/>
          </a:xfrm>
        </p:spPr>
        <p:txBody>
          <a:bodyPr>
            <a:normAutofit/>
          </a:bodyPr>
          <a:lstStyle/>
          <a:p>
            <a:pPr marL="0" indent="0">
              <a:buNone/>
            </a:pPr>
            <a:r>
              <a:rPr lang="en-US" sz="3200" dirty="0">
                <a:solidFill>
                  <a:schemeClr val="tx2">
                    <a:lumMod val="20000"/>
                    <a:lumOff val="80000"/>
                  </a:schemeClr>
                </a:solidFill>
              </a:rPr>
              <a:t>Scrap culverts must be disposed of in accordance with 18 AAC 60 and 18 AAC 62 (DEC regulations).</a:t>
            </a:r>
            <a:endParaRPr lang="en-US" b="1" dirty="0">
              <a:solidFill>
                <a:schemeClr val="accent4">
                  <a:lumMod val="40000"/>
                  <a:lumOff val="60000"/>
                </a:schemeClr>
              </a:solidFill>
            </a:endParaRPr>
          </a:p>
          <a:p>
            <a:pPr marL="0" indent="0">
              <a:buNone/>
            </a:pPr>
            <a:endParaRPr lang="en-US" b="1" dirty="0">
              <a:solidFill>
                <a:schemeClr val="accent4">
                  <a:lumMod val="40000"/>
                  <a:lumOff val="60000"/>
                </a:schemeClr>
              </a:solidFill>
            </a:endParaRPr>
          </a:p>
          <a:p>
            <a:pPr marL="0" indent="0">
              <a:buNone/>
            </a:pPr>
            <a:r>
              <a:rPr lang="en-US" b="1" dirty="0">
                <a:solidFill>
                  <a:schemeClr val="accent4">
                    <a:lumMod val="40000"/>
                    <a:lumOff val="60000"/>
                  </a:schemeClr>
                </a:solidFill>
              </a:rPr>
              <a:t>											  </a:t>
            </a:r>
            <a:r>
              <a:rPr lang="en-US" dirty="0">
                <a:solidFill>
                  <a:schemeClr val="accent4">
                    <a:lumMod val="40000"/>
                    <a:lumOff val="60000"/>
                  </a:schemeClr>
                </a:solidFill>
              </a:rPr>
              <a:t>11 AAC 95.815(b)</a:t>
            </a:r>
            <a:endParaRPr lang="en-US" dirty="0"/>
          </a:p>
        </p:txBody>
      </p:sp>
    </p:spTree>
    <p:extLst>
      <p:ext uri="{BB962C8B-B14F-4D97-AF65-F5344CB8AC3E}">
        <p14:creationId xmlns:p14="http://schemas.microsoft.com/office/powerpoint/2010/main" val="28090679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729" y="5123663"/>
            <a:ext cx="6554867" cy="1524000"/>
          </a:xfrm>
        </p:spPr>
        <p:txBody>
          <a:bodyPr/>
          <a:lstStyle/>
          <a:p>
            <a:r>
              <a:rPr lang="en-US" dirty="0"/>
              <a:t>Stream crossing location</a:t>
            </a:r>
          </a:p>
        </p:txBody>
      </p:sp>
      <p:sp>
        <p:nvSpPr>
          <p:cNvPr id="3" name="Content Placeholder 2"/>
          <p:cNvSpPr>
            <a:spLocks noGrp="1"/>
          </p:cNvSpPr>
          <p:nvPr>
            <p:ph idx="1"/>
          </p:nvPr>
        </p:nvSpPr>
        <p:spPr>
          <a:xfrm>
            <a:off x="510729" y="612118"/>
            <a:ext cx="8051380" cy="5010308"/>
          </a:xfrm>
        </p:spPr>
        <p:txBody>
          <a:bodyPr>
            <a:normAutofit/>
          </a:bodyPr>
          <a:lstStyle/>
          <a:p>
            <a:r>
              <a:rPr lang="en-US" sz="2600" dirty="0">
                <a:solidFill>
                  <a:schemeClr val="tx2">
                    <a:lumMod val="20000"/>
                    <a:lumOff val="80000"/>
                  </a:schemeClr>
                </a:solidFill>
              </a:rPr>
              <a:t>Minimize the number of stream crossings;</a:t>
            </a:r>
          </a:p>
          <a:p>
            <a:r>
              <a:rPr lang="en-US" sz="2600" dirty="0">
                <a:solidFill>
                  <a:schemeClr val="tx2">
                    <a:lumMod val="20000"/>
                    <a:lumOff val="80000"/>
                  </a:schemeClr>
                </a:solidFill>
              </a:rPr>
              <a:t>Where feasible:</a:t>
            </a:r>
          </a:p>
          <a:p>
            <a:pPr lvl="1"/>
            <a:r>
              <a:rPr lang="en-US" sz="2600" dirty="0">
                <a:solidFill>
                  <a:schemeClr val="tx2">
                    <a:lumMod val="20000"/>
                    <a:lumOff val="80000"/>
                  </a:schemeClr>
                </a:solidFill>
              </a:rPr>
              <a:t>cross a stream at a right angle to the stream channel;</a:t>
            </a:r>
          </a:p>
          <a:p>
            <a:pPr lvl="1"/>
            <a:r>
              <a:rPr lang="en-US" sz="2600" dirty="0">
                <a:solidFill>
                  <a:schemeClr val="tx2">
                    <a:lumMod val="20000"/>
                    <a:lumOff val="80000"/>
                  </a:schemeClr>
                </a:solidFill>
              </a:rPr>
              <a:t>locate a road away from or upstream of a meander bend or a recently abandoned channel; and</a:t>
            </a:r>
          </a:p>
          <a:p>
            <a:pPr lvl="1"/>
            <a:r>
              <a:rPr lang="en-US" sz="2600" dirty="0">
                <a:solidFill>
                  <a:schemeClr val="tx2">
                    <a:lumMod val="20000"/>
                    <a:lumOff val="80000"/>
                  </a:schemeClr>
                </a:solidFill>
              </a:rPr>
              <a:t>avoid crossing deep gullies where fine textured soils such as clay or ash soils exist.</a:t>
            </a:r>
          </a:p>
          <a:p>
            <a:pPr marL="0" indent="0">
              <a:buNone/>
            </a:pPr>
            <a:r>
              <a:rPr lang="en-US" b="1" dirty="0">
                <a:solidFill>
                  <a:schemeClr val="accent4">
                    <a:lumMod val="40000"/>
                    <a:lumOff val="60000"/>
                  </a:schemeClr>
                </a:solidFill>
              </a:rPr>
              <a:t>								</a:t>
            </a:r>
            <a:r>
              <a:rPr lang="en-US" dirty="0">
                <a:solidFill>
                  <a:schemeClr val="accent4">
                    <a:lumMod val="40000"/>
                    <a:lumOff val="60000"/>
                  </a:schemeClr>
                </a:solidFill>
              </a:rPr>
              <a:t>11 AAC 95.285(a)(6)-(9)</a:t>
            </a:r>
          </a:p>
          <a:p>
            <a:pPr marL="0" indent="0">
              <a:buNone/>
            </a:pPr>
            <a:endParaRPr lang="en-US" dirty="0"/>
          </a:p>
        </p:txBody>
      </p:sp>
    </p:spTree>
    <p:extLst>
      <p:ext uri="{BB962C8B-B14F-4D97-AF65-F5344CB8AC3E}">
        <p14:creationId xmlns:p14="http://schemas.microsoft.com/office/powerpoint/2010/main" val="35994397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729" y="5123663"/>
            <a:ext cx="6554867" cy="1524000"/>
          </a:xfrm>
        </p:spPr>
        <p:txBody>
          <a:bodyPr/>
          <a:lstStyle/>
          <a:p>
            <a:r>
              <a:rPr lang="en-US" dirty="0"/>
              <a:t>Stream crossing location</a:t>
            </a:r>
          </a:p>
        </p:txBody>
      </p:sp>
      <p:sp>
        <p:nvSpPr>
          <p:cNvPr id="3" name="Content Placeholder 2"/>
          <p:cNvSpPr>
            <a:spLocks noGrp="1"/>
          </p:cNvSpPr>
          <p:nvPr>
            <p:ph idx="1"/>
          </p:nvPr>
        </p:nvSpPr>
        <p:spPr>
          <a:xfrm>
            <a:off x="510729" y="1057982"/>
            <a:ext cx="8051380" cy="5010308"/>
          </a:xfrm>
        </p:spPr>
        <p:txBody>
          <a:bodyPr>
            <a:normAutofit/>
          </a:bodyPr>
          <a:lstStyle/>
          <a:p>
            <a:pPr marL="0" indent="0">
              <a:buNone/>
            </a:pPr>
            <a:r>
              <a:rPr lang="en-US" sz="3200" dirty="0">
                <a:solidFill>
                  <a:schemeClr val="tx2">
                    <a:lumMod val="20000"/>
                    <a:lumOff val="80000"/>
                  </a:schemeClr>
                </a:solidFill>
              </a:rPr>
              <a:t>In any riparian area, design and locate the crossing to minimize significant adverse effects on fish habitat and water quality.</a:t>
            </a:r>
            <a:endParaRPr lang="en-US" b="1" dirty="0">
              <a:solidFill>
                <a:schemeClr val="accent4">
                  <a:lumMod val="40000"/>
                  <a:lumOff val="60000"/>
                </a:schemeClr>
              </a:solidFill>
            </a:endParaRPr>
          </a:p>
          <a:p>
            <a:pPr marL="0" indent="0">
              <a:buNone/>
            </a:pPr>
            <a:endParaRPr lang="en-US" b="1" dirty="0">
              <a:solidFill>
                <a:schemeClr val="accent4">
                  <a:lumMod val="40000"/>
                  <a:lumOff val="60000"/>
                </a:schemeClr>
              </a:solidFill>
            </a:endParaRPr>
          </a:p>
          <a:p>
            <a:pPr marL="0" indent="0">
              <a:buNone/>
            </a:pPr>
            <a:r>
              <a:rPr lang="en-US" b="1" dirty="0">
                <a:solidFill>
                  <a:schemeClr val="accent4">
                    <a:lumMod val="40000"/>
                    <a:lumOff val="60000"/>
                  </a:schemeClr>
                </a:solidFill>
              </a:rPr>
              <a:t>											</a:t>
            </a:r>
            <a:r>
              <a:rPr lang="en-US" dirty="0">
                <a:solidFill>
                  <a:schemeClr val="accent4">
                    <a:lumMod val="40000"/>
                    <a:lumOff val="60000"/>
                  </a:schemeClr>
                </a:solidFill>
              </a:rPr>
              <a:t>11 AAC 95.285(b)</a:t>
            </a:r>
            <a:endParaRPr lang="en-US" dirty="0"/>
          </a:p>
        </p:txBody>
      </p:sp>
    </p:spTree>
    <p:extLst>
      <p:ext uri="{BB962C8B-B14F-4D97-AF65-F5344CB8AC3E}">
        <p14:creationId xmlns:p14="http://schemas.microsoft.com/office/powerpoint/2010/main" val="30515923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953000"/>
            <a:ext cx="6554867" cy="1524000"/>
          </a:xfrm>
        </p:spPr>
        <p:txBody>
          <a:bodyPr/>
          <a:lstStyle/>
          <a:p>
            <a:r>
              <a:rPr lang="en-US" dirty="0" err="1"/>
              <a:t>usES</a:t>
            </a:r>
            <a:r>
              <a:rPr lang="en-US" dirty="0"/>
              <a:t> WITHIN A RIPARIAN AREA</a:t>
            </a:r>
          </a:p>
        </p:txBody>
      </p:sp>
      <p:sp>
        <p:nvSpPr>
          <p:cNvPr id="3" name="Content Placeholder 2"/>
          <p:cNvSpPr>
            <a:spLocks noGrp="1"/>
          </p:cNvSpPr>
          <p:nvPr>
            <p:ph idx="1"/>
          </p:nvPr>
        </p:nvSpPr>
        <p:spPr>
          <a:xfrm>
            <a:off x="533400" y="1116803"/>
            <a:ext cx="7109460" cy="3767670"/>
          </a:xfrm>
        </p:spPr>
        <p:txBody>
          <a:bodyPr/>
          <a:lstStyle/>
          <a:p>
            <a:pPr marL="0" indent="0">
              <a:buNone/>
            </a:pPr>
            <a:r>
              <a:rPr lang="en-US" sz="3200" dirty="0">
                <a:solidFill>
                  <a:schemeClr val="tx2">
                    <a:lumMod val="20000"/>
                    <a:lumOff val="80000"/>
                  </a:schemeClr>
                </a:solidFill>
              </a:rPr>
              <a:t>A water body crossing built in accordance with 11 AAC 95.300 (bridge standards) is allowed within a riparian area without a variation under AS 41.17.087.</a:t>
            </a:r>
          </a:p>
          <a:p>
            <a:pPr marL="0" indent="0">
              <a:buNone/>
            </a:pPr>
            <a:r>
              <a:rPr lang="en-US" b="1" dirty="0">
                <a:solidFill>
                  <a:schemeClr val="accent4">
                    <a:lumMod val="40000"/>
                    <a:lumOff val="60000"/>
                  </a:schemeClr>
                </a:solidFill>
              </a:rPr>
              <a:t>										</a:t>
            </a:r>
          </a:p>
          <a:p>
            <a:pPr marL="0" indent="0">
              <a:buNone/>
            </a:pPr>
            <a:r>
              <a:rPr lang="en-US" b="1" dirty="0">
                <a:solidFill>
                  <a:schemeClr val="accent4">
                    <a:lumMod val="40000"/>
                    <a:lumOff val="60000"/>
                  </a:schemeClr>
                </a:solidFill>
              </a:rPr>
              <a:t>										</a:t>
            </a:r>
            <a:r>
              <a:rPr lang="en-US" dirty="0">
                <a:solidFill>
                  <a:schemeClr val="accent4">
                    <a:lumMod val="40000"/>
                    <a:lumOff val="60000"/>
                  </a:schemeClr>
                </a:solidFill>
              </a:rPr>
              <a:t>11 AAC 95.275(a)</a:t>
            </a:r>
          </a:p>
          <a:p>
            <a:endParaRPr lang="en-US" dirty="0"/>
          </a:p>
        </p:txBody>
      </p:sp>
    </p:spTree>
    <p:extLst>
      <p:ext uri="{BB962C8B-B14F-4D97-AF65-F5344CB8AC3E}">
        <p14:creationId xmlns:p14="http://schemas.microsoft.com/office/powerpoint/2010/main" val="2283099341"/>
      </p:ext>
    </p:extLst>
  </p:cSld>
  <p:clrMapOvr>
    <a:masterClrMapping/>
  </p:clrMapOvr>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1529</TotalTime>
  <Words>4816</Words>
  <Application>Microsoft Office PowerPoint</Application>
  <PresentationFormat>On-screen Show (4:3)</PresentationFormat>
  <Paragraphs>379</Paragraphs>
  <Slides>63</Slides>
  <Notes>35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63</vt:i4>
      </vt:variant>
    </vt:vector>
  </HeadingPairs>
  <TitlesOfParts>
    <vt:vector size="68" baseType="lpstr">
      <vt:lpstr>Arial</vt:lpstr>
      <vt:lpstr>Calibri</vt:lpstr>
      <vt:lpstr>Century Gothic</vt:lpstr>
      <vt:lpstr>Wingdings 3</vt:lpstr>
      <vt:lpstr>Slice</vt:lpstr>
      <vt:lpstr>Frpa 101-G</vt:lpstr>
      <vt:lpstr>GENERAL</vt:lpstr>
      <vt:lpstr>Detailed plan of operations</vt:lpstr>
      <vt:lpstr>Change in operations</vt:lpstr>
      <vt:lpstr>DOF forest road and bridge standards on state land</vt:lpstr>
      <vt:lpstr>Stream crossing location</vt:lpstr>
      <vt:lpstr>Stream crossing location</vt:lpstr>
      <vt:lpstr>Stream crossing location</vt:lpstr>
      <vt:lpstr>usES WITHIN A RIPARIAN AREA</vt:lpstr>
      <vt:lpstr>bridges</vt:lpstr>
      <vt:lpstr>Bridges vs. culverts</vt:lpstr>
      <vt:lpstr>Flood standards</vt:lpstr>
      <vt:lpstr>definitions</vt:lpstr>
      <vt:lpstr>Flood standards, cont.</vt:lpstr>
      <vt:lpstr>Flood standards, cont.</vt:lpstr>
      <vt:lpstr>Compliance monitoring considerations on relief  culverts</vt:lpstr>
      <vt:lpstr>Compliance monitoring considerations on relief  culverts</vt:lpstr>
      <vt:lpstr>Ends &amp; approaches</vt:lpstr>
      <vt:lpstr>Compliance monitoring considerations on bridge anchors</vt:lpstr>
      <vt:lpstr>Compliance monitoring considerations on earth embankments</vt:lpstr>
      <vt:lpstr>Rock-decked bridges</vt:lpstr>
      <vt:lpstr>Compliance monitoring considerations for curbs &amp;  filter fabric</vt:lpstr>
      <vt:lpstr>installation</vt:lpstr>
      <vt:lpstr>Compliance monitoring considerations for installation</vt:lpstr>
      <vt:lpstr>PowerPoint Presentation</vt:lpstr>
      <vt:lpstr>Compliance monitoring considerations, cont.</vt:lpstr>
      <vt:lpstr>Installation on anadromous waters</vt:lpstr>
      <vt:lpstr>Installation on uncatalogued anadromous waters</vt:lpstr>
      <vt:lpstr>Installation on anadromous waters</vt:lpstr>
      <vt:lpstr>Compliance monitoring considerations for bridge installation</vt:lpstr>
      <vt:lpstr>Snow &amp; Ice bridges</vt:lpstr>
      <vt:lpstr>Ice bridges</vt:lpstr>
      <vt:lpstr>Ice bridges</vt:lpstr>
      <vt:lpstr>Ice bridges</vt:lpstr>
      <vt:lpstr>Augmentation of ice thickness</vt:lpstr>
      <vt:lpstr>Culverts &amp; other crossings</vt:lpstr>
      <vt:lpstr>Flood standards</vt:lpstr>
      <vt:lpstr>Flood standards</vt:lpstr>
      <vt:lpstr>Culvert sizing</vt:lpstr>
      <vt:lpstr>Culvert alternatives</vt:lpstr>
      <vt:lpstr>Culvert installation</vt:lpstr>
      <vt:lpstr>Compliance monitoring considerations for culvert installation</vt:lpstr>
      <vt:lpstr>Culvert installation , cont.</vt:lpstr>
      <vt:lpstr>Compliance monitoring considerations for culvert installation, cont.</vt:lpstr>
      <vt:lpstr>Notice for changes to water course</vt:lpstr>
      <vt:lpstr>Protect discharge points</vt:lpstr>
      <vt:lpstr>Clear slash</vt:lpstr>
      <vt:lpstr>Compliance monitoring considerations for slash</vt:lpstr>
      <vt:lpstr>Catch basins</vt:lpstr>
      <vt:lpstr>Where are Catch basins typically needed?</vt:lpstr>
      <vt:lpstr>headwalls</vt:lpstr>
      <vt:lpstr>definitions</vt:lpstr>
      <vt:lpstr>Culvert length</vt:lpstr>
      <vt:lpstr>Compliance monitoring considerations for culvert length</vt:lpstr>
      <vt:lpstr>  fords</vt:lpstr>
      <vt:lpstr>  fords</vt:lpstr>
      <vt:lpstr>maintenance</vt:lpstr>
      <vt:lpstr>Maintenance bmps</vt:lpstr>
      <vt:lpstr>Maintenance bmps, cont.</vt:lpstr>
      <vt:lpstr>Maintenance bmps, cont.</vt:lpstr>
      <vt:lpstr>Compliance monitoring considerations for rock-decked bridge maintenance</vt:lpstr>
      <vt:lpstr>Maintenance bmps, cont.</vt:lpstr>
      <vt:lpstr>Disposal of scrap culverts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Frpa 101- G</dc:title>
  <dc:creator>Freeman, Marty W (DNR)</dc:creator>
  <cp:lastModifiedBy>Freeman, Marty W (DNR)</cp:lastModifiedBy>
  <cp:revision>92</cp:revision>
  <cp:lastPrinted>2018-06-12T19:10:11Z</cp:lastPrinted>
  <dcterms:created xsi:type="dcterms:W3CDTF">2017-07-06T21:36:54Z</dcterms:created>
  <dcterms:modified xsi:type="dcterms:W3CDTF">2018-06-27T21:39:48Z</dcterms:modified>
</cp:coreProperties>
</file>