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3"/>
  </p:notesMasterIdLst>
  <p:sldIdLst>
    <p:sldId id="257" r:id="rId2"/>
    <p:sldId id="259" r:id="rId3"/>
    <p:sldId id="258" r:id="rId4"/>
    <p:sldId id="266" r:id="rId5"/>
    <p:sldId id="260" r:id="rId6"/>
    <p:sldId id="261" r:id="rId7"/>
    <p:sldId id="293" r:id="rId8"/>
    <p:sldId id="294" r:id="rId9"/>
    <p:sldId id="272" r:id="rId10"/>
    <p:sldId id="282" r:id="rId11"/>
    <p:sldId id="279" r:id="rId12"/>
    <p:sldId id="323" r:id="rId13"/>
    <p:sldId id="324" r:id="rId14"/>
    <p:sldId id="327" r:id="rId15"/>
    <p:sldId id="284" r:id="rId16"/>
    <p:sldId id="285" r:id="rId17"/>
    <p:sldId id="288" r:id="rId18"/>
    <p:sldId id="292" r:id="rId19"/>
    <p:sldId id="296" r:id="rId20"/>
    <p:sldId id="297" r:id="rId21"/>
    <p:sldId id="274" r:id="rId22"/>
    <p:sldId id="309" r:id="rId23"/>
    <p:sldId id="325" r:id="rId24"/>
    <p:sldId id="329" r:id="rId25"/>
    <p:sldId id="273" r:id="rId26"/>
    <p:sldId id="277" r:id="rId27"/>
    <p:sldId id="278" r:id="rId28"/>
    <p:sldId id="264" r:id="rId29"/>
    <p:sldId id="265" r:id="rId30"/>
    <p:sldId id="262" r:id="rId31"/>
    <p:sldId id="263" r:id="rId32"/>
    <p:sldId id="326" r:id="rId33"/>
    <p:sldId id="269" r:id="rId34"/>
    <p:sldId id="312" r:id="rId35"/>
    <p:sldId id="328" r:id="rId36"/>
    <p:sldId id="330" r:id="rId37"/>
    <p:sldId id="319" r:id="rId38"/>
    <p:sldId id="320" r:id="rId39"/>
    <p:sldId id="314" r:id="rId40"/>
    <p:sldId id="316" r:id="rId41"/>
    <p:sldId id="317"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78148"/>
    <a:srgbClr val="663300"/>
    <a:srgbClr val="BEB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444" y="114"/>
      </p:cViewPr>
      <p:guideLst>
        <p:guide orient="horz" pos="2160"/>
        <p:guide pos="2880"/>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CF453F-05EC-444E-B3F2-955FB9BF77C8}" type="datetimeFigureOut">
              <a:rPr lang="en-US" smtClean="0"/>
              <a:t>7/2/2018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BD7355-4041-4244-9ABD-C5CB5FC08D25}" type="slidenum">
              <a:rPr lang="en-US" smtClean="0"/>
              <a:t>‹#›</a:t>
            </a:fld>
            <a:endParaRPr lang="en-US"/>
          </a:p>
        </p:txBody>
      </p:sp>
    </p:spTree>
    <p:extLst>
      <p:ext uri="{BB962C8B-B14F-4D97-AF65-F5344CB8AC3E}">
        <p14:creationId xmlns:p14="http://schemas.microsoft.com/office/powerpoint/2010/main" val="4260903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FRPA = Forest Resources and Practices Act</a:t>
            </a:r>
          </a:p>
        </p:txBody>
      </p:sp>
      <p:sp>
        <p:nvSpPr>
          <p:cNvPr id="4" name="Slide Number Placeholder 3"/>
          <p:cNvSpPr>
            <a:spLocks noGrp="1"/>
          </p:cNvSpPr>
          <p:nvPr>
            <p:ph type="sldNum" sz="quarter" idx="10"/>
          </p:nvPr>
        </p:nvSpPr>
        <p:spPr/>
        <p:txBody>
          <a:bodyPr/>
          <a:lstStyle/>
          <a:p>
            <a:fld id="{BABD7355-4041-4244-9ABD-C5CB5FC08D25}" type="slidenum">
              <a:rPr lang="en-US" smtClean="0"/>
              <a:t>1</a:t>
            </a:fld>
            <a:endParaRPr lang="en-US"/>
          </a:p>
        </p:txBody>
      </p:sp>
    </p:spTree>
    <p:extLst>
      <p:ext uri="{BB962C8B-B14F-4D97-AF65-F5344CB8AC3E}">
        <p14:creationId xmlns:p14="http://schemas.microsoft.com/office/powerpoint/2010/main" val="639378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40080" lvl="2" indent="0">
              <a:buNone/>
            </a:pPr>
            <a:r>
              <a:rPr lang="en-US" sz="1200" kern="1200" dirty="0">
                <a:solidFill>
                  <a:schemeClr val="tx1"/>
                </a:solidFill>
                <a:effectLst/>
                <a:latin typeface="+mn-lt"/>
                <a:ea typeface="+mn-ea"/>
                <a:cs typeface="+mn-cs"/>
              </a:rPr>
              <a:t>Generally DPOs submitted specifically for reforestation activities do not have a review period.  Once notified to DOF, DOF reviews for correctness before distributing to ADFG and DEC.  They are sent to the cooperating agency for their information rather than for review or comment because the area was reviewed prior to harvest.  </a:t>
            </a:r>
            <a:r>
              <a:rPr lang="en-US" sz="2800" u="sng" dirty="0">
                <a:solidFill>
                  <a:schemeClr val="bg2">
                    <a:lumMod val="10000"/>
                  </a:schemeClr>
                </a:solidFill>
              </a:rPr>
              <a:t>Note</a:t>
            </a:r>
            <a:r>
              <a:rPr lang="en-US" sz="2800" dirty="0">
                <a:solidFill>
                  <a:schemeClr val="bg2">
                    <a:lumMod val="10000"/>
                  </a:schemeClr>
                </a:solidFill>
              </a:rPr>
              <a:t>:  For more information, see </a:t>
            </a:r>
          </a:p>
          <a:p>
            <a:pPr marL="640080" lvl="2" indent="0">
              <a:buNone/>
            </a:pPr>
            <a:r>
              <a:rPr lang="en-US" sz="2800" dirty="0">
                <a:solidFill>
                  <a:schemeClr val="bg2">
                    <a:lumMod val="10000"/>
                  </a:schemeClr>
                </a:solidFill>
              </a:rPr>
              <a:t>	FRPA 101-B (Applicability) </a:t>
            </a:r>
          </a:p>
          <a:p>
            <a:pPr marL="640080" lvl="2" indent="0">
              <a:buNone/>
            </a:pPr>
            <a:r>
              <a:rPr lang="en-US" sz="2800" dirty="0">
                <a:solidFill>
                  <a:schemeClr val="bg2">
                    <a:lumMod val="10000"/>
                  </a:schemeClr>
                </a:solidFill>
              </a:rPr>
              <a:t>	FRPA 101-C (DPOs and FLUPs)</a:t>
            </a:r>
            <a:r>
              <a:rPr lang="en-US" sz="2200" dirty="0">
                <a:solidFill>
                  <a:srgbClr val="478148"/>
                </a:solidFill>
              </a:rPr>
              <a:t>    </a:t>
            </a:r>
            <a:endParaRPr lang="en-US" sz="2400" dirty="0">
              <a:solidFill>
                <a:srgbClr val="478148"/>
              </a:solidFill>
            </a:endParaRP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21</a:t>
            </a:fld>
            <a:endParaRPr lang="en-US"/>
          </a:p>
        </p:txBody>
      </p:sp>
    </p:spTree>
    <p:extLst>
      <p:ext uri="{BB962C8B-B14F-4D97-AF65-F5344CB8AC3E}">
        <p14:creationId xmlns:p14="http://schemas.microsoft.com/office/powerpoint/2010/main" val="638054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DPOs and FLUPs are reviewed by DNR, DEC, and ADF&amp;G;  </a:t>
            </a:r>
          </a:p>
          <a:p>
            <a:r>
              <a:rPr lang="en-US" dirty="0"/>
              <a:t>FLUPs are subject to public and interagency review</a:t>
            </a:r>
          </a:p>
        </p:txBody>
      </p:sp>
      <p:sp>
        <p:nvSpPr>
          <p:cNvPr id="4" name="Slide Number Placeholder 3"/>
          <p:cNvSpPr>
            <a:spLocks noGrp="1"/>
          </p:cNvSpPr>
          <p:nvPr>
            <p:ph type="sldNum" sz="quarter" idx="10"/>
          </p:nvPr>
        </p:nvSpPr>
        <p:spPr/>
        <p:txBody>
          <a:bodyPr/>
          <a:lstStyle/>
          <a:p>
            <a:fld id="{BABD7355-4041-4244-9ABD-C5CB5FC08D25}" type="slidenum">
              <a:rPr lang="en-US" smtClean="0"/>
              <a:t>24</a:t>
            </a:fld>
            <a:endParaRPr lang="en-US"/>
          </a:p>
        </p:txBody>
      </p:sp>
    </p:spTree>
    <p:extLst>
      <p:ext uri="{BB962C8B-B14F-4D97-AF65-F5344CB8AC3E}">
        <p14:creationId xmlns:p14="http://schemas.microsoft.com/office/powerpoint/2010/main" val="2901901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Reforestation exemptions requests are rare in Region I, but more common in Region II and III primarily due to spruce bark beetle infestations. </a:t>
            </a:r>
          </a:p>
          <a:p>
            <a:r>
              <a:rPr lang="en-US" dirty="0"/>
              <a:t>Sufficient trees may remain on-site after partial cuts or where there is abundant advanced regeneration</a:t>
            </a:r>
          </a:p>
        </p:txBody>
      </p:sp>
      <p:sp>
        <p:nvSpPr>
          <p:cNvPr id="4" name="Slide Number Placeholder 3"/>
          <p:cNvSpPr>
            <a:spLocks noGrp="1"/>
          </p:cNvSpPr>
          <p:nvPr>
            <p:ph type="sldNum" sz="quarter" idx="10"/>
          </p:nvPr>
        </p:nvSpPr>
        <p:spPr/>
        <p:txBody>
          <a:bodyPr/>
          <a:lstStyle/>
          <a:p>
            <a:fld id="{BABD7355-4041-4244-9ABD-C5CB5FC08D25}" type="slidenum">
              <a:rPr lang="en-US" smtClean="0"/>
              <a:t>29</a:t>
            </a:fld>
            <a:endParaRPr lang="en-US"/>
          </a:p>
        </p:txBody>
      </p:sp>
    </p:spTree>
    <p:extLst>
      <p:ext uri="{BB962C8B-B14F-4D97-AF65-F5344CB8AC3E}">
        <p14:creationId xmlns:p14="http://schemas.microsoft.com/office/powerpoint/2010/main" val="3846316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Note on map:  In 2016, DNR received a reforestation exemption request for 763 acres in Region 1 on Kodiak Island Borough lands that burned in the 2015 Twin Creek Fire.  Although the owner applied for and was granted an exemption, they will plant the site in the spring and early summer of 2017.   This is the first exemption request for an operation in Region I.</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Specific sampling and agency approval procedures are prescribed in</a:t>
            </a:r>
            <a:r>
              <a:rPr lang="en-US" sz="1100" dirty="0">
                <a:solidFill>
                  <a:srgbClr val="478148"/>
                </a:solidFill>
              </a:rPr>
              <a:t> 11 AAC 95.220(10) and .375(g) and (h).  DOF has used a threshold of 75% dead and dying trees as a rule of thumb for determining that a stand is “significantly composed of” dead and dying trees.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33</a:t>
            </a:fld>
            <a:endParaRPr lang="en-US"/>
          </a:p>
        </p:txBody>
      </p:sp>
    </p:spTree>
    <p:extLst>
      <p:ext uri="{BB962C8B-B14F-4D97-AF65-F5344CB8AC3E}">
        <p14:creationId xmlns:p14="http://schemas.microsoft.com/office/powerpoint/2010/main" val="980814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recommendations were developed by the </a:t>
            </a:r>
            <a:r>
              <a:rPr lang="en-US" dirty="0">
                <a:solidFill>
                  <a:srgbClr val="FF0000"/>
                </a:solidFill>
              </a:rPr>
              <a:t>Region II-III </a:t>
            </a:r>
            <a:r>
              <a:rPr lang="en-US" dirty="0"/>
              <a:t>Reforestation Science &amp; Tech Committee and Implementation</a:t>
            </a:r>
          </a:p>
        </p:txBody>
      </p:sp>
      <p:sp>
        <p:nvSpPr>
          <p:cNvPr id="4" name="Slide Number Placeholder 3"/>
          <p:cNvSpPr>
            <a:spLocks noGrp="1"/>
          </p:cNvSpPr>
          <p:nvPr>
            <p:ph type="sldNum" sz="quarter" idx="10"/>
          </p:nvPr>
        </p:nvSpPr>
        <p:spPr/>
        <p:txBody>
          <a:bodyPr/>
          <a:lstStyle/>
          <a:p>
            <a:fld id="{BABD7355-4041-4244-9ABD-C5CB5FC08D25}" type="slidenum">
              <a:rPr lang="en-US" smtClean="0"/>
              <a:t>34</a:t>
            </a:fld>
            <a:endParaRPr lang="en-US"/>
          </a:p>
        </p:txBody>
      </p:sp>
    </p:spTree>
    <p:extLst>
      <p:ext uri="{BB962C8B-B14F-4D97-AF65-F5344CB8AC3E}">
        <p14:creationId xmlns:p14="http://schemas.microsoft.com/office/powerpoint/2010/main" val="1877057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In Region II-III, the recommendation on avoiding den sites is included in a section on site preparation.</a:t>
            </a: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35</a:t>
            </a:fld>
            <a:endParaRPr lang="en-US"/>
          </a:p>
        </p:txBody>
      </p:sp>
    </p:spTree>
    <p:extLst>
      <p:ext uri="{BB962C8B-B14F-4D97-AF65-F5344CB8AC3E}">
        <p14:creationId xmlns:p14="http://schemas.microsoft.com/office/powerpoint/2010/main" val="264043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bird vetch is rated 73 on the invasiveness scale and has been documented in many sites in Regions I</a:t>
            </a: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36</a:t>
            </a:fld>
            <a:endParaRPr lang="en-US"/>
          </a:p>
        </p:txBody>
      </p:sp>
    </p:spTree>
    <p:extLst>
      <p:ext uri="{BB962C8B-B14F-4D97-AF65-F5344CB8AC3E}">
        <p14:creationId xmlns:p14="http://schemas.microsoft.com/office/powerpoint/2010/main" val="297134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Group In Region II-III,  the regulations state that known invasive species shall not been planted (11 AAC 95.375(f)(3)).  The S&amp;TC process did not cover Region I, so this is recommended, but not regulatory, in Region I.</a:t>
            </a:r>
          </a:p>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37</a:t>
            </a:fld>
            <a:endParaRPr lang="en-US"/>
          </a:p>
        </p:txBody>
      </p:sp>
    </p:spTree>
    <p:extLst>
      <p:ext uri="{BB962C8B-B14F-4D97-AF65-F5344CB8AC3E}">
        <p14:creationId xmlns:p14="http://schemas.microsoft.com/office/powerpoint/2010/main" val="2926528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White cells:</a:t>
            </a:r>
            <a:r>
              <a:rPr lang="en-US" baseline="0" dirty="0"/>
              <a:t>  examples of known </a:t>
            </a:r>
            <a:r>
              <a:rPr lang="en-US" baseline="0" dirty="0" err="1"/>
              <a:t>invasives</a:t>
            </a:r>
            <a:r>
              <a:rPr lang="en-US" baseline="0" dirty="0"/>
              <a:t> that can interfere with seedlings (</a:t>
            </a:r>
            <a:r>
              <a:rPr lang="en-US" baseline="0" dirty="0" err="1"/>
              <a:t>Vicia</a:t>
            </a:r>
            <a:r>
              <a:rPr lang="en-US" baseline="0" dirty="0"/>
              <a:t>) or that are widespread along roads (</a:t>
            </a:r>
            <a:r>
              <a:rPr lang="en-US" baseline="0" dirty="0" err="1"/>
              <a:t>Vicia</a:t>
            </a:r>
            <a:r>
              <a:rPr lang="en-US" baseline="0" dirty="0"/>
              <a:t> and </a:t>
            </a:r>
            <a:r>
              <a:rPr lang="en-US" baseline="0" dirty="0" err="1"/>
              <a:t>Melilotus</a:t>
            </a:r>
            <a:r>
              <a:rPr lang="en-US" baseline="0" dirty="0"/>
              <a:t>)</a:t>
            </a:r>
          </a:p>
          <a:p>
            <a:r>
              <a:rPr lang="en-US" baseline="0" dirty="0"/>
              <a:t>Green cells:  Known invasive trees</a:t>
            </a:r>
          </a:p>
          <a:p>
            <a:r>
              <a:rPr lang="en-US" baseline="0" dirty="0"/>
              <a:t>Tan cells:  Potentially invasive non-native trees – not yet ranked in AKEPIC</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38</a:t>
            </a:fld>
            <a:endParaRPr lang="en-US"/>
          </a:p>
        </p:txBody>
      </p:sp>
    </p:spTree>
    <p:extLst>
      <p:ext uri="{BB962C8B-B14F-4D97-AF65-F5344CB8AC3E}">
        <p14:creationId xmlns:p14="http://schemas.microsoft.com/office/powerpoint/2010/main" val="1850215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FRPA = Forest Resources and Practices Ace</a:t>
            </a:r>
          </a:p>
        </p:txBody>
      </p:sp>
      <p:sp>
        <p:nvSpPr>
          <p:cNvPr id="4" name="Slide Number Placeholder 3"/>
          <p:cNvSpPr>
            <a:spLocks noGrp="1"/>
          </p:cNvSpPr>
          <p:nvPr>
            <p:ph type="sldNum" sz="quarter" idx="10"/>
          </p:nvPr>
        </p:nvSpPr>
        <p:spPr/>
        <p:txBody>
          <a:bodyPr/>
          <a:lstStyle/>
          <a:p>
            <a:fld id="{BABD7355-4041-4244-9ABD-C5CB5FC08D25}" type="slidenum">
              <a:rPr lang="en-US" smtClean="0"/>
              <a:t>2</a:t>
            </a:fld>
            <a:endParaRPr lang="en-US"/>
          </a:p>
        </p:txBody>
      </p:sp>
    </p:spTree>
    <p:extLst>
      <p:ext uri="{BB962C8B-B14F-4D97-AF65-F5344CB8AC3E}">
        <p14:creationId xmlns:p14="http://schemas.microsoft.com/office/powerpoint/2010/main" val="242466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from David Gerdes, </a:t>
            </a:r>
            <a:r>
              <a:rPr lang="en-US" dirty="0" err="1"/>
              <a:t>Silvaseed</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5</a:t>
            </a:fld>
            <a:endParaRPr lang="en-US"/>
          </a:p>
        </p:txBody>
      </p:sp>
    </p:spTree>
    <p:extLst>
      <p:ext uri="{BB962C8B-B14F-4D97-AF65-F5344CB8AC3E}">
        <p14:creationId xmlns:p14="http://schemas.microsoft.com/office/powerpoint/2010/main" val="1686321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from Davide Gerdes, </a:t>
            </a:r>
            <a:r>
              <a:rPr lang="en-US" dirty="0" err="1"/>
              <a:t>Silvaseed</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8</a:t>
            </a:fld>
            <a:endParaRPr lang="en-US"/>
          </a:p>
        </p:txBody>
      </p:sp>
    </p:spTree>
    <p:extLst>
      <p:ext uri="{BB962C8B-B14F-4D97-AF65-F5344CB8AC3E}">
        <p14:creationId xmlns:p14="http://schemas.microsoft.com/office/powerpoint/2010/main" val="703374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pictures illustrate the current main merchantable species.  If there are markets for other species they can also qualify.</a:t>
            </a:r>
          </a:p>
        </p:txBody>
      </p:sp>
      <p:sp>
        <p:nvSpPr>
          <p:cNvPr id="4" name="Slide Number Placeholder 3"/>
          <p:cNvSpPr>
            <a:spLocks noGrp="1"/>
          </p:cNvSpPr>
          <p:nvPr>
            <p:ph type="sldNum" sz="quarter" idx="10"/>
          </p:nvPr>
        </p:nvSpPr>
        <p:spPr/>
        <p:txBody>
          <a:bodyPr/>
          <a:lstStyle/>
          <a:p>
            <a:fld id="{BABD7355-4041-4244-9ABD-C5CB5FC08D25}" type="slidenum">
              <a:rPr lang="en-US" smtClean="0"/>
              <a:t>14</a:t>
            </a:fld>
            <a:endParaRPr lang="en-US"/>
          </a:p>
        </p:txBody>
      </p:sp>
    </p:spTree>
    <p:extLst>
      <p:ext uri="{BB962C8B-B14F-4D97-AF65-F5344CB8AC3E}">
        <p14:creationId xmlns:p14="http://schemas.microsoft.com/office/powerpoint/2010/main" val="1212998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15</a:t>
            </a:fld>
            <a:endParaRPr lang="en-US"/>
          </a:p>
        </p:txBody>
      </p:sp>
    </p:spTree>
    <p:extLst>
      <p:ext uri="{BB962C8B-B14F-4D97-AF65-F5344CB8AC3E}">
        <p14:creationId xmlns:p14="http://schemas.microsoft.com/office/powerpoint/2010/main" val="1375634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Region II-III Reforestation Science &amp; Technical Committee review found that:</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R</a:t>
            </a:r>
            <a:r>
              <a:rPr lang="en-US" sz="1200" kern="1200" dirty="0">
                <a:solidFill>
                  <a:schemeClr val="tx1"/>
                </a:solidFill>
                <a:effectLst/>
                <a:latin typeface="+mn-lt"/>
                <a:ea typeface="+mn-ea"/>
                <a:cs typeface="+mn-cs"/>
              </a:rPr>
              <a:t>ecent research has shown that seeds from more southern latitudes are growing better than local seed sources due to climate change.  Seeds from 5-10 degrees south of the planting site have repeatedly been found to grow better than local seed sources and may be better adapted to changing climate conditions.  </a:t>
            </a:r>
            <a:r>
              <a:rPr lang="en-US" sz="1200" i="1" kern="1200" dirty="0">
                <a:solidFill>
                  <a:schemeClr val="tx1"/>
                </a:solidFill>
                <a:effectLst/>
                <a:latin typeface="+mn-lt"/>
                <a:ea typeface="+mn-ea"/>
                <a:cs typeface="+mn-cs"/>
              </a:rPr>
              <a:t>(This included information from planting trials on Afognak Is.)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is important to maintain flexibility to draw from a variety of seed sources to address variable site conditions and respond to ongoing climate changes. Factors such as slope, aspect, and elevation will affect the suitability of a seed source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FRPA regulations for Regions II-III allow landowners to mix</a:t>
            </a:r>
            <a:r>
              <a:rPr lang="en-US" sz="1200" dirty="0">
                <a:solidFill>
                  <a:srgbClr val="663300"/>
                </a:solidFill>
              </a:rPr>
              <a:t> seed for native species from similar local conditions with seed from up to 10 degrees latitude south of the planting site.  Seeds from other locations that have been demonstrated to be successful and are approved  by the division may be used.   (11 AAC 95.375(f)(2))</a:t>
            </a:r>
          </a:p>
          <a:p>
            <a:pPr marL="0" indent="0">
              <a:buFont typeface="Arial" panose="020B0604020202020204" pitchFamily="34" charset="0"/>
              <a:buNone/>
            </a:pPr>
            <a:r>
              <a:rPr lang="en-US" sz="1200" kern="1200" dirty="0">
                <a:solidFill>
                  <a:schemeClr val="tx1"/>
                </a:solidFill>
                <a:effectLst/>
                <a:latin typeface="+mn-lt"/>
                <a:ea typeface="+mn-ea"/>
                <a:cs typeface="+mn-cs"/>
              </a:rPr>
              <a:t>When planting is conducted in Region I, variations allowing research and operational testing of other seed sources could be considered under 11 AAC 95.235(c).</a:t>
            </a:r>
          </a:p>
        </p:txBody>
      </p:sp>
      <p:sp>
        <p:nvSpPr>
          <p:cNvPr id="4" name="Slide Number Placeholder 3"/>
          <p:cNvSpPr>
            <a:spLocks noGrp="1"/>
          </p:cNvSpPr>
          <p:nvPr>
            <p:ph type="sldNum" sz="quarter" idx="10"/>
          </p:nvPr>
        </p:nvSpPr>
        <p:spPr/>
        <p:txBody>
          <a:bodyPr/>
          <a:lstStyle/>
          <a:p>
            <a:fld id="{BABD7355-4041-4244-9ABD-C5CB5FC08D25}" type="slidenum">
              <a:rPr lang="en-US" smtClean="0"/>
              <a:t>16</a:t>
            </a:fld>
            <a:endParaRPr lang="en-US"/>
          </a:p>
        </p:txBody>
      </p:sp>
    </p:spTree>
    <p:extLst>
      <p:ext uri="{BB962C8B-B14F-4D97-AF65-F5344CB8AC3E}">
        <p14:creationId xmlns:p14="http://schemas.microsoft.com/office/powerpoint/2010/main" val="3459752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Marty Freeman:  Areas where regeneration success within the deadline is not obvious (e.g., Haines, Prince William Sound, and Kenai-Afognak) are likely to need more detailed reporting than Southern Southeast.</a:t>
            </a:r>
          </a:p>
          <a:p>
            <a:r>
              <a:rPr lang="en-US" dirty="0"/>
              <a:t>Notes from Jim Eleazer:</a:t>
            </a:r>
          </a:p>
          <a:p>
            <a:pPr marL="171450" indent="-171450">
              <a:buFont typeface="Arial" panose="020B0604020202020204" pitchFamily="34" charset="0"/>
              <a:buChar char="•"/>
            </a:pPr>
            <a:r>
              <a:rPr lang="en-US" dirty="0"/>
              <a:t>In areas that obviously meet the reforestation standards, file GPS-referenced photos of regeneration if possible.  This provides a record that reforestation was reviewed.</a:t>
            </a:r>
          </a:p>
          <a:p>
            <a:pPr marL="171450" indent="-171450">
              <a:buFont typeface="Arial" panose="020B0604020202020204" pitchFamily="34" charset="0"/>
              <a:buChar char="•"/>
            </a:pPr>
            <a:r>
              <a:rPr lang="en-US" dirty="0"/>
              <a:t>Documentation of adequate regeneration of state timber sales is necessary.  This can be a visual overview and a report in areas of obvious reforestation, or survey data from other areas..</a:t>
            </a:r>
          </a:p>
        </p:txBody>
      </p:sp>
      <p:sp>
        <p:nvSpPr>
          <p:cNvPr id="4" name="Slide Number Placeholder 3"/>
          <p:cNvSpPr>
            <a:spLocks noGrp="1"/>
          </p:cNvSpPr>
          <p:nvPr>
            <p:ph type="sldNum" sz="quarter" idx="10"/>
          </p:nvPr>
        </p:nvSpPr>
        <p:spPr/>
        <p:txBody>
          <a:bodyPr/>
          <a:lstStyle/>
          <a:p>
            <a:fld id="{BABD7355-4041-4244-9ABD-C5CB5FC08D25}" type="slidenum">
              <a:rPr lang="en-US" smtClean="0"/>
              <a:t>18</a:t>
            </a:fld>
            <a:endParaRPr lang="en-US"/>
          </a:p>
        </p:txBody>
      </p:sp>
    </p:spTree>
    <p:extLst>
      <p:ext uri="{BB962C8B-B14F-4D97-AF65-F5344CB8AC3E}">
        <p14:creationId xmlns:p14="http://schemas.microsoft.com/office/powerpoint/2010/main" val="1498111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Hans Rinke, DOF:  On Kodiak Island, one landowner used herbicide applications prior to planting for site preparation.  The use of herbicide was included in the DPO and approved by DEC under their </a:t>
            </a:r>
            <a:r>
              <a:rPr lang="en-US"/>
              <a:t>pesticide regulations (18 AAC 90). </a:t>
            </a:r>
            <a:endParaRPr lang="en-US" dirty="0"/>
          </a:p>
        </p:txBody>
      </p:sp>
      <p:sp>
        <p:nvSpPr>
          <p:cNvPr id="4" name="Slide Number Placeholder 3"/>
          <p:cNvSpPr>
            <a:spLocks noGrp="1"/>
          </p:cNvSpPr>
          <p:nvPr>
            <p:ph type="sldNum" sz="quarter" idx="10"/>
          </p:nvPr>
        </p:nvSpPr>
        <p:spPr/>
        <p:txBody>
          <a:bodyPr/>
          <a:lstStyle/>
          <a:p>
            <a:fld id="{BABD7355-4041-4244-9ABD-C5CB5FC08D25}" type="slidenum">
              <a:rPr lang="en-US" smtClean="0"/>
              <a:t>19</a:t>
            </a:fld>
            <a:endParaRPr lang="en-US"/>
          </a:p>
        </p:txBody>
      </p:sp>
    </p:spTree>
    <p:extLst>
      <p:ext uri="{BB962C8B-B14F-4D97-AF65-F5344CB8AC3E}">
        <p14:creationId xmlns:p14="http://schemas.microsoft.com/office/powerpoint/2010/main" val="26945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E4A4475E-EB0E-4C57-B707-21DFCAD91C30}" type="datetimeFigureOut">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600200"/>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4475E-EB0E-4C57-B707-21DFCAD91C30}" type="datetimeFigureOut">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5" name="Title 94"/>
          <p:cNvSpPr>
            <a:spLocks noGrp="1"/>
          </p:cNvSpPr>
          <p:nvPr>
            <p:ph type="title"/>
          </p:nvPr>
        </p:nvSpPr>
        <p:spPr>
          <a:xfrm>
            <a:off x="457200" y="4463568"/>
            <a:ext cx="8305800" cy="1143000"/>
          </a:xfrm>
        </p:spPr>
        <p:txBody>
          <a:bodyPr/>
          <a:lstStyle/>
          <a:p>
            <a:r>
              <a:rPr lang="en-US"/>
              <a:t>Click to edit Master title style</a:t>
            </a:r>
          </a:p>
        </p:txBody>
      </p:sp>
      <p:sp>
        <p:nvSpPr>
          <p:cNvPr id="2" name="Date Placeholder 1"/>
          <p:cNvSpPr>
            <a:spLocks noGrp="1"/>
          </p:cNvSpPr>
          <p:nvPr>
            <p:ph type="dt" sz="half" idx="10"/>
          </p:nvPr>
        </p:nvSpPr>
        <p:spPr/>
        <p:txBody>
          <a:bodyPr/>
          <a:lstStyle/>
          <a:p>
            <a:fld id="{E4A4475E-EB0E-4C57-B707-21DFCAD91C30}" type="datetimeFigureOut">
              <a:rPr lang="en-US" smtClean="0"/>
              <a:t>7/2/2018</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0D498D13-A340-4B0A-9844-ED3F1CCEB0C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A4475E-EB0E-4C57-B707-21DFCAD91C30}" type="datetimeFigureOut">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A4475E-EB0E-4C57-B707-21DFCAD91C30}" type="datetimeFigureOut">
              <a:rPr lang="en-US" smtClean="0"/>
              <a:t>7/2/2018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A4475E-EB0E-4C57-B707-21DFCAD91C30}" type="datetimeFigureOut">
              <a:rPr lang="en-US" smtClean="0"/>
              <a:t>7/2/2018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4475E-EB0E-4C57-B707-21DFCAD91C30}" type="datetimeFigureOut">
              <a:rPr lang="en-US" smtClean="0"/>
              <a:t>7/2/2018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498D13-A340-4B0A-9844-ED3F1CCEB0C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A4475E-EB0E-4C57-B707-21DFCAD91C30}" type="datetimeFigureOut">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fld id="{E4A4475E-EB0E-4C57-B707-21DFCAD91C30}" type="datetimeFigureOut">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498D13-A340-4B0A-9844-ED3F1CCEB0CF}" type="slidenum">
              <a:rPr lang="en-US" smtClean="0"/>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E4A4475E-EB0E-4C57-B707-21DFCAD91C30}" type="datetimeFigureOut">
              <a:rPr lang="en-US" smtClean="0"/>
              <a:t>7/2/2018</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0D498D13-A340-4B0A-9844-ED3F1CCEB0C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hyperlink" Target="http://www.google.com/url?sa=i&amp;rct=j&amp;q=&amp;esrc=s&amp;source=images&amp;cd=&amp;cad=rja&amp;uact=8&amp;ved=0ahUKEwjd862kn4XOAhVLwmMKHWKOBlMQjRwIBw&amp;url=http://alaskaplants.org/Plant_report_page.php?plantID%3D241&amp;bvm=bv.127521224,d.cGc&amp;psig=AFQjCNHqJFGOfiWWpWnCVp0dNyLGV6UQ4w&amp;ust=1469214119696033"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276600"/>
            <a:ext cx="4953000" cy="1908175"/>
          </a:xfrm>
        </p:spPr>
        <p:txBody>
          <a:bodyPr>
            <a:normAutofit fontScale="90000"/>
          </a:bodyPr>
          <a:lstStyle/>
          <a:p>
            <a:pPr>
              <a:lnSpc>
                <a:spcPct val="80000"/>
              </a:lnSpc>
              <a:defRPr/>
            </a:pPr>
            <a:r>
              <a:rPr lang="en-US" sz="4900" dirty="0"/>
              <a:t>FRPA 101-H1:  REFORESTATION</a:t>
            </a:r>
            <a:br>
              <a:rPr lang="en-US" sz="4900" dirty="0"/>
            </a:br>
            <a:r>
              <a:rPr lang="en-US" sz="4200" dirty="0" err="1"/>
              <a:t>Reforestation</a:t>
            </a:r>
            <a:r>
              <a:rPr lang="en-US" sz="4200" dirty="0"/>
              <a:t> </a:t>
            </a:r>
            <a:br>
              <a:rPr lang="en-US" sz="4200" dirty="0"/>
            </a:br>
            <a:r>
              <a:rPr lang="en-US" sz="4200" dirty="0"/>
              <a:t>Standards &amp; Guidance </a:t>
            </a:r>
            <a:br>
              <a:rPr lang="en-US" sz="4200" dirty="0"/>
            </a:br>
            <a:r>
              <a:rPr lang="en-US" sz="4200" dirty="0"/>
              <a:t>in Region I</a:t>
            </a:r>
            <a:br>
              <a:rPr lang="en-US" dirty="0"/>
            </a:br>
            <a:endParaRPr lang="en-US" dirty="0"/>
          </a:p>
        </p:txBody>
      </p:sp>
    </p:spTree>
    <p:extLst>
      <p:ext uri="{BB962C8B-B14F-4D97-AF65-F5344CB8AC3E}">
        <p14:creationId xmlns:p14="http://schemas.microsoft.com/office/powerpoint/2010/main" val="3273920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a:bodyPr>
          <a:lstStyle/>
          <a:p>
            <a:r>
              <a:rPr lang="en-US" sz="4400" dirty="0"/>
              <a:t>Definition – Adequate reforestation </a:t>
            </a:r>
          </a:p>
        </p:txBody>
      </p:sp>
      <p:sp>
        <p:nvSpPr>
          <p:cNvPr id="3" name="Content Placeholder 2"/>
          <p:cNvSpPr>
            <a:spLocks noGrp="1"/>
          </p:cNvSpPr>
          <p:nvPr>
            <p:ph idx="1"/>
          </p:nvPr>
        </p:nvSpPr>
        <p:spPr>
          <a:xfrm>
            <a:off x="457200" y="1600200"/>
            <a:ext cx="8229600" cy="5029200"/>
          </a:xfrm>
        </p:spPr>
        <p:txBody>
          <a:bodyPr>
            <a:normAutofit/>
          </a:bodyPr>
          <a:lstStyle/>
          <a:p>
            <a:pPr>
              <a:buBlip>
                <a:blip r:embed="rId2"/>
              </a:buBlip>
            </a:pPr>
            <a:r>
              <a:rPr lang="en-US" dirty="0">
                <a:solidFill>
                  <a:schemeClr val="bg2">
                    <a:lumMod val="10000"/>
                  </a:schemeClr>
                </a:solidFill>
              </a:rPr>
              <a:t> </a:t>
            </a:r>
            <a:r>
              <a:rPr lang="en-US" sz="3200" dirty="0">
                <a:solidFill>
                  <a:schemeClr val="bg2">
                    <a:lumMod val="10000"/>
                  </a:schemeClr>
                </a:solidFill>
              </a:rPr>
              <a:t>Adequate reforestation means a combination of seedlings and residual trees that will meet the stocking standards.</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11 AAC 95.375(d)(3) </a:t>
            </a:r>
          </a:p>
        </p:txBody>
      </p:sp>
    </p:spTree>
    <p:extLst>
      <p:ext uri="{BB962C8B-B14F-4D97-AF65-F5344CB8AC3E}">
        <p14:creationId xmlns:p14="http://schemas.microsoft.com/office/powerpoint/2010/main" val="1754488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Timeline</a:t>
            </a:r>
          </a:p>
        </p:txBody>
      </p:sp>
      <p:sp>
        <p:nvSpPr>
          <p:cNvPr id="3" name="Content Placeholder 2"/>
          <p:cNvSpPr>
            <a:spLocks noGrp="1"/>
          </p:cNvSpPr>
          <p:nvPr>
            <p:ph idx="1"/>
          </p:nvPr>
        </p:nvSpPr>
        <p:spPr>
          <a:xfrm>
            <a:off x="762000" y="1828800"/>
            <a:ext cx="7467600" cy="1752600"/>
          </a:xfrm>
        </p:spPr>
        <p:txBody>
          <a:bodyPr>
            <a:normAutofit fontScale="25000" lnSpcReduction="20000"/>
          </a:bodyPr>
          <a:lstStyle/>
          <a:p>
            <a:pPr>
              <a:buBlip>
                <a:blip r:embed="rId2"/>
              </a:buBlip>
            </a:pPr>
            <a:r>
              <a:rPr lang="en-US" sz="12800" dirty="0">
                <a:solidFill>
                  <a:schemeClr val="bg2">
                    <a:lumMod val="10000"/>
                  </a:schemeClr>
                </a:solidFill>
              </a:rPr>
              <a:t> Reforestation deadline:  5 years after harvest.  			      </a:t>
            </a:r>
            <a:r>
              <a:rPr lang="en-US" sz="9200" dirty="0">
                <a:solidFill>
                  <a:srgbClr val="478148"/>
                </a:solidFill>
              </a:rPr>
              <a:t>11 AAC 95.375(d)</a:t>
            </a:r>
          </a:p>
          <a:p>
            <a:pPr marL="0" indent="0">
              <a:buNone/>
            </a:pPr>
            <a:r>
              <a:rPr lang="en-US" dirty="0">
                <a:solidFill>
                  <a:schemeClr val="bg2">
                    <a:lumMod val="10000"/>
                  </a:schemeClr>
                </a:solidFill>
              </a:rPr>
              <a:t>					  </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a:t>
            </a: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pic>
        <p:nvPicPr>
          <p:cNvPr id="6" name="Picture 4">
            <a:extLst>
              <a:ext uri="{FF2B5EF4-FFF2-40B4-BE49-F238E27FC236}">
                <a16:creationId xmlns:a16="http://schemas.microsoft.com/office/drawing/2014/main" id="{A4C057D2-3F7F-4658-BA40-56E8F70E8897}"/>
              </a:ext>
            </a:extLst>
          </p:cNvPr>
          <p:cNvPicPr>
            <a:picLocks noChangeAspect="1" noChangeArrowheads="1"/>
          </p:cNvPicPr>
          <p:nvPr/>
        </p:nvPicPr>
        <p:blipFill>
          <a:blip r:embed="rId3" cstate="print"/>
          <a:srcRect l="31974" t="9838" r="1115" b="18570"/>
          <a:stretch>
            <a:fillRect/>
          </a:stretch>
        </p:blipFill>
        <p:spPr bwMode="auto">
          <a:xfrm>
            <a:off x="533400" y="3810000"/>
            <a:ext cx="3276600" cy="2539365"/>
          </a:xfrm>
          <a:prstGeom prst="rect">
            <a:avLst/>
          </a:prstGeom>
          <a:noFill/>
          <a:ln w="9525">
            <a:solidFill>
              <a:schemeClr val="bg1"/>
            </a:solidFill>
            <a:miter lim="800000"/>
            <a:headEnd/>
            <a:tailEnd/>
          </a:ln>
          <a:effectLst/>
        </p:spPr>
      </p:pic>
      <p:pic>
        <p:nvPicPr>
          <p:cNvPr id="7" name="Picture 2">
            <a:extLst>
              <a:ext uri="{FF2B5EF4-FFF2-40B4-BE49-F238E27FC236}">
                <a16:creationId xmlns:a16="http://schemas.microsoft.com/office/drawing/2014/main" id="{4876AB7A-0DAF-4AF4-9290-525DC7F6A229}"/>
              </a:ext>
            </a:extLst>
          </p:cNvPr>
          <p:cNvPicPr>
            <a:picLocks noChangeAspect="1" noChangeArrowheads="1"/>
          </p:cNvPicPr>
          <p:nvPr/>
        </p:nvPicPr>
        <p:blipFill>
          <a:blip r:embed="rId4" cstate="print"/>
          <a:srcRect/>
          <a:stretch>
            <a:fillRect/>
          </a:stretch>
        </p:blipFill>
        <p:spPr bwMode="auto">
          <a:xfrm>
            <a:off x="4191000" y="3810000"/>
            <a:ext cx="4343400" cy="2553588"/>
          </a:xfrm>
          <a:prstGeom prst="rect">
            <a:avLst/>
          </a:prstGeom>
          <a:noFill/>
          <a:ln w="9525">
            <a:solidFill>
              <a:schemeClr val="bg1"/>
            </a:solidFill>
            <a:miter lim="800000"/>
            <a:headEnd/>
            <a:tailEnd/>
          </a:ln>
          <a:effectLst/>
        </p:spPr>
      </p:pic>
      <p:sp>
        <p:nvSpPr>
          <p:cNvPr id="8" name="TextBox 7">
            <a:extLst>
              <a:ext uri="{FF2B5EF4-FFF2-40B4-BE49-F238E27FC236}">
                <a16:creationId xmlns:a16="http://schemas.microsoft.com/office/drawing/2014/main" id="{DF13946A-A370-49A9-B353-222C58F470D4}"/>
              </a:ext>
            </a:extLst>
          </p:cNvPr>
          <p:cNvSpPr txBox="1"/>
          <p:nvPr/>
        </p:nvSpPr>
        <p:spPr>
          <a:xfrm>
            <a:off x="697064" y="6368226"/>
            <a:ext cx="8001000" cy="307777"/>
          </a:xfrm>
          <a:prstGeom prst="rect">
            <a:avLst/>
          </a:prstGeom>
          <a:noFill/>
        </p:spPr>
        <p:txBody>
          <a:bodyPr wrap="square" rtlCol="0">
            <a:spAutoFit/>
          </a:bodyPr>
          <a:lstStyle/>
          <a:p>
            <a:r>
              <a:rPr lang="en-US" sz="1400" dirty="0"/>
              <a:t>USFS Region 10 photos of two 15-year-old stands with natural regeneration in the Tongass National Forest</a:t>
            </a:r>
          </a:p>
        </p:txBody>
      </p:sp>
    </p:spTree>
    <p:extLst>
      <p:ext uri="{BB962C8B-B14F-4D97-AF65-F5344CB8AC3E}">
        <p14:creationId xmlns:p14="http://schemas.microsoft.com/office/powerpoint/2010/main" val="525536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Stocking standard – residual trees</a:t>
            </a:r>
          </a:p>
        </p:txBody>
      </p:sp>
      <p:sp>
        <p:nvSpPr>
          <p:cNvPr id="3" name="Content Placeholder 2"/>
          <p:cNvSpPr>
            <a:spLocks noGrp="1"/>
          </p:cNvSpPr>
          <p:nvPr>
            <p:ph idx="1"/>
          </p:nvPr>
        </p:nvSpPr>
        <p:spPr>
          <a:xfrm>
            <a:off x="457200" y="1219200"/>
            <a:ext cx="8229600" cy="5486400"/>
          </a:xfrm>
        </p:spPr>
        <p:txBody>
          <a:bodyPr>
            <a:normAutofit fontScale="92500"/>
          </a:bodyPr>
          <a:lstStyle/>
          <a:p>
            <a:pPr>
              <a:buBlip>
                <a:blip r:embed="rId2"/>
              </a:buBlip>
            </a:pPr>
            <a:r>
              <a:rPr lang="en-US" sz="3700" dirty="0">
                <a:solidFill>
                  <a:schemeClr val="bg2">
                    <a:lumMod val="10000"/>
                  </a:schemeClr>
                </a:solidFill>
              </a:rPr>
              <a:t> Residual trees:</a:t>
            </a:r>
          </a:p>
          <a:p>
            <a:pPr lvl="2">
              <a:buBlip>
                <a:blip r:embed="rId2"/>
              </a:buBlip>
            </a:pPr>
            <a:r>
              <a:rPr lang="en-US" sz="3400" b="1" dirty="0">
                <a:solidFill>
                  <a:schemeClr val="bg2">
                    <a:lumMod val="10000"/>
                  </a:schemeClr>
                </a:solidFill>
              </a:rPr>
              <a:t> &gt;</a:t>
            </a:r>
            <a:r>
              <a:rPr lang="en-US" sz="3400" dirty="0">
                <a:solidFill>
                  <a:schemeClr val="bg2">
                    <a:lumMod val="10000"/>
                  </a:schemeClr>
                </a:solidFill>
              </a:rPr>
              <a:t>50% of the original basal area of living trees remain after the first entry and are well distributed within the unit after harvest; or </a:t>
            </a:r>
          </a:p>
          <a:p>
            <a:pPr lvl="2">
              <a:buBlip>
                <a:blip r:embed="rId2"/>
              </a:buBlip>
            </a:pPr>
            <a:r>
              <a:rPr lang="en-US" sz="3400" b="1" dirty="0">
                <a:solidFill>
                  <a:schemeClr val="bg2">
                    <a:lumMod val="10000"/>
                  </a:schemeClr>
                </a:solidFill>
              </a:rPr>
              <a:t> </a:t>
            </a:r>
            <a:r>
              <a:rPr lang="en-US" sz="3400" b="1" u="sng" dirty="0">
                <a:solidFill>
                  <a:schemeClr val="bg2">
                    <a:lumMod val="10000"/>
                  </a:schemeClr>
                </a:solidFill>
              </a:rPr>
              <a:t>&gt;</a:t>
            </a:r>
            <a:r>
              <a:rPr lang="en-US" sz="3400" dirty="0">
                <a:solidFill>
                  <a:schemeClr val="bg2">
                    <a:lumMod val="10000"/>
                  </a:schemeClr>
                </a:solidFill>
              </a:rPr>
              <a:t>160 vigorous, undamaged, well-distributed saplings or merchantable trees per acre of a commercial species, or combination of commercial species, remain on the area harvested.</a:t>
            </a:r>
          </a:p>
          <a:p>
            <a:pPr marL="0" indent="0">
              <a:buNone/>
            </a:pPr>
            <a:r>
              <a:rPr lang="en-US" dirty="0">
                <a:solidFill>
                  <a:schemeClr val="bg2">
                    <a:lumMod val="10000"/>
                  </a:schemeClr>
                </a:solidFill>
              </a:rPr>
              <a:t>						  </a:t>
            </a:r>
            <a:r>
              <a:rPr lang="en-US" sz="2600" dirty="0">
                <a:solidFill>
                  <a:srgbClr val="478148"/>
                </a:solidFill>
              </a:rPr>
              <a:t>11 AAC 95.375(d)</a:t>
            </a:r>
          </a:p>
          <a:p>
            <a:pPr marL="0" indent="0">
              <a:buNone/>
            </a:pP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2600526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Stocking standard – seedlings</a:t>
            </a:r>
          </a:p>
        </p:txBody>
      </p:sp>
      <p:sp>
        <p:nvSpPr>
          <p:cNvPr id="3" name="Content Placeholder 2"/>
          <p:cNvSpPr>
            <a:spLocks noGrp="1"/>
          </p:cNvSpPr>
          <p:nvPr>
            <p:ph idx="1"/>
          </p:nvPr>
        </p:nvSpPr>
        <p:spPr>
          <a:xfrm>
            <a:off x="457200" y="1219200"/>
            <a:ext cx="8229600" cy="5486400"/>
          </a:xfrm>
        </p:spPr>
        <p:txBody>
          <a:bodyPr>
            <a:normAutofit/>
          </a:bodyPr>
          <a:lstStyle/>
          <a:p>
            <a:pPr>
              <a:buBlip>
                <a:blip r:embed="rId2"/>
              </a:buBlip>
            </a:pPr>
            <a:r>
              <a:rPr lang="en-US" sz="3200" dirty="0">
                <a:solidFill>
                  <a:schemeClr val="bg2">
                    <a:lumMod val="10000"/>
                  </a:schemeClr>
                </a:solidFill>
              </a:rPr>
              <a:t> An average of at least 200 vigorous, undamaged, and well distributed seedlings of commercial tree species must have survived on site for a minimum of two years.</a:t>
            </a:r>
          </a:p>
          <a:p>
            <a:pPr marL="0" indent="0">
              <a:buNone/>
            </a:pPr>
            <a:r>
              <a:rPr lang="en-US" dirty="0">
                <a:solidFill>
                  <a:schemeClr val="bg2">
                    <a:lumMod val="10000"/>
                  </a:schemeClr>
                </a:solidFill>
              </a:rPr>
              <a:t>						  </a:t>
            </a:r>
            <a:r>
              <a:rPr lang="en-US" dirty="0">
                <a:solidFill>
                  <a:srgbClr val="478148"/>
                </a:solidFill>
              </a:rPr>
              <a:t>11 AAC 95.375(d)</a:t>
            </a:r>
          </a:p>
          <a:p>
            <a:pPr marL="0" indent="0">
              <a:buNone/>
            </a:pP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833379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Definition:  Commercial species</a:t>
            </a:r>
          </a:p>
        </p:txBody>
      </p:sp>
      <p:sp>
        <p:nvSpPr>
          <p:cNvPr id="3" name="Content Placeholder 2"/>
          <p:cNvSpPr>
            <a:spLocks noGrp="1"/>
          </p:cNvSpPr>
          <p:nvPr>
            <p:ph idx="1"/>
          </p:nvPr>
        </p:nvSpPr>
        <p:spPr/>
        <p:txBody>
          <a:bodyPr/>
          <a:lstStyle/>
          <a:p>
            <a:pPr marL="0" indent="0">
              <a:buNone/>
            </a:pPr>
            <a:r>
              <a:rPr lang="en-US" sz="3200" dirty="0">
                <a:solidFill>
                  <a:schemeClr val="tx2">
                    <a:lumMod val="10000"/>
                  </a:schemeClr>
                </a:solidFill>
              </a:rPr>
              <a:t>Any species that is capable of producing a merchantable stand of timber on a particular site or is being grown as part of a Christmas tree or ornamental tree-growing operation.  </a:t>
            </a:r>
          </a:p>
          <a:p>
            <a:pPr marL="0" indent="0">
              <a:buNone/>
            </a:pPr>
            <a:r>
              <a:rPr lang="en-US" dirty="0">
                <a:solidFill>
                  <a:srgbClr val="478148"/>
                </a:solidFill>
              </a:rPr>
              <a:t>11 AAC 95.900 (11)</a:t>
            </a:r>
            <a:r>
              <a:rPr lang="en-US" sz="2600" dirty="0">
                <a:solidFill>
                  <a:srgbClr val="7030A0"/>
                </a:solidFill>
              </a:rPr>
              <a:t> </a:t>
            </a:r>
            <a:endParaRPr lang="en-US" sz="2600" dirty="0">
              <a:solidFill>
                <a:schemeClr val="tx2">
                  <a:lumMod val="10000"/>
                </a:schemeClr>
              </a:solidFill>
            </a:endParaRPr>
          </a:p>
          <a:p>
            <a:endParaRPr lang="en-US" dirty="0">
              <a:solidFill>
                <a:schemeClr val="tx2">
                  <a:lumMod val="10000"/>
                </a:schemeClr>
              </a:solidFill>
            </a:endParaRPr>
          </a:p>
        </p:txBody>
      </p:sp>
      <p:pic>
        <p:nvPicPr>
          <p:cNvPr id="5" name="Picture 4">
            <a:extLst>
              <a:ext uri="{FF2B5EF4-FFF2-40B4-BE49-F238E27FC236}">
                <a16:creationId xmlns:a16="http://schemas.microsoft.com/office/drawing/2014/main" id="{38B4AE52-67FD-4E2B-8EC8-D20E59889B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8613" y="3740944"/>
            <a:ext cx="813118" cy="2476500"/>
          </a:xfrm>
          <a:prstGeom prst="rect">
            <a:avLst/>
          </a:prstGeom>
        </p:spPr>
      </p:pic>
      <p:pic>
        <p:nvPicPr>
          <p:cNvPr id="7" name="Picture 6">
            <a:extLst>
              <a:ext uri="{FF2B5EF4-FFF2-40B4-BE49-F238E27FC236}">
                <a16:creationId xmlns:a16="http://schemas.microsoft.com/office/drawing/2014/main" id="{978A7EF2-34B1-4D19-B4F6-819AF158B4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3300" y="3740944"/>
            <a:ext cx="1143000" cy="2476500"/>
          </a:xfrm>
          <a:prstGeom prst="rect">
            <a:avLst/>
          </a:prstGeom>
        </p:spPr>
      </p:pic>
      <p:pic>
        <p:nvPicPr>
          <p:cNvPr id="9" name="Picture 8">
            <a:extLst>
              <a:ext uri="{FF2B5EF4-FFF2-40B4-BE49-F238E27FC236}">
                <a16:creationId xmlns:a16="http://schemas.microsoft.com/office/drawing/2014/main" id="{CA95C727-806A-4832-88AC-7D1A96991B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7869" y="3740944"/>
            <a:ext cx="809847" cy="2504681"/>
          </a:xfrm>
          <a:prstGeom prst="rect">
            <a:avLst/>
          </a:prstGeom>
        </p:spPr>
      </p:pic>
      <p:pic>
        <p:nvPicPr>
          <p:cNvPr id="11" name="Picture 10">
            <a:extLst>
              <a:ext uri="{FF2B5EF4-FFF2-40B4-BE49-F238E27FC236}">
                <a16:creationId xmlns:a16="http://schemas.microsoft.com/office/drawing/2014/main" id="{92B084D3-CE51-4878-9741-58F2BC0917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9285" y="3740943"/>
            <a:ext cx="1242378" cy="2476501"/>
          </a:xfrm>
          <a:prstGeom prst="rect">
            <a:avLst/>
          </a:prstGeom>
        </p:spPr>
      </p:pic>
      <p:sp>
        <p:nvSpPr>
          <p:cNvPr id="12" name="TextBox 11">
            <a:extLst>
              <a:ext uri="{FF2B5EF4-FFF2-40B4-BE49-F238E27FC236}">
                <a16:creationId xmlns:a16="http://schemas.microsoft.com/office/drawing/2014/main" id="{581CDEAC-C98C-4067-B1AC-4D151D4B984C}"/>
              </a:ext>
            </a:extLst>
          </p:cNvPr>
          <p:cNvSpPr txBox="1"/>
          <p:nvPr/>
        </p:nvSpPr>
        <p:spPr>
          <a:xfrm>
            <a:off x="3048000" y="6217444"/>
            <a:ext cx="5943600" cy="523220"/>
          </a:xfrm>
          <a:prstGeom prst="rect">
            <a:avLst/>
          </a:prstGeom>
          <a:noFill/>
        </p:spPr>
        <p:txBody>
          <a:bodyPr wrap="square" rtlCol="0">
            <a:spAutoFit/>
          </a:bodyPr>
          <a:lstStyle/>
          <a:p>
            <a:r>
              <a:rPr lang="en-US" sz="1400" dirty="0"/>
              <a:t>Sitka spruce – Western hemlock – Alaska yellow-cedar – Western redcedar</a:t>
            </a:r>
          </a:p>
          <a:p>
            <a:r>
              <a:rPr lang="en-US" sz="1400" dirty="0"/>
              <a:t>https://tidcf.nrcan.gc.ca/en/trees</a:t>
            </a:r>
          </a:p>
        </p:txBody>
      </p:sp>
    </p:spTree>
    <p:extLst>
      <p:ext uri="{BB962C8B-B14F-4D97-AF65-F5344CB8AC3E}">
        <p14:creationId xmlns:p14="http://schemas.microsoft.com/office/powerpoint/2010/main" val="733000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Extensions</a:t>
            </a:r>
          </a:p>
        </p:txBody>
      </p:sp>
      <p:sp>
        <p:nvSpPr>
          <p:cNvPr id="5" name="Content Placeholder 4"/>
          <p:cNvSpPr>
            <a:spLocks noGrp="1"/>
          </p:cNvSpPr>
          <p:nvPr>
            <p:ph idx="1"/>
          </p:nvPr>
        </p:nvSpPr>
        <p:spPr>
          <a:xfrm>
            <a:off x="457200" y="1295400"/>
            <a:ext cx="8229600" cy="5181600"/>
          </a:xfrm>
        </p:spPr>
        <p:txBody>
          <a:bodyPr>
            <a:normAutofit lnSpcReduction="10000"/>
          </a:bodyPr>
          <a:lstStyle/>
          <a:p>
            <a:pPr>
              <a:buBlip>
                <a:blip r:embed="rId3"/>
              </a:buBlip>
            </a:pPr>
            <a:r>
              <a:rPr lang="en-US" sz="2800" dirty="0">
                <a:solidFill>
                  <a:schemeClr val="bg2">
                    <a:lumMod val="10000"/>
                  </a:schemeClr>
                </a:solidFill>
              </a:rPr>
              <a:t> DOF may grant a reasonable extension of time to comply with the requirements of this section if planting or seeding fails or cannot be completed because of circumstances beyond the landowner’s.</a:t>
            </a:r>
          </a:p>
          <a:p>
            <a:pPr>
              <a:buBlip>
                <a:blip r:embed="rId3"/>
              </a:buBlip>
            </a:pPr>
            <a:r>
              <a:rPr lang="en-US" sz="2800" dirty="0">
                <a:solidFill>
                  <a:schemeClr val="bg2">
                    <a:lumMod val="10000"/>
                  </a:schemeClr>
                </a:solidFill>
              </a:rPr>
              <a:t> To be eligible for a time extension the landowner must notify DOF within 30 days of becoming aware of the circumstances requiring an exten­sion.  The written request must identify the reason for the extension and give a reasonable estimation of the time needed to achieve adequate reforestation.</a:t>
            </a:r>
          </a:p>
          <a:p>
            <a:pPr marL="0" indent="0">
              <a:buNone/>
            </a:pPr>
            <a:endParaRPr lang="en-US" sz="2200" dirty="0">
              <a:solidFill>
                <a:srgbClr val="478148"/>
              </a:solidFill>
            </a:endParaRPr>
          </a:p>
          <a:p>
            <a:pPr marL="0" indent="0">
              <a:buNone/>
            </a:pPr>
            <a:r>
              <a:rPr lang="en-US" sz="2200" dirty="0">
                <a:solidFill>
                  <a:srgbClr val="478148"/>
                </a:solidFill>
              </a:rPr>
              <a:t>						    </a:t>
            </a:r>
            <a:r>
              <a:rPr lang="en-US" dirty="0">
                <a:solidFill>
                  <a:srgbClr val="478148"/>
                </a:solidFill>
              </a:rPr>
              <a:t>11AAC 95.375(e)</a:t>
            </a:r>
          </a:p>
          <a:p>
            <a:pPr>
              <a:buBlip>
                <a:blip r:embed="rId3"/>
              </a:buBlip>
            </a:pPr>
            <a:endParaRPr lang="en-US" dirty="0">
              <a:solidFill>
                <a:schemeClr val="bg2">
                  <a:lumMod val="10000"/>
                </a:schemeClr>
              </a:solidFill>
            </a:endParaRPr>
          </a:p>
        </p:txBody>
      </p:sp>
    </p:spTree>
    <p:extLst>
      <p:ext uri="{BB962C8B-B14F-4D97-AF65-F5344CB8AC3E}">
        <p14:creationId xmlns:p14="http://schemas.microsoft.com/office/powerpoint/2010/main" val="1868157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Seed source</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3"/>
              </a:buBlip>
            </a:pPr>
            <a:r>
              <a:rPr lang="en-US" sz="3500" dirty="0">
                <a:solidFill>
                  <a:schemeClr val="tx1">
                    <a:lumMod val="90000"/>
                    <a:lumOff val="10000"/>
                  </a:schemeClr>
                </a:solidFill>
              </a:rPr>
              <a:t> </a:t>
            </a:r>
            <a:r>
              <a:rPr lang="en-US" sz="3900" dirty="0">
                <a:solidFill>
                  <a:schemeClr val="tx1">
                    <a:lumMod val="90000"/>
                    <a:lumOff val="10000"/>
                  </a:schemeClr>
                </a:solidFill>
              </a:rPr>
              <a:t>Seeds used for reforestation must be from a similar latitude, climatic area, and elevation as the harvested area</a:t>
            </a:r>
            <a:endParaRPr lang="en-US" dirty="0">
              <a:solidFill>
                <a:srgbClr val="478148"/>
              </a:solidFill>
            </a:endParaRPr>
          </a:p>
          <a:p>
            <a:pPr marL="0" indent="0">
              <a:buNone/>
            </a:pPr>
            <a:r>
              <a:rPr lang="en-US" dirty="0">
                <a:solidFill>
                  <a:srgbClr val="478148"/>
                </a:solidFill>
              </a:rPr>
              <a:t>11 AAC 95.375(f)</a:t>
            </a:r>
          </a:p>
        </p:txBody>
      </p:sp>
      <p:pic>
        <p:nvPicPr>
          <p:cNvPr id="4" name="Picture 2">
            <a:extLst>
              <a:ext uri="{FF2B5EF4-FFF2-40B4-BE49-F238E27FC236}">
                <a16:creationId xmlns:a16="http://schemas.microsoft.com/office/drawing/2014/main" id="{B6F4C25D-1A33-44A2-A3C9-66F09C1A24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619638"/>
            <a:ext cx="3969689" cy="275959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a:extLst>
              <a:ext uri="{FF2B5EF4-FFF2-40B4-BE49-F238E27FC236}">
                <a16:creationId xmlns:a16="http://schemas.microsoft.com/office/drawing/2014/main" id="{3B988D31-276C-4BF4-8135-A94E7EA17955}"/>
              </a:ext>
            </a:extLst>
          </p:cNvPr>
          <p:cNvSpPr txBox="1"/>
          <p:nvPr/>
        </p:nvSpPr>
        <p:spPr>
          <a:xfrm>
            <a:off x="4979397" y="6050720"/>
            <a:ext cx="3459693" cy="276999"/>
          </a:xfrm>
          <a:prstGeom prst="rect">
            <a:avLst/>
          </a:prstGeom>
          <a:solidFill>
            <a:srgbClr val="FFFFFF"/>
          </a:solidFill>
        </p:spPr>
        <p:txBody>
          <a:bodyPr wrap="square" rtlCol="0">
            <a:spAutoFit/>
          </a:bodyPr>
          <a:lstStyle/>
          <a:p>
            <a:r>
              <a:rPr lang="en-US" sz="1200" dirty="0">
                <a:solidFill>
                  <a:schemeClr val="bg1"/>
                </a:solidFill>
              </a:rPr>
              <a:t>Assisted migration trial                          www.unbc.ca</a:t>
            </a:r>
          </a:p>
        </p:txBody>
      </p:sp>
    </p:spTree>
    <p:extLst>
      <p:ext uri="{BB962C8B-B14F-4D97-AF65-F5344CB8AC3E}">
        <p14:creationId xmlns:p14="http://schemas.microsoft.com/office/powerpoint/2010/main" val="4153047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a:bodyPr>
          <a:lstStyle/>
          <a:p>
            <a:r>
              <a:rPr lang="en-US" sz="4400" dirty="0"/>
              <a:t>Natural regeneration – vegetative</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dirty="0">
                <a:solidFill>
                  <a:schemeClr val="bg2">
                    <a:lumMod val="10000"/>
                  </a:schemeClr>
                </a:solidFill>
              </a:rPr>
              <a:t> </a:t>
            </a:r>
            <a:r>
              <a:rPr lang="en-US" sz="3200" dirty="0">
                <a:solidFill>
                  <a:schemeClr val="bg2">
                    <a:lumMod val="10000"/>
                  </a:schemeClr>
                </a:solidFill>
              </a:rPr>
              <a:t>If relying on vegetative reproduction for reforestation, the harvest area must contain aspen, balsam poplar, western black cottonwood, red alder, or paper birch in sufficient distribution and condition to meet the reforestation requirements. </a:t>
            </a:r>
          </a:p>
          <a:p>
            <a:pPr marL="0" indent="0">
              <a:buNone/>
            </a:pPr>
            <a:endParaRPr lang="en-US" sz="3200" dirty="0">
              <a:solidFill>
                <a:schemeClr val="bg2">
                  <a:lumMod val="10000"/>
                </a:schemeClr>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11 AAC 95.380(b)</a:t>
            </a:r>
          </a:p>
          <a:p>
            <a:pPr marL="0" indent="0">
              <a:buNone/>
            </a:pPr>
            <a:endParaRPr lang="en-US" dirty="0">
              <a:solidFill>
                <a:schemeClr val="bg2">
                  <a:lumMod val="10000"/>
                </a:schemeClr>
              </a:solidFill>
            </a:endParaRPr>
          </a:p>
        </p:txBody>
      </p:sp>
    </p:spTree>
    <p:extLst>
      <p:ext uri="{BB962C8B-B14F-4D97-AF65-F5344CB8AC3E}">
        <p14:creationId xmlns:p14="http://schemas.microsoft.com/office/powerpoint/2010/main" val="3896483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Reports and surveys</a:t>
            </a:r>
          </a:p>
        </p:txBody>
      </p:sp>
      <p:sp>
        <p:nvSpPr>
          <p:cNvPr id="3" name="Content Placeholder 2"/>
          <p:cNvSpPr>
            <a:spLocks noGrp="1"/>
          </p:cNvSpPr>
          <p:nvPr>
            <p:ph idx="1"/>
          </p:nvPr>
        </p:nvSpPr>
        <p:spPr>
          <a:xfrm>
            <a:off x="457200" y="1467173"/>
            <a:ext cx="8229600" cy="5410200"/>
          </a:xfrm>
        </p:spPr>
        <p:txBody>
          <a:bodyPr>
            <a:normAutofit/>
          </a:bodyPr>
          <a:lstStyle/>
          <a:p>
            <a:pPr>
              <a:buBlip>
                <a:blip r:embed="rId3"/>
              </a:buBlip>
            </a:pPr>
            <a:r>
              <a:rPr lang="en-US" sz="2800" dirty="0">
                <a:solidFill>
                  <a:schemeClr val="bg2">
                    <a:lumMod val="10000"/>
                  </a:schemeClr>
                </a:solidFill>
              </a:rPr>
              <a:t> File a regeneration report with DOF and, if requested by DOF, conduct a regeneration survey.  A regeneration survey must be conducted in a manner acceptable to DOF.  </a:t>
            </a:r>
          </a:p>
          <a:p>
            <a:pPr>
              <a:buBlip>
                <a:blip r:embed="rId3"/>
              </a:buBlip>
            </a:pPr>
            <a:r>
              <a:rPr lang="en-US" sz="2800" dirty="0">
                <a:solidFill>
                  <a:schemeClr val="bg2">
                    <a:lumMod val="10000"/>
                  </a:schemeClr>
                </a:solidFill>
              </a:rPr>
              <a:t> Submit the report within 5 years after timber harvest; a visual overview is acceptable in areas of obvious reforestation, however, DOF may require a regeneration survey if determines the visual overview is inaccurate.</a:t>
            </a:r>
          </a:p>
          <a:p>
            <a:pPr marL="0" indent="0">
              <a:buNone/>
            </a:pPr>
            <a:endParaRPr lang="en-US" sz="2800" dirty="0">
              <a:solidFill>
                <a:schemeClr val="bg2">
                  <a:lumMod val="10000"/>
                </a:schemeClr>
              </a:solidFill>
            </a:endParaRPr>
          </a:p>
          <a:p>
            <a:pPr marL="0" indent="0">
              <a:buNone/>
            </a:pPr>
            <a:r>
              <a:rPr lang="en-US" dirty="0">
                <a:solidFill>
                  <a:srgbClr val="478148"/>
                </a:solidFill>
              </a:rPr>
              <a:t>						11 AAC 95.385</a:t>
            </a:r>
            <a:r>
              <a:rPr lang="en-US" b="1" dirty="0">
                <a:solidFill>
                  <a:srgbClr val="478148"/>
                </a:solidFill>
              </a:rPr>
              <a:t>	</a:t>
            </a:r>
            <a:endParaRPr lang="en-US" dirty="0">
              <a:solidFill>
                <a:srgbClr val="478148"/>
              </a:solidFill>
            </a:endParaRPr>
          </a:p>
        </p:txBody>
      </p:sp>
    </p:spTree>
    <p:extLst>
      <p:ext uri="{BB962C8B-B14F-4D97-AF65-F5344CB8AC3E}">
        <p14:creationId xmlns:p14="http://schemas.microsoft.com/office/powerpoint/2010/main" val="2409854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normAutofit/>
          </a:bodyPr>
          <a:lstStyle/>
          <a:p>
            <a:r>
              <a:rPr lang="en-US" sz="4400" dirty="0"/>
              <a:t>Site prep BMPs in regulation</a:t>
            </a:r>
          </a:p>
        </p:txBody>
      </p:sp>
      <p:sp>
        <p:nvSpPr>
          <p:cNvPr id="5" name="Content Placeholder 4"/>
          <p:cNvSpPr>
            <a:spLocks noGrp="1"/>
          </p:cNvSpPr>
          <p:nvPr>
            <p:ph idx="1"/>
          </p:nvPr>
        </p:nvSpPr>
        <p:spPr>
          <a:xfrm>
            <a:off x="457200" y="1295400"/>
            <a:ext cx="8229600" cy="5410200"/>
          </a:xfrm>
        </p:spPr>
        <p:txBody>
          <a:bodyPr>
            <a:normAutofit/>
          </a:bodyPr>
          <a:lstStyle/>
          <a:p>
            <a:pPr>
              <a:buBlip>
                <a:blip r:embed="rId3"/>
              </a:buBlip>
            </a:pPr>
            <a:r>
              <a:rPr lang="en-US" sz="3200" dirty="0">
                <a:solidFill>
                  <a:schemeClr val="bg2">
                    <a:lumMod val="10000"/>
                  </a:schemeClr>
                </a:solidFill>
              </a:rPr>
              <a:t> If site preparation for reforestation is necessary, a forest land owner </a:t>
            </a:r>
          </a:p>
          <a:p>
            <a:pPr lvl="1">
              <a:buBlip>
                <a:blip r:embed="rId3"/>
              </a:buBlip>
            </a:pPr>
            <a:r>
              <a:rPr lang="en-US" sz="2800" dirty="0">
                <a:solidFill>
                  <a:schemeClr val="bg2">
                    <a:lumMod val="10000"/>
                  </a:schemeClr>
                </a:solidFill>
              </a:rPr>
              <a:t> Shall incorporate reasonable measures to protect residual trees intended to be retained;</a:t>
            </a:r>
          </a:p>
          <a:p>
            <a:pPr lvl="1">
              <a:buBlip>
                <a:blip r:embed="rId3"/>
              </a:buBlip>
            </a:pPr>
            <a:r>
              <a:rPr lang="en-US" sz="2800" dirty="0">
                <a:solidFill>
                  <a:schemeClr val="bg2">
                    <a:lumMod val="10000"/>
                  </a:schemeClr>
                </a:solidFill>
              </a:rPr>
              <a:t> Shall avoid degradation of surface water quality; </a:t>
            </a:r>
          </a:p>
          <a:p>
            <a:pPr lvl="1">
              <a:buBlip>
                <a:blip r:embed="rId3"/>
              </a:buBlip>
            </a:pPr>
            <a:r>
              <a:rPr lang="en-US" sz="2800" dirty="0">
                <a:solidFill>
                  <a:schemeClr val="bg2">
                    <a:lumMod val="10000"/>
                  </a:schemeClr>
                </a:solidFill>
              </a:rPr>
              <a:t> May not cause significant harm to fish habitat; and</a:t>
            </a:r>
          </a:p>
          <a:p>
            <a:pPr lvl="1">
              <a:buBlip>
                <a:blip r:embed="rId3"/>
              </a:buBlip>
            </a:pPr>
            <a:r>
              <a:rPr lang="en-US" sz="2800" dirty="0">
                <a:solidFill>
                  <a:schemeClr val="bg2">
                    <a:lumMod val="10000"/>
                  </a:schemeClr>
                </a:solidFill>
              </a:rPr>
              <a:t> Shall minimize the use of heavy equipment where soil compaction or impacts to drainage will cause degradation of site productivity. </a:t>
            </a:r>
          </a:p>
          <a:p>
            <a:pPr>
              <a:buBlip>
                <a:blip r:embed="rId3"/>
              </a:buBlip>
            </a:pPr>
            <a:endParaRPr lang="en-US" sz="2200" dirty="0">
              <a:solidFill>
                <a:srgbClr val="478148"/>
              </a:solidFill>
            </a:endParaRPr>
          </a:p>
          <a:p>
            <a:pPr marL="0" indent="0">
              <a:buNone/>
            </a:pPr>
            <a:r>
              <a:rPr lang="en-US" sz="2200" dirty="0">
                <a:solidFill>
                  <a:srgbClr val="478148"/>
                </a:solidFill>
              </a:rPr>
              <a:t>						         11 AAC 95.390</a:t>
            </a:r>
            <a:endParaRPr lang="en-US" sz="2200" dirty="0">
              <a:solidFill>
                <a:schemeClr val="bg2">
                  <a:lumMod val="10000"/>
                </a:schemeClr>
              </a:solidFill>
            </a:endParaRPr>
          </a:p>
        </p:txBody>
      </p:sp>
    </p:spTree>
    <p:extLst>
      <p:ext uri="{BB962C8B-B14F-4D97-AF65-F5344CB8AC3E}">
        <p14:creationId xmlns:p14="http://schemas.microsoft.com/office/powerpoint/2010/main" val="3373894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Background</a:t>
            </a:r>
          </a:p>
        </p:txBody>
      </p:sp>
      <p:sp>
        <p:nvSpPr>
          <p:cNvPr id="5" name="Content Placeholder 4"/>
          <p:cNvSpPr>
            <a:spLocks noGrp="1"/>
          </p:cNvSpPr>
          <p:nvPr>
            <p:ph idx="1"/>
          </p:nvPr>
        </p:nvSpPr>
        <p:spPr>
          <a:xfrm>
            <a:off x="457200" y="1143000"/>
            <a:ext cx="8229600" cy="5334000"/>
          </a:xfrm>
        </p:spPr>
        <p:txBody>
          <a:bodyPr>
            <a:noAutofit/>
          </a:bodyPr>
          <a:lstStyle/>
          <a:p>
            <a:pPr>
              <a:buBlip>
                <a:blip r:embed="rId3"/>
              </a:buBlip>
            </a:pPr>
            <a:r>
              <a:rPr lang="en-US" sz="2600" dirty="0">
                <a:solidFill>
                  <a:schemeClr val="bg2">
                    <a:lumMod val="10000"/>
                  </a:schemeClr>
                </a:solidFill>
              </a:rPr>
              <a:t>Riparian management first addressed in FRPA in 1981 regulations </a:t>
            </a:r>
          </a:p>
          <a:p>
            <a:pPr lvl="0">
              <a:buBlip>
                <a:blip r:embed="rId3"/>
              </a:buBlip>
            </a:pPr>
            <a:r>
              <a:rPr lang="en-US" sz="2600" dirty="0">
                <a:solidFill>
                  <a:schemeClr val="bg2">
                    <a:lumMod val="10000"/>
                  </a:schemeClr>
                </a:solidFill>
              </a:rPr>
              <a:t>1993: added variations, revised reforestation standards</a:t>
            </a:r>
          </a:p>
          <a:p>
            <a:pPr lvl="1">
              <a:buBlip>
                <a:blip r:embed="rId3"/>
              </a:buBlip>
            </a:pPr>
            <a:r>
              <a:rPr lang="en-US" sz="2400" dirty="0">
                <a:solidFill>
                  <a:schemeClr val="bg2">
                    <a:lumMod val="10000"/>
                  </a:schemeClr>
                </a:solidFill>
              </a:rPr>
              <a:t> Moved standards from the Reforestation Manual to regulation</a:t>
            </a:r>
          </a:p>
          <a:p>
            <a:pPr lvl="1">
              <a:buBlip>
                <a:blip r:embed="rId3"/>
              </a:buBlip>
            </a:pPr>
            <a:r>
              <a:rPr lang="en-US" sz="2400" dirty="0">
                <a:solidFill>
                  <a:schemeClr val="bg2">
                    <a:lumMod val="10000"/>
                  </a:schemeClr>
                </a:solidFill>
              </a:rPr>
              <a:t> Shortened Region III deadline for reforestation from 10 to 7 years </a:t>
            </a:r>
          </a:p>
          <a:p>
            <a:pPr lvl="1">
              <a:buBlip>
                <a:blip r:embed="rId3"/>
              </a:buBlip>
            </a:pPr>
            <a:r>
              <a:rPr lang="en-US" sz="2400" dirty="0">
                <a:solidFill>
                  <a:schemeClr val="bg2">
                    <a:lumMod val="10000"/>
                  </a:schemeClr>
                </a:solidFill>
              </a:rPr>
              <a:t> Added sections on natural regeneration, regeneration surveys and reports, and site preparation</a:t>
            </a:r>
          </a:p>
          <a:p>
            <a:pPr>
              <a:buBlip>
                <a:blip r:embed="rId3"/>
              </a:buBlip>
            </a:pPr>
            <a:r>
              <a:rPr lang="en-US" sz="2600" dirty="0">
                <a:solidFill>
                  <a:schemeClr val="bg2">
                    <a:lumMod val="10000"/>
                  </a:schemeClr>
                </a:solidFill>
              </a:rPr>
              <a:t>1996:  added procedures for requesting and authorizing an exemption from reforestation standards</a:t>
            </a:r>
          </a:p>
          <a:p>
            <a:pPr>
              <a:buBlip>
                <a:blip r:embed="rId3"/>
              </a:buBlip>
            </a:pPr>
            <a:r>
              <a:rPr lang="en-US" sz="2600" dirty="0">
                <a:solidFill>
                  <a:schemeClr val="bg2">
                    <a:lumMod val="10000"/>
                  </a:schemeClr>
                </a:solidFill>
              </a:rPr>
              <a:t>2017:  updated standards for Regions II-III</a:t>
            </a:r>
          </a:p>
        </p:txBody>
      </p:sp>
    </p:spTree>
    <p:extLst>
      <p:ext uri="{BB962C8B-B14F-4D97-AF65-F5344CB8AC3E}">
        <p14:creationId xmlns:p14="http://schemas.microsoft.com/office/powerpoint/2010/main" val="444029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Autofit/>
          </a:bodyPr>
          <a:lstStyle/>
          <a:p>
            <a:r>
              <a:rPr lang="en-US" sz="2600" dirty="0"/>
              <a:t>DPOs and FLUPs</a:t>
            </a:r>
          </a:p>
        </p:txBody>
      </p:sp>
      <p:sp>
        <p:nvSpPr>
          <p:cNvPr id="3" name="Title 2"/>
          <p:cNvSpPr>
            <a:spLocks noGrp="1"/>
          </p:cNvSpPr>
          <p:nvPr>
            <p:ph type="title"/>
          </p:nvPr>
        </p:nvSpPr>
        <p:spPr/>
        <p:txBody>
          <a:bodyPr>
            <a:normAutofit/>
          </a:bodyPr>
          <a:lstStyle/>
          <a:p>
            <a:r>
              <a:rPr lang="en-US" sz="4400" dirty="0"/>
              <a:t>Reforestation notice requirements</a:t>
            </a:r>
          </a:p>
        </p:txBody>
      </p:sp>
    </p:spTree>
    <p:extLst>
      <p:ext uri="{BB962C8B-B14F-4D97-AF65-F5344CB8AC3E}">
        <p14:creationId xmlns:p14="http://schemas.microsoft.com/office/powerpoint/2010/main" val="3194233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458200" cy="990600"/>
          </a:xfrm>
        </p:spPr>
        <p:txBody>
          <a:bodyPr>
            <a:normAutofit/>
          </a:bodyPr>
          <a:lstStyle/>
          <a:p>
            <a:r>
              <a:rPr lang="en-US" sz="4400" dirty="0"/>
              <a:t>Notice on non-state land:  DPOs</a:t>
            </a:r>
          </a:p>
        </p:txBody>
      </p:sp>
      <p:sp>
        <p:nvSpPr>
          <p:cNvPr id="5" name="Content Placeholder 4"/>
          <p:cNvSpPr>
            <a:spLocks noGrp="1"/>
          </p:cNvSpPr>
          <p:nvPr>
            <p:ph idx="1"/>
          </p:nvPr>
        </p:nvSpPr>
        <p:spPr>
          <a:xfrm>
            <a:off x="457200" y="1143000"/>
            <a:ext cx="8229600" cy="5943600"/>
          </a:xfrm>
        </p:spPr>
        <p:txBody>
          <a:bodyPr>
            <a:normAutofit fontScale="85000" lnSpcReduction="10000"/>
          </a:bodyPr>
          <a:lstStyle/>
          <a:p>
            <a:pPr>
              <a:spcBef>
                <a:spcPts val="0"/>
              </a:spcBef>
              <a:spcAft>
                <a:spcPts val="600"/>
              </a:spcAft>
              <a:buBlip>
                <a:blip r:embed="rId3"/>
              </a:buBlip>
            </a:pPr>
            <a:r>
              <a:rPr lang="en-US" sz="3200" dirty="0">
                <a:solidFill>
                  <a:schemeClr val="bg2">
                    <a:lumMod val="10000"/>
                  </a:schemeClr>
                </a:solidFill>
              </a:rPr>
              <a:t> </a:t>
            </a:r>
            <a:r>
              <a:rPr lang="en-US" sz="3800" dirty="0">
                <a:solidFill>
                  <a:schemeClr val="bg2">
                    <a:lumMod val="10000"/>
                  </a:schemeClr>
                </a:solidFill>
              </a:rPr>
              <a:t>Detailed Plans of Operation (DPOs) are required for operations to which FRPA applies on: </a:t>
            </a:r>
          </a:p>
          <a:p>
            <a:pPr lvl="1">
              <a:spcBef>
                <a:spcPts val="0"/>
              </a:spcBef>
              <a:spcAft>
                <a:spcPts val="600"/>
              </a:spcAft>
              <a:buBlip>
                <a:blip r:embed="rId3"/>
              </a:buBlip>
            </a:pPr>
            <a:r>
              <a:rPr lang="en-US" sz="2800" dirty="0">
                <a:solidFill>
                  <a:schemeClr val="bg2">
                    <a:lumMod val="10000"/>
                  </a:schemeClr>
                </a:solidFill>
              </a:rPr>
              <a:t> </a:t>
            </a:r>
            <a:r>
              <a:rPr lang="en-US" sz="3300" dirty="0">
                <a:solidFill>
                  <a:schemeClr val="bg2">
                    <a:lumMod val="10000"/>
                  </a:schemeClr>
                </a:solidFill>
              </a:rPr>
              <a:t>Private land (including Mental Health Trust land)</a:t>
            </a:r>
          </a:p>
          <a:p>
            <a:pPr lvl="1">
              <a:spcBef>
                <a:spcPts val="0"/>
              </a:spcBef>
              <a:spcAft>
                <a:spcPts val="1200"/>
              </a:spcAft>
              <a:buBlip>
                <a:blip r:embed="rId3"/>
              </a:buBlip>
            </a:pPr>
            <a:r>
              <a:rPr lang="en-US" sz="3300" dirty="0">
                <a:solidFill>
                  <a:schemeClr val="bg2">
                    <a:lumMod val="10000"/>
                  </a:schemeClr>
                </a:solidFill>
              </a:rPr>
              <a:t> Other public land (including municipal and university land)</a:t>
            </a:r>
          </a:p>
          <a:p>
            <a:pPr>
              <a:spcBef>
                <a:spcPts val="0"/>
              </a:spcBef>
              <a:spcAft>
                <a:spcPts val="600"/>
              </a:spcAft>
              <a:buBlip>
                <a:blip r:embed="rId3"/>
              </a:buBlip>
            </a:pPr>
            <a:r>
              <a:rPr lang="en-US" sz="4000" dirty="0">
                <a:solidFill>
                  <a:schemeClr val="bg2">
                    <a:lumMod val="10000"/>
                  </a:schemeClr>
                </a:solidFill>
              </a:rPr>
              <a:t> </a:t>
            </a:r>
            <a:r>
              <a:rPr lang="en-US" sz="3800" dirty="0">
                <a:solidFill>
                  <a:schemeClr val="bg2">
                    <a:lumMod val="10000"/>
                  </a:schemeClr>
                </a:solidFill>
              </a:rPr>
              <a:t>DPOs are reviewed for compliance with FRPA before operations start. DPOs are reviewed by: </a:t>
            </a:r>
          </a:p>
          <a:p>
            <a:pPr lvl="1">
              <a:spcBef>
                <a:spcPts val="0"/>
              </a:spcBef>
              <a:spcAft>
                <a:spcPts val="600"/>
              </a:spcAft>
              <a:buBlip>
                <a:blip r:embed="rId3"/>
              </a:buBlip>
            </a:pPr>
            <a:r>
              <a:rPr lang="en-US" sz="3100" dirty="0">
                <a:solidFill>
                  <a:schemeClr val="bg2">
                    <a:lumMod val="10000"/>
                  </a:schemeClr>
                </a:solidFill>
              </a:rPr>
              <a:t> </a:t>
            </a:r>
            <a:r>
              <a:rPr lang="en-US" sz="3300" dirty="0">
                <a:solidFill>
                  <a:schemeClr val="bg2">
                    <a:lumMod val="10000"/>
                  </a:schemeClr>
                </a:solidFill>
              </a:rPr>
              <a:t>DNR Division of Forestry</a:t>
            </a:r>
          </a:p>
          <a:p>
            <a:pPr lvl="1">
              <a:spcBef>
                <a:spcPts val="0"/>
              </a:spcBef>
              <a:spcAft>
                <a:spcPts val="600"/>
              </a:spcAft>
              <a:buBlip>
                <a:blip r:embed="rId3"/>
              </a:buBlip>
            </a:pPr>
            <a:r>
              <a:rPr lang="en-US" sz="3300" dirty="0">
                <a:solidFill>
                  <a:schemeClr val="bg2">
                    <a:lumMod val="10000"/>
                  </a:schemeClr>
                </a:solidFill>
              </a:rPr>
              <a:t> DEC Division of Water</a:t>
            </a:r>
          </a:p>
          <a:p>
            <a:pPr lvl="1">
              <a:spcBef>
                <a:spcPts val="0"/>
              </a:spcBef>
              <a:spcAft>
                <a:spcPts val="600"/>
              </a:spcAft>
              <a:buBlip>
                <a:blip r:embed="rId3"/>
              </a:buBlip>
            </a:pPr>
            <a:r>
              <a:rPr lang="en-US" sz="3300" dirty="0">
                <a:solidFill>
                  <a:schemeClr val="bg2">
                    <a:lumMod val="10000"/>
                  </a:schemeClr>
                </a:solidFill>
              </a:rPr>
              <a:t> ADF&amp;G Division of Habitat</a:t>
            </a:r>
          </a:p>
          <a:p>
            <a:pPr marL="640080" lvl="2" indent="0" algn="r">
              <a:buNone/>
            </a:pPr>
            <a:r>
              <a:rPr lang="en-US" sz="2800" dirty="0">
                <a:solidFill>
                  <a:srgbClr val="478148"/>
                </a:solidFill>
              </a:rPr>
              <a:t>41.17.090, 11 AAC 95.220</a:t>
            </a:r>
            <a:endParaRPr lang="en-US" sz="2800" dirty="0">
              <a:solidFill>
                <a:schemeClr val="bg2">
                  <a:lumMod val="10000"/>
                </a:schemeClr>
              </a:solidFill>
            </a:endParaRPr>
          </a:p>
        </p:txBody>
      </p:sp>
    </p:spTree>
    <p:extLst>
      <p:ext uri="{BB962C8B-B14F-4D97-AF65-F5344CB8AC3E}">
        <p14:creationId xmlns:p14="http://schemas.microsoft.com/office/powerpoint/2010/main" val="2117571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14400"/>
          </a:xfrm>
        </p:spPr>
        <p:txBody>
          <a:bodyPr>
            <a:normAutofit/>
          </a:bodyPr>
          <a:lstStyle/>
          <a:p>
            <a:r>
              <a:rPr lang="en-US" sz="4400" dirty="0"/>
              <a:t>DPOs</a:t>
            </a:r>
          </a:p>
        </p:txBody>
      </p:sp>
      <p:sp>
        <p:nvSpPr>
          <p:cNvPr id="5" name="Content Placeholder 4"/>
          <p:cNvSpPr>
            <a:spLocks noGrp="1"/>
          </p:cNvSpPr>
          <p:nvPr>
            <p:ph idx="1"/>
          </p:nvPr>
        </p:nvSpPr>
        <p:spPr>
          <a:xfrm>
            <a:off x="304800" y="1219200"/>
            <a:ext cx="8534400" cy="5410200"/>
          </a:xfrm>
        </p:spPr>
        <p:txBody>
          <a:bodyPr>
            <a:noAutofit/>
          </a:bodyPr>
          <a:lstStyle/>
          <a:p>
            <a:pPr>
              <a:spcBef>
                <a:spcPts val="0"/>
              </a:spcBef>
              <a:buBlip>
                <a:blip r:embed="rId2"/>
              </a:buBlip>
            </a:pPr>
            <a:r>
              <a:rPr lang="en-US" dirty="0">
                <a:solidFill>
                  <a:schemeClr val="bg2">
                    <a:lumMod val="10000"/>
                  </a:schemeClr>
                </a:solidFill>
              </a:rPr>
              <a:t> </a:t>
            </a:r>
            <a:r>
              <a:rPr lang="en-US" sz="3200" dirty="0">
                <a:solidFill>
                  <a:schemeClr val="bg2">
                    <a:lumMod val="10000"/>
                  </a:schemeClr>
                </a:solidFill>
              </a:rPr>
              <a:t>The DPO includes a Reforestation Commitment section that applies to all operations.</a:t>
            </a:r>
          </a:p>
          <a:p>
            <a:pPr>
              <a:spcBef>
                <a:spcPts val="0"/>
              </a:spcBef>
              <a:buBlip>
                <a:blip r:embed="rId2"/>
              </a:buBlip>
            </a:pPr>
            <a:r>
              <a:rPr lang="en-US" sz="3200" dirty="0">
                <a:solidFill>
                  <a:schemeClr val="bg2">
                    <a:lumMod val="10000"/>
                  </a:schemeClr>
                </a:solidFill>
              </a:rPr>
              <a:t> Required information includes:</a:t>
            </a:r>
          </a:p>
          <a:p>
            <a:pPr lvl="1">
              <a:spcBef>
                <a:spcPts val="0"/>
              </a:spcBef>
              <a:buBlip>
                <a:blip r:embed="rId2"/>
              </a:buBlip>
            </a:pPr>
            <a:r>
              <a:rPr lang="en-US" sz="3200" dirty="0">
                <a:solidFill>
                  <a:schemeClr val="bg2">
                    <a:lumMod val="10000"/>
                  </a:schemeClr>
                </a:solidFill>
              </a:rPr>
              <a:t> </a:t>
            </a:r>
            <a:r>
              <a:rPr lang="en-US" sz="2800" dirty="0">
                <a:solidFill>
                  <a:schemeClr val="bg2">
                    <a:lumMod val="10000"/>
                  </a:schemeClr>
                </a:solidFill>
              </a:rPr>
              <a:t>Requests for a land use conversion, reforestation exemption, or variation </a:t>
            </a:r>
          </a:p>
          <a:p>
            <a:pPr lvl="1">
              <a:spcBef>
                <a:spcPts val="0"/>
              </a:spcBef>
              <a:buBlip>
                <a:blip r:embed="rId2"/>
              </a:buBlip>
            </a:pPr>
            <a:r>
              <a:rPr lang="en-US" sz="2800" dirty="0">
                <a:solidFill>
                  <a:schemeClr val="bg2">
                    <a:lumMod val="10000"/>
                  </a:schemeClr>
                </a:solidFill>
              </a:rPr>
              <a:t> Planned reforestation methods (e.g., natural or artificial regeneration)</a:t>
            </a:r>
          </a:p>
          <a:p>
            <a:pPr lvl="1">
              <a:spcBef>
                <a:spcPts val="0"/>
              </a:spcBef>
              <a:buBlip>
                <a:blip r:embed="rId2"/>
              </a:buBlip>
            </a:pPr>
            <a:r>
              <a:rPr lang="en-US" sz="2800" dirty="0">
                <a:solidFill>
                  <a:schemeClr val="bg2">
                    <a:lumMod val="10000"/>
                  </a:schemeClr>
                </a:solidFill>
              </a:rPr>
              <a:t> Planned site preparation methods and timing</a:t>
            </a:r>
          </a:p>
          <a:p>
            <a:pPr marL="365760" lvl="1" indent="0">
              <a:buNone/>
            </a:pPr>
            <a:r>
              <a:rPr lang="en-US" sz="2400" dirty="0">
                <a:solidFill>
                  <a:srgbClr val="478148"/>
                </a:solidFill>
              </a:rPr>
              <a:t>				      </a:t>
            </a:r>
          </a:p>
          <a:p>
            <a:pPr marL="365760" lvl="1" indent="0">
              <a:buNone/>
            </a:pPr>
            <a:r>
              <a:rPr lang="en-US" sz="2400" dirty="0">
                <a:solidFill>
                  <a:srgbClr val="478148"/>
                </a:solidFill>
              </a:rPr>
              <a:t>				         11 AAC 95.220(a)(10), .375(a)</a:t>
            </a:r>
          </a:p>
          <a:p>
            <a:endParaRPr lang="en-US" dirty="0">
              <a:solidFill>
                <a:schemeClr val="bg2">
                  <a:lumMod val="10000"/>
                </a:schemeClr>
              </a:solidFill>
            </a:endParaRPr>
          </a:p>
        </p:txBody>
      </p:sp>
    </p:spTree>
    <p:extLst>
      <p:ext uri="{BB962C8B-B14F-4D97-AF65-F5344CB8AC3E}">
        <p14:creationId xmlns:p14="http://schemas.microsoft.com/office/powerpoint/2010/main" val="3032241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14400"/>
          </a:xfrm>
        </p:spPr>
        <p:txBody>
          <a:bodyPr>
            <a:normAutofit/>
          </a:bodyPr>
          <a:lstStyle/>
          <a:p>
            <a:r>
              <a:rPr lang="en-US" sz="4400" dirty="0"/>
              <a:t>DPOs, cont.</a:t>
            </a:r>
          </a:p>
        </p:txBody>
      </p:sp>
      <p:sp>
        <p:nvSpPr>
          <p:cNvPr id="5" name="Content Placeholder 4"/>
          <p:cNvSpPr>
            <a:spLocks noGrp="1"/>
          </p:cNvSpPr>
          <p:nvPr>
            <p:ph idx="1"/>
          </p:nvPr>
        </p:nvSpPr>
        <p:spPr>
          <a:xfrm>
            <a:off x="304800" y="1066800"/>
            <a:ext cx="5029200" cy="5410200"/>
          </a:xfrm>
        </p:spPr>
        <p:txBody>
          <a:bodyPr>
            <a:noAutofit/>
          </a:bodyPr>
          <a:lstStyle/>
          <a:p>
            <a:pPr>
              <a:buBlip>
                <a:blip r:embed="rId2"/>
              </a:buBlip>
            </a:pPr>
            <a:r>
              <a:rPr lang="en-US" dirty="0">
                <a:solidFill>
                  <a:schemeClr val="bg2">
                    <a:lumMod val="10000"/>
                  </a:schemeClr>
                </a:solidFill>
              </a:rPr>
              <a:t> </a:t>
            </a:r>
            <a:r>
              <a:rPr lang="en-US" sz="3200" dirty="0">
                <a:solidFill>
                  <a:schemeClr val="bg2">
                    <a:lumMod val="10000"/>
                  </a:schemeClr>
                </a:solidFill>
              </a:rPr>
              <a:t>For artificial regeneration, </a:t>
            </a:r>
          </a:p>
          <a:p>
            <a:pPr lvl="1">
              <a:buBlip>
                <a:blip r:embed="rId2"/>
              </a:buBlip>
            </a:pPr>
            <a:r>
              <a:rPr lang="en-US" sz="3200" dirty="0">
                <a:solidFill>
                  <a:schemeClr val="bg2">
                    <a:lumMod val="10000"/>
                  </a:schemeClr>
                </a:solidFill>
              </a:rPr>
              <a:t> Species and source of seedlings or seed</a:t>
            </a:r>
          </a:p>
          <a:p>
            <a:pPr lvl="1">
              <a:buBlip>
                <a:blip r:embed="rId2"/>
              </a:buBlip>
            </a:pPr>
            <a:r>
              <a:rPr lang="en-US" sz="3200" dirty="0">
                <a:solidFill>
                  <a:schemeClr val="bg2">
                    <a:lumMod val="10000"/>
                  </a:schemeClr>
                </a:solidFill>
              </a:rPr>
              <a:t> Date of proposed artificial planting</a:t>
            </a:r>
          </a:p>
          <a:p>
            <a:pPr lvl="1">
              <a:buBlip>
                <a:blip r:embed="rId2"/>
              </a:buBlip>
            </a:pPr>
            <a:r>
              <a:rPr lang="en-US" sz="3200" dirty="0">
                <a:solidFill>
                  <a:schemeClr val="bg2">
                    <a:lumMod val="10000"/>
                  </a:schemeClr>
                </a:solidFill>
              </a:rPr>
              <a:t> Method and timing of site preparation </a:t>
            </a:r>
            <a:endParaRPr lang="en-US" sz="3200" dirty="0">
              <a:solidFill>
                <a:srgbClr val="478148"/>
              </a:solidFill>
            </a:endParaRPr>
          </a:p>
          <a:p>
            <a:pPr marL="365760" lvl="1" indent="0">
              <a:buNone/>
            </a:pPr>
            <a:endParaRPr lang="en-US" sz="2400" dirty="0">
              <a:solidFill>
                <a:srgbClr val="478148"/>
              </a:solidFill>
            </a:endParaRPr>
          </a:p>
          <a:p>
            <a:pPr marL="365760" lvl="1" indent="0">
              <a:buNone/>
            </a:pPr>
            <a:endParaRPr lang="en-US" sz="2400" dirty="0">
              <a:solidFill>
                <a:srgbClr val="478148"/>
              </a:solidFill>
            </a:endParaRPr>
          </a:p>
          <a:p>
            <a:pPr marL="365760" lvl="1" indent="0">
              <a:buNone/>
            </a:pPr>
            <a:r>
              <a:rPr lang="en-US" sz="2400" dirty="0">
                <a:solidFill>
                  <a:srgbClr val="478148"/>
                </a:solidFill>
              </a:rPr>
              <a:t>11 AAC 95.220(a)(10), .375(a)</a:t>
            </a:r>
          </a:p>
          <a:p>
            <a:endParaRPr lang="en-US" dirty="0">
              <a:solidFill>
                <a:schemeClr val="bg2">
                  <a:lumMod val="10000"/>
                </a:schemeClr>
              </a:solidFill>
            </a:endParaRPr>
          </a:p>
        </p:txBody>
      </p:sp>
      <p:sp>
        <p:nvSpPr>
          <p:cNvPr id="2" name="Rectangle 1">
            <a:extLst>
              <a:ext uri="{FF2B5EF4-FFF2-40B4-BE49-F238E27FC236}">
                <a16:creationId xmlns:a16="http://schemas.microsoft.com/office/drawing/2014/main" id="{653E1076-E8E3-4E9F-A096-43FAFD285B15}"/>
              </a:ext>
            </a:extLst>
          </p:cNvPr>
          <p:cNvSpPr/>
          <p:nvPr/>
        </p:nvSpPr>
        <p:spPr>
          <a:xfrm>
            <a:off x="5334000" y="1295400"/>
            <a:ext cx="3657600" cy="50292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latin typeface="Times New Roman" panose="02020603050405020304" pitchFamily="18" charset="0"/>
                <a:cs typeface="Times New Roman" panose="02020603050405020304" pitchFamily="18" charset="0"/>
              </a:rPr>
              <a:t>NOTICE OF OPERATIONS</a:t>
            </a:r>
          </a:p>
          <a:p>
            <a:pPr algn="ctr"/>
            <a:r>
              <a:rPr lang="en-US" sz="800" b="1" dirty="0">
                <a:latin typeface="Times New Roman" panose="02020603050405020304" pitchFamily="18" charset="0"/>
                <a:cs typeface="Times New Roman" panose="02020603050405020304" pitchFamily="18" charset="0"/>
              </a:rPr>
              <a:t>DETAILED PLAN OF OPERATIONS</a:t>
            </a:r>
          </a:p>
          <a:p>
            <a:pPr algn="ctr"/>
            <a:r>
              <a:rPr lang="en-US" sz="800" b="1" dirty="0">
                <a:latin typeface="Times New Roman" panose="02020603050405020304" pitchFamily="18" charset="0"/>
                <a:cs typeface="Times New Roman" panose="02020603050405020304" pitchFamily="18" charset="0"/>
              </a:rPr>
              <a:t>REFORESTATION COMMITMENT</a:t>
            </a:r>
          </a:p>
          <a:p>
            <a:r>
              <a:rPr lang="en-US" sz="550" dirty="0">
                <a:latin typeface="Times New Roman" panose="02020603050405020304" pitchFamily="18" charset="0"/>
                <a:cs typeface="Times New Roman" panose="02020603050405020304" pitchFamily="18" charset="0"/>
              </a:rPr>
              <a:t> </a:t>
            </a:r>
          </a:p>
          <a:p>
            <a:endParaRPr lang="en-US" sz="700" dirty="0">
              <a:latin typeface="Times New Roman" panose="02020603050405020304" pitchFamily="18" charset="0"/>
              <a:cs typeface="Times New Roman" panose="02020603050405020304" pitchFamily="18" charset="0"/>
            </a:endParaRPr>
          </a:p>
          <a:p>
            <a:r>
              <a:rPr lang="en-US" sz="700" dirty="0">
                <a:latin typeface="Times New Roman" panose="02020603050405020304" pitchFamily="18" charset="0"/>
                <a:cs typeface="Times New Roman" panose="02020603050405020304" pitchFamily="18" charset="0"/>
              </a:rPr>
              <a:t>Regeneration of forested land is required within a specified time frame for each Region by the </a:t>
            </a:r>
          </a:p>
          <a:p>
            <a:r>
              <a:rPr lang="en-US" sz="700" dirty="0">
                <a:latin typeface="Times New Roman" panose="02020603050405020304" pitchFamily="18" charset="0"/>
                <a:cs typeface="Times New Roman" panose="02020603050405020304" pitchFamily="18" charset="0"/>
              </a:rPr>
              <a:t>Alaska Forest Resources and Practices Regulations. See Sections 11 AAC 95.375, .380 and .385 </a:t>
            </a:r>
          </a:p>
          <a:p>
            <a:r>
              <a:rPr lang="en-US" sz="700" dirty="0">
                <a:latin typeface="Times New Roman" panose="02020603050405020304" pitchFamily="18" charset="0"/>
                <a:cs typeface="Times New Roman" panose="02020603050405020304" pitchFamily="18" charset="0"/>
              </a:rPr>
              <a:t>for information on landowner’s responsibilities. </a:t>
            </a:r>
          </a:p>
          <a:p>
            <a:r>
              <a:rPr lang="en-US" sz="700" dirty="0">
                <a:latin typeface="Times New Roman" panose="02020603050405020304" pitchFamily="18" charset="0"/>
                <a:cs typeface="Times New Roman" panose="02020603050405020304" pitchFamily="18" charset="0"/>
              </a:rPr>
              <a:t> </a:t>
            </a:r>
          </a:p>
          <a:p>
            <a:r>
              <a:rPr lang="en-US" sz="700" dirty="0">
                <a:latin typeface="Times New Roman" panose="02020603050405020304" pitchFamily="18" charset="0"/>
                <a:cs typeface="Times New Roman" panose="02020603050405020304" pitchFamily="18" charset="0"/>
              </a:rPr>
              <a:t>DOF may approve an exemption from the reforestation standards if the landowner can </a:t>
            </a:r>
          </a:p>
          <a:p>
            <a:r>
              <a:rPr lang="en-US" sz="700" dirty="0">
                <a:latin typeface="Times New Roman" panose="02020603050405020304" pitchFamily="18" charset="0"/>
                <a:cs typeface="Times New Roman" panose="02020603050405020304" pitchFamily="18" charset="0"/>
              </a:rPr>
              <a:t>demonstrate to the satisfaction of the Area Forester that: </a:t>
            </a:r>
          </a:p>
          <a:p>
            <a:r>
              <a:rPr lang="en-US" sz="700" dirty="0">
                <a:latin typeface="Times New Roman" panose="02020603050405020304" pitchFamily="18" charset="0"/>
                <a:cs typeface="Times New Roman" panose="02020603050405020304" pitchFamily="18" charset="0"/>
              </a:rPr>
              <a:t>1.The stand is significantly composed of insect and disease-killed, wind thrown, fire killed, or</a:t>
            </a:r>
          </a:p>
          <a:p>
            <a:r>
              <a:rPr lang="en-US" sz="700" dirty="0">
                <a:latin typeface="Times New Roman" panose="02020603050405020304" pitchFamily="18" charset="0"/>
                <a:cs typeface="Times New Roman" panose="02020603050405020304" pitchFamily="18" charset="0"/>
              </a:rPr>
              <a:t>fatally damaged trees;</a:t>
            </a:r>
          </a:p>
          <a:p>
            <a:r>
              <a:rPr lang="en-US" sz="700" dirty="0">
                <a:latin typeface="Times New Roman" panose="02020603050405020304" pitchFamily="18" charset="0"/>
                <a:cs typeface="Times New Roman" panose="02020603050405020304" pitchFamily="18" charset="0"/>
              </a:rPr>
              <a:t>2. The land will be converted to another use in accordance with 11 AAC 95.200; or</a:t>
            </a:r>
          </a:p>
          <a:p>
            <a:r>
              <a:rPr lang="en-US" sz="700" dirty="0">
                <a:latin typeface="Times New Roman" panose="02020603050405020304" pitchFamily="18" charset="0"/>
                <a:cs typeface="Times New Roman" panose="02020603050405020304" pitchFamily="18" charset="0"/>
              </a:rPr>
              <a:t>3. The stand will have a residual amount of trees that meet the minimum standards set out in 11</a:t>
            </a:r>
          </a:p>
          <a:p>
            <a:r>
              <a:rPr lang="en-US" sz="700" dirty="0">
                <a:latin typeface="Times New Roman" panose="02020603050405020304" pitchFamily="18" charset="0"/>
                <a:cs typeface="Times New Roman" panose="02020603050405020304" pitchFamily="18" charset="0"/>
              </a:rPr>
              <a:t>AAC 95.375(b) (3) and (4).</a:t>
            </a:r>
          </a:p>
          <a:p>
            <a:r>
              <a:rPr lang="en-US" sz="700" dirty="0">
                <a:latin typeface="Times New Roman" panose="02020603050405020304" pitchFamily="18" charset="0"/>
                <a:cs typeface="Times New Roman" panose="02020603050405020304" pitchFamily="18" charset="0"/>
              </a:rPr>
              <a:t> </a:t>
            </a:r>
          </a:p>
          <a:p>
            <a:r>
              <a:rPr lang="en-US" sz="700" dirty="0">
                <a:latin typeface="Times New Roman" panose="02020603050405020304" pitchFamily="18" charset="0"/>
                <a:cs typeface="Times New Roman" panose="02020603050405020304" pitchFamily="18" charset="0"/>
                <a:sym typeface="Wingdings" panose="05000000000000000000" pitchFamily="2" charset="2"/>
              </a:rPr>
              <a:t></a:t>
            </a:r>
            <a:r>
              <a:rPr lang="en-US" sz="700" dirty="0">
                <a:latin typeface="Times New Roman" panose="02020603050405020304" pitchFamily="18" charset="0"/>
                <a:cs typeface="Times New Roman" panose="02020603050405020304" pitchFamily="18" charset="0"/>
              </a:rPr>
              <a:t> Landowner requests an exemption from reforestation under 11AAC 95.375(g). Submit </a:t>
            </a:r>
          </a:p>
          <a:p>
            <a:r>
              <a:rPr lang="en-US" sz="700" dirty="0">
                <a:latin typeface="Times New Roman" panose="02020603050405020304" pitchFamily="18" charset="0"/>
                <a:cs typeface="Times New Roman" panose="02020603050405020304" pitchFamily="18" charset="0"/>
              </a:rPr>
              <a:t>supporting documentation as per the Alaska Forest Resources and Practices Regulations or as </a:t>
            </a:r>
          </a:p>
          <a:p>
            <a:r>
              <a:rPr lang="en-US" sz="700" dirty="0">
                <a:latin typeface="Times New Roman" panose="02020603050405020304" pitchFamily="18" charset="0"/>
                <a:cs typeface="Times New Roman" panose="02020603050405020304" pitchFamily="18" charset="0"/>
              </a:rPr>
              <a:t>directed by the Division of Forestry. </a:t>
            </a:r>
          </a:p>
          <a:p>
            <a:r>
              <a:rPr lang="en-US" sz="700" dirty="0">
                <a:latin typeface="Times New Roman" panose="02020603050405020304" pitchFamily="18" charset="0"/>
                <a:cs typeface="Times New Roman" panose="02020603050405020304" pitchFamily="18" charset="0"/>
                <a:sym typeface="Wingdings" panose="05000000000000000000" pitchFamily="2" charset="2"/>
              </a:rPr>
              <a:t></a:t>
            </a:r>
            <a:r>
              <a:rPr lang="en-US" sz="700" dirty="0">
                <a:latin typeface="Times New Roman" panose="02020603050405020304" pitchFamily="18" charset="0"/>
                <a:cs typeface="Times New Roman" panose="02020603050405020304" pitchFamily="18" charset="0"/>
              </a:rPr>
              <a:t> Landowner requests a variation from reforestation standards under 11AAC 95.375(c). Submit </a:t>
            </a:r>
          </a:p>
          <a:p>
            <a:r>
              <a:rPr lang="en-US" sz="700" dirty="0">
                <a:latin typeface="Times New Roman" panose="02020603050405020304" pitchFamily="18" charset="0"/>
                <a:cs typeface="Times New Roman" panose="02020603050405020304" pitchFamily="18" charset="0"/>
              </a:rPr>
              <a:t>documentation of pre-harvest stocking and distribution as per the Alaska Forest Resources and </a:t>
            </a:r>
          </a:p>
          <a:p>
            <a:r>
              <a:rPr lang="en-US" sz="700" dirty="0">
                <a:latin typeface="Times New Roman" panose="02020603050405020304" pitchFamily="18" charset="0"/>
                <a:cs typeface="Times New Roman" panose="02020603050405020304" pitchFamily="18" charset="0"/>
              </a:rPr>
              <a:t>Practices Regulations or as directed by the Division of Forestry.</a:t>
            </a:r>
          </a:p>
          <a:p>
            <a:r>
              <a:rPr lang="en-US" sz="700" dirty="0">
                <a:latin typeface="Times New Roman" panose="02020603050405020304" pitchFamily="18" charset="0"/>
                <a:cs typeface="Times New Roman" panose="02020603050405020304" pitchFamily="18" charset="0"/>
                <a:sym typeface="Wingdings" panose="05000000000000000000" pitchFamily="2" charset="2"/>
              </a:rPr>
              <a:t></a:t>
            </a:r>
            <a:r>
              <a:rPr lang="en-US" sz="700" dirty="0">
                <a:latin typeface="Times New Roman" panose="02020603050405020304" pitchFamily="18" charset="0"/>
                <a:cs typeface="Times New Roman" panose="02020603050405020304" pitchFamily="18" charset="0"/>
              </a:rPr>
              <a:t> Land use conversion (include a letter to the Division of Forestry stating the nature of </a:t>
            </a:r>
          </a:p>
          <a:p>
            <a:r>
              <a:rPr lang="en-US" sz="700" dirty="0">
                <a:latin typeface="Times New Roman" panose="02020603050405020304" pitchFamily="18" charset="0"/>
                <a:cs typeface="Times New Roman" panose="02020603050405020304" pitchFamily="18" charset="0"/>
              </a:rPr>
              <a:t>the conversion, i.e. commercial, residential, agriculture or recreational land use). </a:t>
            </a:r>
          </a:p>
          <a:p>
            <a:r>
              <a:rPr lang="en-US" sz="700" dirty="0">
                <a:latin typeface="Times New Roman" panose="02020603050405020304" pitchFamily="18" charset="0"/>
                <a:cs typeface="Times New Roman" panose="02020603050405020304" pitchFamily="18" charset="0"/>
              </a:rPr>
              <a:t> </a:t>
            </a:r>
          </a:p>
          <a:p>
            <a:r>
              <a:rPr lang="en-US" sz="700" dirty="0">
                <a:latin typeface="Times New Roman" panose="02020603050405020304" pitchFamily="18" charset="0"/>
                <a:cs typeface="Times New Roman" panose="02020603050405020304" pitchFamily="18" charset="0"/>
              </a:rPr>
              <a:t>REGENERATION METHOD </a:t>
            </a:r>
          </a:p>
          <a:p>
            <a:r>
              <a:rPr lang="en-US" sz="700" dirty="0">
                <a:latin typeface="Times New Roman" panose="02020603050405020304" pitchFamily="18" charset="0"/>
                <a:cs typeface="Times New Roman" panose="02020603050405020304" pitchFamily="18" charset="0"/>
              </a:rPr>
              <a:t>Region I</a:t>
            </a:r>
          </a:p>
          <a:p>
            <a:r>
              <a:rPr lang="en-US" sz="700" dirty="0">
                <a:latin typeface="Times New Roman" panose="02020603050405020304" pitchFamily="18" charset="0"/>
                <a:cs typeface="Times New Roman" panose="02020603050405020304" pitchFamily="18" charset="0"/>
                <a:sym typeface="Wingdings" panose="05000000000000000000" pitchFamily="2" charset="2"/>
              </a:rPr>
              <a:t></a:t>
            </a:r>
            <a:r>
              <a:rPr lang="en-US" sz="700" dirty="0">
                <a:latin typeface="Times New Roman" panose="02020603050405020304" pitchFamily="18" charset="0"/>
                <a:cs typeface="Times New Roman" panose="02020603050405020304" pitchFamily="18" charset="0"/>
              </a:rPr>
              <a:t> Landowner will be artificially regenerating the site.</a:t>
            </a:r>
          </a:p>
          <a:p>
            <a:r>
              <a:rPr lang="en-US" sz="700" dirty="0">
                <a:latin typeface="Times New Roman" panose="02020603050405020304" pitchFamily="18" charset="0"/>
                <a:cs typeface="Times New Roman" panose="02020603050405020304" pitchFamily="18" charset="0"/>
              </a:rPr>
              <a:t>Species and source of seedlings or seed:</a:t>
            </a:r>
          </a:p>
          <a:p>
            <a:r>
              <a:rPr lang="en-US" sz="700" dirty="0">
                <a:latin typeface="Times New Roman" panose="02020603050405020304" pitchFamily="18" charset="0"/>
                <a:cs typeface="Times New Roman" panose="02020603050405020304" pitchFamily="18" charset="0"/>
              </a:rPr>
              <a:t>Date of proposed artificial planting:</a:t>
            </a:r>
          </a:p>
          <a:p>
            <a:r>
              <a:rPr lang="en-US" sz="700" dirty="0">
                <a:latin typeface="Times New Roman" panose="02020603050405020304" pitchFamily="18" charset="0"/>
                <a:cs typeface="Times New Roman" panose="02020603050405020304" pitchFamily="18" charset="0"/>
                <a:sym typeface="Wingdings" panose="05000000000000000000" pitchFamily="2" charset="2"/>
              </a:rPr>
              <a:t></a:t>
            </a:r>
            <a:r>
              <a:rPr lang="en-US" sz="700" dirty="0">
                <a:latin typeface="Times New Roman" panose="02020603050405020304" pitchFamily="18" charset="0"/>
                <a:cs typeface="Times New Roman" panose="02020603050405020304" pitchFamily="18" charset="0"/>
              </a:rPr>
              <a:t> Landowner will rely on natural regeneration of the site in Region I.</a:t>
            </a:r>
          </a:p>
          <a:p>
            <a:r>
              <a:rPr lang="en-US" sz="700" dirty="0">
                <a:latin typeface="Times New Roman" panose="02020603050405020304" pitchFamily="18" charset="0"/>
                <a:cs typeface="Times New Roman" panose="02020603050405020304" pitchFamily="18" charset="0"/>
              </a:rPr>
              <a:t> </a:t>
            </a:r>
          </a:p>
          <a:p>
            <a:r>
              <a:rPr lang="en-US" sz="700" dirty="0">
                <a:latin typeface="Times New Roman" panose="02020603050405020304" pitchFamily="18" charset="0"/>
                <a:cs typeface="Times New Roman" panose="02020603050405020304" pitchFamily="18" charset="0"/>
              </a:rPr>
              <a:t>SITE PREPARATION METHOD </a:t>
            </a:r>
          </a:p>
          <a:p>
            <a:r>
              <a:rPr lang="en-US" sz="700" dirty="0">
                <a:latin typeface="Times New Roman" panose="02020603050405020304" pitchFamily="18" charset="0"/>
                <a:cs typeface="Times New Roman" panose="02020603050405020304" pitchFamily="18" charset="0"/>
              </a:rPr>
              <a:t>What method of site preparation will be used? If different types of preparation methods are to be </a:t>
            </a:r>
          </a:p>
          <a:p>
            <a:r>
              <a:rPr lang="en-US" sz="700" dirty="0">
                <a:latin typeface="Times New Roman" panose="02020603050405020304" pitchFamily="18" charset="0"/>
                <a:cs typeface="Times New Roman" panose="02020603050405020304" pitchFamily="18" charset="0"/>
              </a:rPr>
              <a:t>used in the notification area, attach adequate detail to define their location. </a:t>
            </a:r>
          </a:p>
          <a:p>
            <a:r>
              <a:rPr lang="en-US" sz="700" dirty="0">
                <a:latin typeface="Times New Roman" panose="02020603050405020304" pitchFamily="18" charset="0"/>
                <a:cs typeface="Times New Roman" panose="02020603050405020304" pitchFamily="18" charset="0"/>
              </a:rPr>
              <a:t>________________________________________________________________________</a:t>
            </a:r>
          </a:p>
          <a:p>
            <a:r>
              <a:rPr lang="en-US" sz="700" dirty="0">
                <a:latin typeface="Times New Roman" panose="02020603050405020304" pitchFamily="18" charset="0"/>
                <a:cs typeface="Times New Roman" panose="02020603050405020304" pitchFamily="18" charset="0"/>
              </a:rPr>
              <a:t>________________________________________________________________________</a:t>
            </a:r>
          </a:p>
          <a:p>
            <a:r>
              <a:rPr lang="en-US" sz="700" dirty="0">
                <a:latin typeface="Times New Roman" panose="02020603050405020304" pitchFamily="18" charset="0"/>
                <a:cs typeface="Times New Roman" panose="02020603050405020304" pitchFamily="18" charset="0"/>
              </a:rPr>
              <a:t>When will site preparation be accomplished? __________________________________ </a:t>
            </a:r>
          </a:p>
          <a:p>
            <a:r>
              <a:rPr lang="en-US" sz="700" dirty="0">
                <a:latin typeface="Times New Roman" panose="02020603050405020304" pitchFamily="18" charset="0"/>
                <a:cs typeface="Times New Roman" panose="02020603050405020304" pitchFamily="18" charset="0"/>
              </a:rPr>
              <a:t> </a:t>
            </a:r>
          </a:p>
          <a:p>
            <a:pPr algn="ctr"/>
            <a:endParaRPr lang="en-US" sz="550" dirty="0"/>
          </a:p>
        </p:txBody>
      </p:sp>
      <p:pic>
        <p:nvPicPr>
          <p:cNvPr id="6" name="Picture 5">
            <a:extLst>
              <a:ext uri="{FF2B5EF4-FFF2-40B4-BE49-F238E27FC236}">
                <a16:creationId xmlns:a16="http://schemas.microsoft.com/office/drawing/2014/main" id="{34560606-4A32-45A1-B3C9-9806F12AE6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1600200"/>
            <a:ext cx="457200" cy="465904"/>
          </a:xfrm>
          <a:prstGeom prst="rect">
            <a:avLst/>
          </a:prstGeom>
        </p:spPr>
      </p:pic>
    </p:spTree>
    <p:extLst>
      <p:ext uri="{BB962C8B-B14F-4D97-AF65-F5344CB8AC3E}">
        <p14:creationId xmlns:p14="http://schemas.microsoft.com/office/powerpoint/2010/main" val="1247094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458200" cy="838200"/>
          </a:xfrm>
        </p:spPr>
        <p:txBody>
          <a:bodyPr>
            <a:normAutofit/>
          </a:bodyPr>
          <a:lstStyle/>
          <a:p>
            <a:r>
              <a:rPr lang="en-US" sz="4400" dirty="0"/>
              <a:t>Notice on state land:  FLUPs</a:t>
            </a:r>
          </a:p>
        </p:txBody>
      </p:sp>
      <p:sp>
        <p:nvSpPr>
          <p:cNvPr id="5" name="Content Placeholder 4"/>
          <p:cNvSpPr>
            <a:spLocks noGrp="1"/>
          </p:cNvSpPr>
          <p:nvPr>
            <p:ph idx="1"/>
          </p:nvPr>
        </p:nvSpPr>
        <p:spPr>
          <a:xfrm>
            <a:off x="457200" y="1143000"/>
            <a:ext cx="8229600" cy="5410200"/>
          </a:xfrm>
        </p:spPr>
        <p:txBody>
          <a:bodyPr>
            <a:normAutofit fontScale="92500" lnSpcReduction="10000"/>
          </a:bodyPr>
          <a:lstStyle/>
          <a:p>
            <a:pPr>
              <a:buBlip>
                <a:blip r:embed="rId3"/>
              </a:buBlip>
            </a:pPr>
            <a:r>
              <a:rPr lang="en-US" sz="3500" dirty="0">
                <a:solidFill>
                  <a:schemeClr val="bg2">
                    <a:lumMod val="10000"/>
                  </a:schemeClr>
                </a:solidFill>
              </a:rPr>
              <a:t> Forest Land Use Plans (FLUPs) are publicly noticed  for operations on state land managed by DNR</a:t>
            </a:r>
          </a:p>
          <a:p>
            <a:pPr>
              <a:buBlip>
                <a:blip r:embed="rId3"/>
              </a:buBlip>
            </a:pPr>
            <a:r>
              <a:rPr lang="en-US" sz="3500" dirty="0">
                <a:solidFill>
                  <a:schemeClr val="bg2">
                    <a:lumMod val="10000"/>
                  </a:schemeClr>
                </a:solidFill>
              </a:rPr>
              <a:t> FLUPs are subject to interagency and public review and comment </a:t>
            </a:r>
          </a:p>
          <a:p>
            <a:pPr>
              <a:buBlip>
                <a:blip r:embed="rId3"/>
              </a:buBlip>
            </a:pPr>
            <a:r>
              <a:rPr lang="en-US" sz="3500" dirty="0">
                <a:solidFill>
                  <a:schemeClr val="bg2">
                    <a:lumMod val="10000"/>
                  </a:schemeClr>
                </a:solidFill>
              </a:rPr>
              <a:t> FLUPs contain the same reforestation information that is required for DPOs</a:t>
            </a:r>
          </a:p>
          <a:p>
            <a:pPr marL="640080" lvl="2" indent="0">
              <a:buNone/>
            </a:pPr>
            <a:endParaRPr lang="en-US" u="sng" dirty="0">
              <a:solidFill>
                <a:schemeClr val="bg2">
                  <a:lumMod val="10000"/>
                </a:schemeClr>
              </a:solidFill>
            </a:endParaRPr>
          </a:p>
          <a:p>
            <a:pPr marL="640080" lvl="2" indent="0">
              <a:buNone/>
            </a:pPr>
            <a:r>
              <a:rPr lang="en-US" u="sng" dirty="0">
                <a:solidFill>
                  <a:schemeClr val="bg2">
                    <a:lumMod val="10000"/>
                  </a:schemeClr>
                </a:solidFill>
              </a:rPr>
              <a:t>Note</a:t>
            </a:r>
            <a:r>
              <a:rPr lang="en-US" dirty="0">
                <a:solidFill>
                  <a:schemeClr val="bg2">
                    <a:lumMod val="10000"/>
                  </a:schemeClr>
                </a:solidFill>
              </a:rPr>
              <a:t>:  For more information, see </a:t>
            </a:r>
          </a:p>
          <a:p>
            <a:pPr marL="640080" lvl="2" indent="0">
              <a:buNone/>
            </a:pPr>
            <a:r>
              <a:rPr lang="en-US" dirty="0">
                <a:solidFill>
                  <a:schemeClr val="bg2">
                    <a:lumMod val="10000"/>
                  </a:schemeClr>
                </a:solidFill>
              </a:rPr>
              <a:t>	FRPA 101-B (Applicability) </a:t>
            </a:r>
          </a:p>
          <a:p>
            <a:pPr marL="640080" lvl="2" indent="0">
              <a:buNone/>
            </a:pPr>
            <a:r>
              <a:rPr lang="en-US" dirty="0">
                <a:solidFill>
                  <a:schemeClr val="bg2">
                    <a:lumMod val="10000"/>
                  </a:schemeClr>
                </a:solidFill>
              </a:rPr>
              <a:t>	FRPA 101-C (DPOs and FLUPs)</a:t>
            </a:r>
            <a:endParaRPr lang="en-US" dirty="0">
              <a:solidFill>
                <a:srgbClr val="478148"/>
              </a:solidFill>
            </a:endParaRPr>
          </a:p>
          <a:p>
            <a:pPr marL="365760" lvl="1" indent="0">
              <a:buNone/>
            </a:pPr>
            <a:r>
              <a:rPr lang="en-US" sz="2200" dirty="0">
                <a:solidFill>
                  <a:srgbClr val="478148"/>
                </a:solidFill>
              </a:rPr>
              <a:t>     </a:t>
            </a:r>
          </a:p>
          <a:p>
            <a:pPr marL="365760" lvl="1" indent="0">
              <a:buNone/>
            </a:pPr>
            <a:r>
              <a:rPr lang="en-US" sz="2200" dirty="0">
                <a:solidFill>
                  <a:srgbClr val="478148"/>
                </a:solidFill>
              </a:rPr>
              <a:t>				       </a:t>
            </a:r>
            <a:r>
              <a:rPr lang="en-US" sz="2400" dirty="0">
                <a:solidFill>
                  <a:srgbClr val="478148"/>
                </a:solidFill>
              </a:rPr>
              <a:t>AS 41.17.090, 11 AAC 95.220</a:t>
            </a:r>
            <a:endParaRPr lang="en-US" dirty="0">
              <a:solidFill>
                <a:schemeClr val="bg2">
                  <a:lumMod val="10000"/>
                </a:schemeClr>
              </a:solidFill>
            </a:endParaRPr>
          </a:p>
        </p:txBody>
      </p:sp>
    </p:spTree>
    <p:extLst>
      <p:ext uri="{BB962C8B-B14F-4D97-AF65-F5344CB8AC3E}">
        <p14:creationId xmlns:p14="http://schemas.microsoft.com/office/powerpoint/2010/main" val="2142369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dirty="0"/>
          </a:p>
        </p:txBody>
      </p:sp>
      <p:sp>
        <p:nvSpPr>
          <p:cNvPr id="3" name="Title 2"/>
          <p:cNvSpPr>
            <a:spLocks noGrp="1"/>
          </p:cNvSpPr>
          <p:nvPr>
            <p:ph type="title"/>
          </p:nvPr>
        </p:nvSpPr>
        <p:spPr/>
        <p:txBody>
          <a:bodyPr>
            <a:normAutofit/>
          </a:bodyPr>
          <a:lstStyle/>
          <a:p>
            <a:r>
              <a:rPr lang="en-US" sz="4400" dirty="0"/>
              <a:t>Other related BMPs</a:t>
            </a:r>
          </a:p>
        </p:txBody>
      </p:sp>
    </p:spTree>
    <p:extLst>
      <p:ext uri="{BB962C8B-B14F-4D97-AF65-F5344CB8AC3E}">
        <p14:creationId xmlns:p14="http://schemas.microsoft.com/office/powerpoint/2010/main" val="2974623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Material sites</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sz="3200" dirty="0">
                <a:solidFill>
                  <a:schemeClr val="bg2">
                    <a:lumMod val="10000"/>
                  </a:schemeClr>
                </a:solidFill>
              </a:rPr>
              <a:t> Within the first growing season after abandonment of an extraction site or completion of disposal operations, remove and place in a stable location all material that </a:t>
            </a:r>
            <a:r>
              <a:rPr lang="en-US" sz="3200" dirty="0">
                <a:solidFill>
                  <a:schemeClr val="tx1"/>
                </a:solidFill>
              </a:rPr>
              <a:t>would prevent reforestation of an </a:t>
            </a:r>
            <a:r>
              <a:rPr lang="en-US" sz="3200" dirty="0">
                <a:solidFill>
                  <a:schemeClr val="bg2">
                    <a:lumMod val="10000"/>
                  </a:schemeClr>
                </a:solidFill>
              </a:rPr>
              <a:t>otherwise </a:t>
            </a:r>
            <a:r>
              <a:rPr lang="en-US" sz="3200" dirty="0" err="1">
                <a:solidFill>
                  <a:schemeClr val="bg2">
                    <a:lumMod val="10000"/>
                  </a:schemeClr>
                </a:solidFill>
              </a:rPr>
              <a:t>plantable</a:t>
            </a:r>
            <a:r>
              <a:rPr lang="en-US" sz="3200" dirty="0">
                <a:solidFill>
                  <a:schemeClr val="bg2">
                    <a:lumMod val="10000"/>
                  </a:schemeClr>
                </a:solidFill>
              </a:rPr>
              <a:t> area.</a:t>
            </a:r>
          </a:p>
          <a:p>
            <a:pPr marL="0" indent="0">
              <a:buNone/>
            </a:pPr>
            <a:endParaRPr lang="en-US" dirty="0">
              <a:solidFill>
                <a:srgbClr val="478148"/>
              </a:solidFill>
            </a:endParaRPr>
          </a:p>
          <a:p>
            <a:pPr marL="0" indent="0">
              <a:buNone/>
            </a:pPr>
            <a:endParaRPr lang="en-US" dirty="0">
              <a:solidFill>
                <a:srgbClr val="478148"/>
              </a:solidFill>
            </a:endParaRPr>
          </a:p>
          <a:p>
            <a:pPr marL="0" indent="0">
              <a:buNone/>
            </a:pPr>
            <a:endParaRPr lang="en-US" dirty="0">
              <a:solidFill>
                <a:srgbClr val="478148"/>
              </a:solidFill>
            </a:endParaRPr>
          </a:p>
          <a:p>
            <a:pPr marL="0" indent="0">
              <a:buNone/>
            </a:pPr>
            <a:r>
              <a:rPr lang="en-US" dirty="0">
                <a:solidFill>
                  <a:srgbClr val="478148"/>
                </a:solidFill>
              </a:rPr>
              <a:t>					         11 AAC 95.325(d)(1)  </a:t>
            </a:r>
          </a:p>
          <a:p>
            <a:pPr>
              <a:buBlip>
                <a:blip r:embed="rId2"/>
              </a:buBlip>
            </a:pPr>
            <a:endParaRPr lang="en-US" dirty="0">
              <a:solidFill>
                <a:schemeClr val="bg2">
                  <a:lumMod val="10000"/>
                </a:schemeClr>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1277208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Harvest planning and design</a:t>
            </a:r>
          </a:p>
        </p:txBody>
      </p:sp>
      <p:sp>
        <p:nvSpPr>
          <p:cNvPr id="3" name="Content Placeholder 2"/>
          <p:cNvSpPr>
            <a:spLocks noGrp="1"/>
          </p:cNvSpPr>
          <p:nvPr>
            <p:ph idx="1"/>
          </p:nvPr>
        </p:nvSpPr>
        <p:spPr>
          <a:xfrm>
            <a:off x="457200" y="1600200"/>
            <a:ext cx="8305800" cy="4800600"/>
          </a:xfrm>
        </p:spPr>
        <p:txBody>
          <a:bodyPr>
            <a:normAutofit/>
          </a:bodyPr>
          <a:lstStyle/>
          <a:p>
            <a:pPr>
              <a:buBlip>
                <a:blip r:embed="rId2"/>
              </a:buBlip>
            </a:pPr>
            <a:r>
              <a:rPr lang="en-US" sz="3200" dirty="0">
                <a:solidFill>
                  <a:schemeClr val="bg2">
                    <a:lumMod val="10000"/>
                  </a:schemeClr>
                </a:solidFill>
              </a:rPr>
              <a:t> </a:t>
            </a:r>
            <a:r>
              <a:rPr lang="en-US" sz="3600" dirty="0">
                <a:solidFill>
                  <a:schemeClr val="bg2">
                    <a:lumMod val="10000"/>
                  </a:schemeClr>
                </a:solidFill>
              </a:rPr>
              <a:t>Design harvest units so that reforestation can be accomplished in compliance with FRPA and the regulations.</a:t>
            </a:r>
          </a:p>
          <a:p>
            <a:pPr marL="0" indent="0">
              <a:buNone/>
            </a:pPr>
            <a:r>
              <a:rPr lang="en-US" dirty="0">
                <a:solidFill>
                  <a:srgbClr val="478148"/>
                </a:solidFill>
              </a:rPr>
              <a:t>11 AAC 95.340(b)</a:t>
            </a:r>
          </a:p>
          <a:p>
            <a:pPr>
              <a:buBlip>
                <a:blip r:embed="rId2"/>
              </a:buBlip>
            </a:pPr>
            <a:endParaRPr lang="en-US" dirty="0">
              <a:solidFill>
                <a:schemeClr val="bg2">
                  <a:lumMod val="10000"/>
                </a:schemeClr>
              </a:solidFill>
            </a:endParaRPr>
          </a:p>
        </p:txBody>
      </p:sp>
      <p:sp>
        <p:nvSpPr>
          <p:cNvPr id="5" name="TextBox 4">
            <a:extLst>
              <a:ext uri="{FF2B5EF4-FFF2-40B4-BE49-F238E27FC236}">
                <a16:creationId xmlns:a16="http://schemas.microsoft.com/office/drawing/2014/main" id="{B72DF5FF-D71E-4A96-91B0-74C12884ACC6}"/>
              </a:ext>
            </a:extLst>
          </p:cNvPr>
          <p:cNvSpPr txBox="1"/>
          <p:nvPr/>
        </p:nvSpPr>
        <p:spPr>
          <a:xfrm>
            <a:off x="3062527" y="5486400"/>
            <a:ext cx="1231219" cy="1169551"/>
          </a:xfrm>
          <a:prstGeom prst="rect">
            <a:avLst/>
          </a:prstGeom>
          <a:noFill/>
        </p:spPr>
        <p:txBody>
          <a:bodyPr wrap="square" rtlCol="0">
            <a:spAutoFit/>
          </a:bodyPr>
          <a:lstStyle/>
          <a:p>
            <a:pPr algn="r"/>
            <a:r>
              <a:rPr lang="en-US" sz="1400" dirty="0"/>
              <a:t>Stream types and site preparation areas on Afognak Is.</a:t>
            </a:r>
          </a:p>
        </p:txBody>
      </p:sp>
      <p:pic>
        <p:nvPicPr>
          <p:cNvPr id="7" name="Picture 6">
            <a:extLst>
              <a:ext uri="{FF2B5EF4-FFF2-40B4-BE49-F238E27FC236}">
                <a16:creationId xmlns:a16="http://schemas.microsoft.com/office/drawing/2014/main" id="{5E2E22E9-5417-40B7-AADD-EB3FD8D55E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3861" y="3499669"/>
            <a:ext cx="4291012" cy="3083693"/>
          </a:xfrm>
          <a:prstGeom prst="rect">
            <a:avLst/>
          </a:prstGeom>
          <a:ln>
            <a:solidFill>
              <a:schemeClr val="bg1"/>
            </a:solidFill>
          </a:ln>
        </p:spPr>
      </p:pic>
    </p:spTree>
    <p:extLst>
      <p:ext uri="{BB962C8B-B14F-4D97-AF65-F5344CB8AC3E}">
        <p14:creationId xmlns:p14="http://schemas.microsoft.com/office/powerpoint/2010/main" val="3705075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normAutofit/>
          </a:bodyPr>
          <a:lstStyle/>
          <a:p>
            <a:r>
              <a:rPr lang="en-US" sz="4400" dirty="0"/>
              <a:t>Exemptions and variations</a:t>
            </a:r>
          </a:p>
        </p:txBody>
      </p:sp>
    </p:spTree>
    <p:extLst>
      <p:ext uri="{BB962C8B-B14F-4D97-AF65-F5344CB8AC3E}">
        <p14:creationId xmlns:p14="http://schemas.microsoft.com/office/powerpoint/2010/main" val="2377701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Reforestation exemptions</a:t>
            </a:r>
          </a:p>
        </p:txBody>
      </p:sp>
      <p:sp>
        <p:nvSpPr>
          <p:cNvPr id="3" name="Content Placeholder 2"/>
          <p:cNvSpPr>
            <a:spLocks noGrp="1"/>
          </p:cNvSpPr>
          <p:nvPr>
            <p:ph idx="1"/>
          </p:nvPr>
        </p:nvSpPr>
        <p:spPr>
          <a:xfrm>
            <a:off x="457200" y="1295400"/>
            <a:ext cx="8153400" cy="5181600"/>
          </a:xfrm>
        </p:spPr>
        <p:txBody>
          <a:bodyPr>
            <a:normAutofit fontScale="92500" lnSpcReduction="10000"/>
          </a:bodyPr>
          <a:lstStyle/>
          <a:p>
            <a:pPr>
              <a:buBlip>
                <a:blip r:embed="rId3"/>
              </a:buBlip>
            </a:pPr>
            <a:r>
              <a:rPr lang="en-US" sz="3200" dirty="0">
                <a:solidFill>
                  <a:schemeClr val="bg2">
                    <a:lumMod val="10000"/>
                  </a:schemeClr>
                </a:solidFill>
              </a:rPr>
              <a:t> Exemptions to the FRPA reforestation requirements may be allowed when:</a:t>
            </a:r>
          </a:p>
          <a:p>
            <a:pPr lvl="1">
              <a:buBlip>
                <a:blip r:embed="rId3"/>
              </a:buBlip>
            </a:pPr>
            <a:r>
              <a:rPr lang="en-US" sz="2800" dirty="0">
                <a:solidFill>
                  <a:schemeClr val="bg2">
                    <a:lumMod val="10000"/>
                  </a:schemeClr>
                </a:solidFill>
              </a:rPr>
              <a:t> </a:t>
            </a:r>
            <a:r>
              <a:rPr lang="en-US" sz="2900" dirty="0">
                <a:solidFill>
                  <a:schemeClr val="bg2">
                    <a:lumMod val="10000"/>
                  </a:schemeClr>
                </a:solidFill>
              </a:rPr>
              <a:t>The land will be converted to another use </a:t>
            </a:r>
          </a:p>
          <a:p>
            <a:pPr lvl="1">
              <a:buBlip>
                <a:blip r:embed="rId3"/>
              </a:buBlip>
            </a:pPr>
            <a:r>
              <a:rPr lang="en-US" sz="2900" dirty="0">
                <a:solidFill>
                  <a:schemeClr val="bg2">
                    <a:lumMod val="10000"/>
                  </a:schemeClr>
                </a:solidFill>
              </a:rPr>
              <a:t> The stand is significantly composed of insect and disease-killed, fire-killed, wind-thrown, or fatally-damaged trees;</a:t>
            </a:r>
          </a:p>
          <a:p>
            <a:pPr lvl="1">
              <a:buBlip>
                <a:blip r:embed="rId3"/>
              </a:buBlip>
            </a:pPr>
            <a:r>
              <a:rPr lang="en-US" sz="2900" dirty="0">
                <a:solidFill>
                  <a:schemeClr val="bg2">
                    <a:lumMod val="10000"/>
                  </a:schemeClr>
                </a:solidFill>
              </a:rPr>
              <a:t> Sufficient trees remain on-site after harvesting</a:t>
            </a:r>
          </a:p>
          <a:p>
            <a:pPr lvl="1">
              <a:buBlip>
                <a:blip r:embed="rId3"/>
              </a:buBlip>
            </a:pPr>
            <a:r>
              <a:rPr lang="en-US" sz="2900" dirty="0">
                <a:solidFill>
                  <a:schemeClr val="bg2">
                    <a:lumMod val="10000"/>
                  </a:schemeClr>
                </a:solidFill>
              </a:rPr>
              <a:t> Natural stocking levels or distribution are below the reforestation standards prior to harvesting</a:t>
            </a:r>
          </a:p>
          <a:p>
            <a:pPr>
              <a:buBlip>
                <a:blip r:embed="rId3"/>
              </a:buBlip>
            </a:pPr>
            <a:r>
              <a:rPr lang="en-US" sz="3300" dirty="0">
                <a:solidFill>
                  <a:schemeClr val="bg2">
                    <a:lumMod val="10000"/>
                  </a:schemeClr>
                </a:solidFill>
              </a:rPr>
              <a:t> An exemption request must be submitted in a DPO</a:t>
            </a:r>
            <a:endParaRPr lang="en-US" sz="3300" dirty="0">
              <a:solidFill>
                <a:srgbClr val="478148"/>
              </a:solidFill>
            </a:endParaRPr>
          </a:p>
          <a:p>
            <a:pPr marL="0" indent="0" algn="r">
              <a:buNone/>
            </a:pPr>
            <a:r>
              <a:rPr lang="en-US" dirty="0">
                <a:solidFill>
                  <a:srgbClr val="478148"/>
                </a:solidFill>
              </a:rPr>
              <a:t>AS 41.17.110, 11 AAC 95.200(a)375(b)(1)</a:t>
            </a:r>
          </a:p>
        </p:txBody>
      </p:sp>
    </p:spTree>
    <p:extLst>
      <p:ext uri="{BB962C8B-B14F-4D97-AF65-F5344CB8AC3E}">
        <p14:creationId xmlns:p14="http://schemas.microsoft.com/office/powerpoint/2010/main" val="611038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Intent</a:t>
            </a:r>
          </a:p>
        </p:txBody>
      </p:sp>
      <p:sp>
        <p:nvSpPr>
          <p:cNvPr id="3" name="Content Placeholder 2"/>
          <p:cNvSpPr>
            <a:spLocks noGrp="1"/>
          </p:cNvSpPr>
          <p:nvPr>
            <p:ph idx="1"/>
          </p:nvPr>
        </p:nvSpPr>
        <p:spPr>
          <a:xfrm>
            <a:off x="457200" y="1600200"/>
            <a:ext cx="8229600" cy="4876800"/>
          </a:xfrm>
        </p:spPr>
        <p:txBody>
          <a:bodyPr>
            <a:normAutofit/>
          </a:bodyPr>
          <a:lstStyle/>
          <a:p>
            <a:pPr>
              <a:buBlip>
                <a:blip r:embed="rId2"/>
              </a:buBlip>
            </a:pPr>
            <a:r>
              <a:rPr lang="en-US" sz="3200" dirty="0">
                <a:solidFill>
                  <a:schemeClr val="bg2">
                    <a:lumMod val="10000"/>
                  </a:schemeClr>
                </a:solidFill>
              </a:rPr>
              <a:t> The state has a fundamental obligation to ensure that management of forest resources </a:t>
            </a:r>
          </a:p>
          <a:p>
            <a:pPr lvl="1">
              <a:buBlip>
                <a:blip r:embed="rId2"/>
              </a:buBlip>
            </a:pPr>
            <a:r>
              <a:rPr lang="en-US" sz="3200" dirty="0">
                <a:solidFill>
                  <a:schemeClr val="bg2">
                    <a:lumMod val="10000"/>
                  </a:schemeClr>
                </a:solidFill>
              </a:rPr>
              <a:t> guarantees perpetual supplies of renewable resources, and </a:t>
            </a:r>
          </a:p>
          <a:p>
            <a:pPr lvl="1">
              <a:buBlip>
                <a:blip r:embed="rId2"/>
              </a:buBlip>
            </a:pPr>
            <a:r>
              <a:rPr lang="en-US" sz="3200" dirty="0">
                <a:solidFill>
                  <a:schemeClr val="bg2">
                    <a:lumMod val="10000"/>
                  </a:schemeClr>
                </a:solidFill>
              </a:rPr>
              <a:t> serves the needs of all Alaska for the many products, benefits, and services obtained from them</a:t>
            </a:r>
          </a:p>
          <a:p>
            <a:pPr>
              <a:buBlip>
                <a:blip r:embed="rId3"/>
              </a:buBlip>
            </a:pPr>
            <a:endParaRPr lang="en-US" dirty="0">
              <a:solidFill>
                <a:schemeClr val="bg2">
                  <a:lumMod val="10000"/>
                </a:schemeClr>
              </a:solidFill>
            </a:endParaRPr>
          </a:p>
          <a:p>
            <a:pPr marL="0" indent="0">
              <a:buNone/>
            </a:pPr>
            <a:r>
              <a:rPr lang="en-US" sz="2200" dirty="0">
                <a:solidFill>
                  <a:schemeClr val="bg2">
                    <a:lumMod val="10000"/>
                  </a:schemeClr>
                </a:solidFill>
              </a:rPr>
              <a:t>						</a:t>
            </a:r>
            <a:r>
              <a:rPr lang="en-US" dirty="0">
                <a:solidFill>
                  <a:schemeClr val="accent2">
                    <a:lumMod val="50000"/>
                  </a:schemeClr>
                </a:solidFill>
              </a:rPr>
              <a:t>AS 41.17.010(3)</a:t>
            </a:r>
          </a:p>
          <a:p>
            <a:pPr>
              <a:buBlip>
                <a:blip r:embed="rId3"/>
              </a:buBlip>
            </a:pPr>
            <a:endParaRPr lang="en-US" dirty="0">
              <a:solidFill>
                <a:schemeClr val="bg2">
                  <a:lumMod val="10000"/>
                </a:schemeClr>
              </a:solidFill>
            </a:endParaRPr>
          </a:p>
        </p:txBody>
      </p:sp>
    </p:spTree>
    <p:extLst>
      <p:ext uri="{BB962C8B-B14F-4D97-AF65-F5344CB8AC3E}">
        <p14:creationId xmlns:p14="http://schemas.microsoft.com/office/powerpoint/2010/main" val="4281614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Land use conversions:  Definition</a:t>
            </a:r>
          </a:p>
        </p:txBody>
      </p:sp>
      <p:sp>
        <p:nvSpPr>
          <p:cNvPr id="3" name="Content Placeholder 2"/>
          <p:cNvSpPr>
            <a:spLocks noGrp="1"/>
          </p:cNvSpPr>
          <p:nvPr>
            <p:ph idx="1"/>
          </p:nvPr>
        </p:nvSpPr>
        <p:spPr>
          <a:xfrm>
            <a:off x="457200" y="1600200"/>
            <a:ext cx="8229600" cy="4953000"/>
          </a:xfrm>
        </p:spPr>
        <p:txBody>
          <a:bodyPr>
            <a:normAutofit/>
          </a:bodyPr>
          <a:lstStyle/>
          <a:p>
            <a:pPr>
              <a:buBlip>
                <a:blip r:embed="rId2"/>
              </a:buBlip>
            </a:pPr>
            <a:r>
              <a:rPr lang="en-US" sz="3200" b="1" dirty="0">
                <a:solidFill>
                  <a:schemeClr val="bg2">
                    <a:lumMod val="10000"/>
                  </a:schemeClr>
                </a:solidFill>
              </a:rPr>
              <a:t> "conversion"</a:t>
            </a:r>
            <a:r>
              <a:rPr lang="en-US" sz="3200" dirty="0">
                <a:solidFill>
                  <a:schemeClr val="bg2">
                    <a:lumMod val="10000"/>
                  </a:schemeClr>
                </a:solidFill>
              </a:rPr>
              <a:t> means a bona fide land use conversion to a use that is incompatible with timber growing</a:t>
            </a:r>
          </a:p>
          <a:p>
            <a:pPr marL="0" indent="0">
              <a:buNone/>
            </a:pPr>
            <a:r>
              <a:rPr lang="en-US" dirty="0">
                <a:solidFill>
                  <a:schemeClr val="accent2">
                    <a:lumMod val="75000"/>
                  </a:schemeClr>
                </a:solidFill>
              </a:rPr>
              <a:t>11 AAC 95.900(13)</a:t>
            </a:r>
          </a:p>
        </p:txBody>
      </p:sp>
      <p:pic>
        <p:nvPicPr>
          <p:cNvPr id="5" name="Picture 4">
            <a:extLst>
              <a:ext uri="{FF2B5EF4-FFF2-40B4-BE49-F238E27FC236}">
                <a16:creationId xmlns:a16="http://schemas.microsoft.com/office/drawing/2014/main" id="{BF2CB678-9402-40C5-B674-1FC2EBD4C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3810000"/>
            <a:ext cx="5257800" cy="2628900"/>
          </a:xfrm>
          <a:prstGeom prst="rect">
            <a:avLst/>
          </a:prstGeom>
        </p:spPr>
      </p:pic>
      <p:sp>
        <p:nvSpPr>
          <p:cNvPr id="6" name="Rectangle 5">
            <a:extLst>
              <a:ext uri="{FF2B5EF4-FFF2-40B4-BE49-F238E27FC236}">
                <a16:creationId xmlns:a16="http://schemas.microsoft.com/office/drawing/2014/main" id="{964917EC-5D26-4A76-B692-391482498D40}"/>
              </a:ext>
            </a:extLst>
          </p:cNvPr>
          <p:cNvSpPr/>
          <p:nvPr/>
        </p:nvSpPr>
        <p:spPr>
          <a:xfrm>
            <a:off x="6343247" y="6131123"/>
            <a:ext cx="1059777" cy="307777"/>
          </a:xfrm>
          <a:prstGeom prst="rect">
            <a:avLst/>
          </a:prstGeom>
        </p:spPr>
        <p:txBody>
          <a:bodyPr wrap="none">
            <a:spAutoFit/>
          </a:bodyPr>
          <a:lstStyle/>
          <a:p>
            <a:r>
              <a:rPr lang="en-US" sz="1400" dirty="0">
                <a:solidFill>
                  <a:schemeClr val="bg2"/>
                </a:solidFill>
                <a:latin typeface="Calibri Light" panose="020F0302020204030204" pitchFamily="34" charset="0"/>
                <a:cs typeface="Calibri Light" panose="020F0302020204030204" pitchFamily="34" charset="0"/>
              </a:rPr>
              <a:t>aarkinc.com</a:t>
            </a:r>
          </a:p>
        </p:txBody>
      </p:sp>
    </p:spTree>
    <p:extLst>
      <p:ext uri="{BB962C8B-B14F-4D97-AF65-F5344CB8AC3E}">
        <p14:creationId xmlns:p14="http://schemas.microsoft.com/office/powerpoint/2010/main" val="16597964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Land use conversions</a:t>
            </a:r>
          </a:p>
        </p:txBody>
      </p:sp>
      <p:sp>
        <p:nvSpPr>
          <p:cNvPr id="3" name="Content Placeholder 2"/>
          <p:cNvSpPr>
            <a:spLocks noGrp="1"/>
          </p:cNvSpPr>
          <p:nvPr>
            <p:ph idx="1"/>
          </p:nvPr>
        </p:nvSpPr>
        <p:spPr>
          <a:xfrm>
            <a:off x="457200" y="1295400"/>
            <a:ext cx="8229600" cy="5105400"/>
          </a:xfrm>
        </p:spPr>
        <p:txBody>
          <a:bodyPr>
            <a:normAutofit/>
          </a:bodyPr>
          <a:lstStyle/>
          <a:p>
            <a:pPr>
              <a:buBlip>
                <a:blip r:embed="rId2"/>
              </a:buBlip>
            </a:pPr>
            <a:r>
              <a:rPr lang="en-US" sz="3200" dirty="0">
                <a:solidFill>
                  <a:schemeClr val="bg2">
                    <a:lumMod val="10000"/>
                  </a:schemeClr>
                </a:solidFill>
              </a:rPr>
              <a:t> Reforestation requirements do not apply if the landowner intends to convert the land to another use</a:t>
            </a:r>
          </a:p>
          <a:p>
            <a:pPr>
              <a:buBlip>
                <a:blip r:embed="rId2"/>
              </a:buBlip>
            </a:pPr>
            <a:r>
              <a:rPr lang="en-US" sz="3200" dirty="0">
                <a:solidFill>
                  <a:schemeClr val="bg2">
                    <a:lumMod val="10000"/>
                  </a:schemeClr>
                </a:solidFill>
              </a:rPr>
              <a:t> The land must be converted or in the process of conversion within 5 years.</a:t>
            </a:r>
          </a:p>
          <a:p>
            <a:pPr>
              <a:buBlip>
                <a:blip r:embed="rId2"/>
              </a:buBlip>
            </a:pPr>
            <a:r>
              <a:rPr lang="en-US" sz="3200" dirty="0">
                <a:solidFill>
                  <a:schemeClr val="bg2">
                    <a:lumMod val="10000"/>
                  </a:schemeClr>
                </a:solidFill>
              </a:rPr>
              <a:t> If not, landowner shall meet the reforestation requirements within 3 years.</a:t>
            </a:r>
          </a:p>
          <a:p>
            <a:pPr marL="0" indent="0">
              <a:buNone/>
            </a:pPr>
            <a:endParaRPr lang="en-US" sz="2200" dirty="0">
              <a:solidFill>
                <a:srgbClr val="478148"/>
              </a:solidFill>
            </a:endParaRPr>
          </a:p>
          <a:p>
            <a:pPr marL="0" indent="0">
              <a:buNone/>
            </a:pPr>
            <a:endParaRPr lang="en-US" sz="2200" dirty="0">
              <a:solidFill>
                <a:srgbClr val="478148"/>
              </a:solidFill>
            </a:endParaRPr>
          </a:p>
          <a:p>
            <a:pPr marL="0" indent="0">
              <a:buNone/>
            </a:pPr>
            <a:r>
              <a:rPr lang="en-US" sz="2200" dirty="0">
                <a:solidFill>
                  <a:srgbClr val="478148"/>
                </a:solidFill>
              </a:rPr>
              <a:t>				          AS 41.17.110; 11 AAC 95.200</a:t>
            </a:r>
            <a:r>
              <a:rPr lang="en-US" sz="2200" b="1" dirty="0">
                <a:solidFill>
                  <a:srgbClr val="478148"/>
                </a:solidFill>
              </a:rPr>
              <a:t> </a:t>
            </a:r>
            <a:endParaRPr lang="en-US" sz="2200" dirty="0">
              <a:solidFill>
                <a:srgbClr val="478148"/>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438622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Land use conversions</a:t>
            </a:r>
          </a:p>
        </p:txBody>
      </p:sp>
      <p:sp>
        <p:nvSpPr>
          <p:cNvPr id="3" name="Content Placeholder 2"/>
          <p:cNvSpPr>
            <a:spLocks noGrp="1"/>
          </p:cNvSpPr>
          <p:nvPr>
            <p:ph idx="1"/>
          </p:nvPr>
        </p:nvSpPr>
        <p:spPr>
          <a:xfrm>
            <a:off x="457200" y="1295400"/>
            <a:ext cx="8229600" cy="5105400"/>
          </a:xfrm>
        </p:spPr>
        <p:txBody>
          <a:bodyPr>
            <a:normAutofit/>
          </a:bodyPr>
          <a:lstStyle/>
          <a:p>
            <a:pPr>
              <a:buBlip>
                <a:blip r:embed="rId2"/>
              </a:buBlip>
            </a:pPr>
            <a:r>
              <a:rPr lang="en-US" sz="2600" dirty="0">
                <a:solidFill>
                  <a:schemeClr val="bg2">
                    <a:lumMod val="10000"/>
                  </a:schemeClr>
                </a:solidFill>
              </a:rPr>
              <a:t> </a:t>
            </a:r>
            <a:r>
              <a:rPr lang="en-US" sz="3200" dirty="0">
                <a:solidFill>
                  <a:schemeClr val="bg2">
                    <a:lumMod val="10000"/>
                  </a:schemeClr>
                </a:solidFill>
              </a:rPr>
              <a:t>Notification:</a:t>
            </a:r>
          </a:p>
          <a:p>
            <a:pPr lvl="1">
              <a:buBlip>
                <a:blip r:embed="rId2"/>
              </a:buBlip>
            </a:pPr>
            <a:r>
              <a:rPr lang="en-US" sz="3200" dirty="0">
                <a:solidFill>
                  <a:schemeClr val="bg2">
                    <a:lumMod val="10000"/>
                  </a:schemeClr>
                </a:solidFill>
              </a:rPr>
              <a:t> If a borough or municipality has granted a plat approval, building permit, or other authorization for the conversion, no DPO is required.  Zoning does not constitute an authorization;</a:t>
            </a:r>
          </a:p>
          <a:p>
            <a:pPr lvl="1">
              <a:buBlip>
                <a:blip r:embed="rId2"/>
              </a:buBlip>
            </a:pPr>
            <a:r>
              <a:rPr lang="en-US" sz="3200" dirty="0">
                <a:solidFill>
                  <a:schemeClr val="bg2">
                    <a:lumMod val="10000"/>
                  </a:schemeClr>
                </a:solidFill>
              </a:rPr>
              <a:t> Other land use conversions require a DPO.</a:t>
            </a:r>
          </a:p>
          <a:p>
            <a:pPr>
              <a:buBlip>
                <a:blip r:embed="rId2"/>
              </a:buBlip>
            </a:pPr>
            <a:endParaRPr lang="en-US" sz="2200" dirty="0">
              <a:solidFill>
                <a:srgbClr val="478148"/>
              </a:solidFill>
            </a:endParaRPr>
          </a:p>
          <a:p>
            <a:pPr marL="0" indent="0">
              <a:buNone/>
            </a:pPr>
            <a:r>
              <a:rPr lang="en-US" sz="2200" dirty="0">
                <a:solidFill>
                  <a:srgbClr val="478148"/>
                </a:solidFill>
              </a:rPr>
              <a:t>				          AS 41.17.110; 11 AAC 95.200</a:t>
            </a:r>
            <a:r>
              <a:rPr lang="en-US" sz="2200" b="1" dirty="0">
                <a:solidFill>
                  <a:srgbClr val="478148"/>
                </a:solidFill>
              </a:rPr>
              <a:t> </a:t>
            </a:r>
            <a:endParaRPr lang="en-US" sz="2200" dirty="0">
              <a:solidFill>
                <a:srgbClr val="478148"/>
              </a:solidFill>
            </a:endParaRPr>
          </a:p>
          <a:p>
            <a:pPr>
              <a:buBlip>
                <a:blip r:embed="rId2"/>
              </a:buBlip>
            </a:pPr>
            <a:endParaRPr lang="en-US" dirty="0">
              <a:solidFill>
                <a:schemeClr val="bg2">
                  <a:lumMod val="10000"/>
                </a:schemeClr>
              </a:solidFill>
            </a:endParaRPr>
          </a:p>
        </p:txBody>
      </p:sp>
    </p:spTree>
    <p:extLst>
      <p:ext uri="{BB962C8B-B14F-4D97-AF65-F5344CB8AC3E}">
        <p14:creationId xmlns:p14="http://schemas.microsoft.com/office/powerpoint/2010/main" val="218317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400" dirty="0"/>
              <a:t>Dead &amp; dying trees</a:t>
            </a:r>
          </a:p>
        </p:txBody>
      </p:sp>
      <p:sp>
        <p:nvSpPr>
          <p:cNvPr id="3" name="Content Placeholder 2"/>
          <p:cNvSpPr>
            <a:spLocks noGrp="1"/>
          </p:cNvSpPr>
          <p:nvPr>
            <p:ph idx="1"/>
          </p:nvPr>
        </p:nvSpPr>
        <p:spPr>
          <a:xfrm>
            <a:off x="457200" y="1143000"/>
            <a:ext cx="8229600" cy="5334000"/>
          </a:xfrm>
        </p:spPr>
        <p:txBody>
          <a:bodyPr>
            <a:normAutofit/>
          </a:bodyPr>
          <a:lstStyle/>
          <a:p>
            <a:pPr>
              <a:buBlip>
                <a:blip r:embed="rId3"/>
              </a:buBlip>
            </a:pPr>
            <a:r>
              <a:rPr lang="en-US" sz="2800" dirty="0">
                <a:solidFill>
                  <a:schemeClr val="bg2">
                    <a:lumMod val="10000"/>
                  </a:schemeClr>
                </a:solidFill>
              </a:rPr>
              <a:t> The landowner must demonstrate that the affected stand is significantly composed of insect and disease-killed, fire-killed, wind-thrown, or fatally-damaged trees. </a:t>
            </a:r>
          </a:p>
          <a:p>
            <a:pPr>
              <a:buBlip>
                <a:blip r:embed="rId3"/>
              </a:buBlip>
            </a:pPr>
            <a:r>
              <a:rPr lang="en-US" sz="2800" dirty="0">
                <a:solidFill>
                  <a:schemeClr val="bg2">
                    <a:lumMod val="10000"/>
                  </a:schemeClr>
                </a:solidFill>
              </a:rPr>
              <a:t> DOF may require a description of the sampling procedure, the sampling data, and a data summary that shows the number of commercial trees per acre that are dead or fatally damaged,                               and the percentage of commercial                                       trees in the stand that are dead or                                 fatally damaged. </a:t>
            </a:r>
            <a:endParaRPr lang="en-US" dirty="0">
              <a:solidFill>
                <a:srgbClr val="478148"/>
              </a:solidFill>
            </a:endParaRPr>
          </a:p>
          <a:p>
            <a:pPr marL="0" indent="0">
              <a:buNone/>
            </a:pPr>
            <a:r>
              <a:rPr lang="en-US" dirty="0">
                <a:solidFill>
                  <a:srgbClr val="478148"/>
                </a:solidFill>
              </a:rPr>
              <a:t>11 AAC 95.220(10) , .375(g)</a:t>
            </a:r>
          </a:p>
        </p:txBody>
      </p:sp>
      <p:pic>
        <p:nvPicPr>
          <p:cNvPr id="5" name="Picture 4">
            <a:extLst>
              <a:ext uri="{FF2B5EF4-FFF2-40B4-BE49-F238E27FC236}">
                <a16:creationId xmlns:a16="http://schemas.microsoft.com/office/drawing/2014/main" id="{BAFA20BD-9196-45B8-8957-C15E090FE9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9462" y="4472877"/>
            <a:ext cx="3132127" cy="2289549"/>
          </a:xfrm>
          <a:prstGeom prst="rect">
            <a:avLst/>
          </a:prstGeom>
        </p:spPr>
      </p:pic>
      <p:sp>
        <p:nvSpPr>
          <p:cNvPr id="6" name="TextBox 5">
            <a:extLst>
              <a:ext uri="{FF2B5EF4-FFF2-40B4-BE49-F238E27FC236}">
                <a16:creationId xmlns:a16="http://schemas.microsoft.com/office/drawing/2014/main" id="{D8961CC6-0878-4E01-A280-C7E95F71EC56}"/>
              </a:ext>
            </a:extLst>
          </p:cNvPr>
          <p:cNvSpPr txBox="1"/>
          <p:nvPr/>
        </p:nvSpPr>
        <p:spPr>
          <a:xfrm>
            <a:off x="5909462" y="6466361"/>
            <a:ext cx="1981201" cy="276999"/>
          </a:xfrm>
          <a:prstGeom prst="rect">
            <a:avLst/>
          </a:prstGeom>
          <a:noFill/>
        </p:spPr>
        <p:txBody>
          <a:bodyPr wrap="square" rtlCol="0">
            <a:spAutoFit/>
          </a:bodyPr>
          <a:lstStyle/>
          <a:p>
            <a:r>
              <a:rPr lang="en-US" sz="1200" dirty="0"/>
              <a:t>Twin Creeks fire – Kodiak Is.</a:t>
            </a:r>
          </a:p>
        </p:txBody>
      </p:sp>
    </p:spTree>
    <p:extLst>
      <p:ext uri="{BB962C8B-B14F-4D97-AF65-F5344CB8AC3E}">
        <p14:creationId xmlns:p14="http://schemas.microsoft.com/office/powerpoint/2010/main" val="40856301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52400" y="5621364"/>
            <a:ext cx="8839200" cy="414649"/>
          </a:xfrm>
        </p:spPr>
        <p:txBody>
          <a:bodyPr>
            <a:normAutofit/>
          </a:bodyPr>
          <a:lstStyle/>
          <a:p>
            <a:endParaRPr lang="en-US" dirty="0"/>
          </a:p>
        </p:txBody>
      </p:sp>
      <p:sp>
        <p:nvSpPr>
          <p:cNvPr id="3" name="Title 2"/>
          <p:cNvSpPr>
            <a:spLocks noGrp="1"/>
          </p:cNvSpPr>
          <p:nvPr>
            <p:ph type="title"/>
          </p:nvPr>
        </p:nvSpPr>
        <p:spPr/>
        <p:txBody>
          <a:bodyPr>
            <a:normAutofit/>
          </a:bodyPr>
          <a:lstStyle/>
          <a:p>
            <a:r>
              <a:rPr lang="en-US" sz="4400" dirty="0"/>
              <a:t>Other recommended practices</a:t>
            </a:r>
          </a:p>
        </p:txBody>
      </p:sp>
    </p:spTree>
    <p:extLst>
      <p:ext uri="{BB962C8B-B14F-4D97-AF65-F5344CB8AC3E}">
        <p14:creationId xmlns:p14="http://schemas.microsoft.com/office/powerpoint/2010/main" val="19305241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400" dirty="0"/>
              <a:t>Avoid large den sites</a:t>
            </a:r>
          </a:p>
        </p:txBody>
      </p:sp>
      <p:sp>
        <p:nvSpPr>
          <p:cNvPr id="3" name="Content Placeholder 2"/>
          <p:cNvSpPr>
            <a:spLocks noGrp="1"/>
          </p:cNvSpPr>
          <p:nvPr>
            <p:ph idx="1"/>
          </p:nvPr>
        </p:nvSpPr>
        <p:spPr>
          <a:xfrm>
            <a:off x="457200" y="1447800"/>
            <a:ext cx="8229600" cy="4953000"/>
          </a:xfrm>
        </p:spPr>
        <p:txBody>
          <a:bodyPr/>
          <a:lstStyle/>
          <a:p>
            <a:r>
              <a:rPr lang="en-US" sz="2800" dirty="0">
                <a:solidFill>
                  <a:schemeClr val="bg2">
                    <a:lumMod val="10000"/>
                  </a:schemeClr>
                </a:solidFill>
              </a:rPr>
              <a:t>Mechanical site preparation should avoid driving heavy equipment over den sites greater than 12” in diameter (e.g., dens for fox, wolves, bears).  </a:t>
            </a:r>
          </a:p>
          <a:p>
            <a:r>
              <a:rPr lang="en-US" sz="2800" dirty="0">
                <a:solidFill>
                  <a:schemeClr val="bg2">
                    <a:lumMod val="10000"/>
                  </a:schemeClr>
                </a:solidFill>
              </a:rPr>
              <a:t>Implementation </a:t>
            </a:r>
          </a:p>
          <a:p>
            <a:pPr lvl="1"/>
            <a:r>
              <a:rPr lang="en-US" sz="2600" dirty="0">
                <a:solidFill>
                  <a:schemeClr val="bg2">
                    <a:lumMod val="10000"/>
                  </a:schemeClr>
                </a:solidFill>
              </a:rPr>
              <a:t>On state land:  Address through                                  FLUPs and contracts</a:t>
            </a:r>
          </a:p>
          <a:p>
            <a:pPr lvl="1"/>
            <a:r>
              <a:rPr lang="en-US" sz="2600" dirty="0">
                <a:solidFill>
                  <a:schemeClr val="bg2">
                    <a:lumMod val="10000"/>
                  </a:schemeClr>
                </a:solidFill>
              </a:rPr>
              <a:t>On private and other public land:                        Address through e</a:t>
            </a:r>
            <a:r>
              <a:rPr lang="en-US" sz="2600" dirty="0"/>
              <a:t>ducation and                                         voluntary cooperation with private                              landowners under AS 41.17.910</a:t>
            </a:r>
          </a:p>
          <a:p>
            <a:pPr lvl="1"/>
            <a:endParaRPr lang="en-US" dirty="0">
              <a:solidFill>
                <a:schemeClr val="bg2">
                  <a:lumMod val="10000"/>
                </a:schemeClr>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895600"/>
            <a:ext cx="2800350" cy="3733800"/>
          </a:xfrm>
          <a:prstGeom prst="rect">
            <a:avLst/>
          </a:prstGeom>
        </p:spPr>
      </p:pic>
      <p:sp>
        <p:nvSpPr>
          <p:cNvPr id="6" name="TextBox 5"/>
          <p:cNvSpPr txBox="1"/>
          <p:nvPr/>
        </p:nvSpPr>
        <p:spPr>
          <a:xfrm>
            <a:off x="6172200" y="6348187"/>
            <a:ext cx="2800349" cy="276999"/>
          </a:xfrm>
          <a:prstGeom prst="rect">
            <a:avLst/>
          </a:prstGeom>
          <a:noFill/>
        </p:spPr>
        <p:txBody>
          <a:bodyPr wrap="square" rtlCol="0">
            <a:spAutoFit/>
          </a:bodyPr>
          <a:lstStyle/>
          <a:p>
            <a:r>
              <a:rPr lang="en-US" sz="1200" dirty="0">
                <a:solidFill>
                  <a:srgbClr val="FFFCEF"/>
                </a:solidFill>
              </a:rPr>
              <a:t>Large den on Nenana Ridge – Tom </a:t>
            </a:r>
            <a:r>
              <a:rPr lang="en-US" sz="1200" dirty="0" err="1">
                <a:solidFill>
                  <a:srgbClr val="FFFCEF"/>
                </a:solidFill>
              </a:rPr>
              <a:t>Paragi</a:t>
            </a:r>
            <a:endParaRPr lang="en-US" sz="1200" dirty="0">
              <a:solidFill>
                <a:srgbClr val="FFFCEF"/>
              </a:solidFill>
            </a:endParaRPr>
          </a:p>
        </p:txBody>
      </p:sp>
    </p:spTree>
    <p:extLst>
      <p:ext uri="{BB962C8B-B14F-4D97-AF65-F5344CB8AC3E}">
        <p14:creationId xmlns:p14="http://schemas.microsoft.com/office/powerpoint/2010/main" val="2710054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753"/>
            <a:ext cx="8229600" cy="1143000"/>
          </a:xfrm>
        </p:spPr>
        <p:txBody>
          <a:bodyPr>
            <a:normAutofit/>
          </a:bodyPr>
          <a:lstStyle/>
          <a:p>
            <a:r>
              <a:rPr lang="en-US" sz="4400" dirty="0"/>
              <a:t>Invasive Species</a:t>
            </a:r>
          </a:p>
        </p:txBody>
      </p:sp>
      <p:sp>
        <p:nvSpPr>
          <p:cNvPr id="3" name="Content Placeholder 2"/>
          <p:cNvSpPr>
            <a:spLocks noGrp="1"/>
          </p:cNvSpPr>
          <p:nvPr>
            <p:ph idx="1"/>
          </p:nvPr>
        </p:nvSpPr>
        <p:spPr>
          <a:xfrm>
            <a:off x="467532" y="1021247"/>
            <a:ext cx="8229600" cy="4525963"/>
          </a:xfrm>
        </p:spPr>
        <p:txBody>
          <a:bodyPr>
            <a:noAutofit/>
          </a:bodyPr>
          <a:lstStyle/>
          <a:p>
            <a:pPr marL="0" indent="0">
              <a:buNone/>
            </a:pPr>
            <a:r>
              <a:rPr lang="en-US" sz="2800" dirty="0">
                <a:solidFill>
                  <a:schemeClr val="tx1">
                    <a:lumMod val="90000"/>
                    <a:lumOff val="10000"/>
                  </a:schemeClr>
                </a:solidFill>
              </a:rPr>
              <a:t>Invasive plant species are becoming increasingly widespread in Alaska, and some invasive species have the potential to impact reforestation.  For example, bird vetch </a:t>
            </a:r>
            <a:r>
              <a:rPr lang="en-US" sz="2800" i="1" dirty="0">
                <a:solidFill>
                  <a:schemeClr val="tx1">
                    <a:lumMod val="90000"/>
                    <a:lumOff val="10000"/>
                  </a:schemeClr>
                </a:solidFill>
              </a:rPr>
              <a:t>(</a:t>
            </a:r>
            <a:r>
              <a:rPr lang="en-US" sz="2800" i="1" dirty="0" err="1">
                <a:solidFill>
                  <a:schemeClr val="tx1">
                    <a:lumMod val="90000"/>
                    <a:lumOff val="10000"/>
                  </a:schemeClr>
                </a:solidFill>
              </a:rPr>
              <a:t>Vicia</a:t>
            </a:r>
            <a:r>
              <a:rPr lang="en-US" sz="2800" i="1" dirty="0">
                <a:solidFill>
                  <a:schemeClr val="tx1">
                    <a:lumMod val="90000"/>
                    <a:lumOff val="10000"/>
                  </a:schemeClr>
                </a:solidFill>
              </a:rPr>
              <a:t> </a:t>
            </a:r>
            <a:r>
              <a:rPr lang="en-US" sz="2800" i="1" dirty="0" err="1">
                <a:solidFill>
                  <a:schemeClr val="tx1">
                    <a:lumMod val="90000"/>
                    <a:lumOff val="10000"/>
                  </a:schemeClr>
                </a:solidFill>
              </a:rPr>
              <a:t>cracca</a:t>
            </a:r>
            <a:r>
              <a:rPr lang="en-US" sz="2800" i="1" dirty="0">
                <a:solidFill>
                  <a:schemeClr val="tx1">
                    <a:lumMod val="90000"/>
                    <a:lumOff val="10000"/>
                  </a:schemeClr>
                </a:solidFill>
              </a:rPr>
              <a:t>) </a:t>
            </a:r>
            <a:r>
              <a:rPr lang="en-US" sz="2800" dirty="0">
                <a:solidFill>
                  <a:schemeClr val="tx1">
                    <a:lumMod val="90000"/>
                    <a:lumOff val="10000"/>
                  </a:schemeClr>
                </a:solidFill>
              </a:rPr>
              <a:t>has been documented in forest areas covering seedlings and saplings.  Equipment used for scarification or planting                                                       can introduce invasive                                                           species to harvested areas.                                              Before equipment is used on                                                     a reforestation site, it should                                      be cleaned and inspected                                                 to minimize introduction of                                        invasive species.  </a:t>
            </a:r>
          </a:p>
          <a:p>
            <a:pPr marL="0" indent="0">
              <a:buNone/>
            </a:pPr>
            <a:r>
              <a:rPr lang="en-US" sz="2800" i="1" dirty="0">
                <a:solidFill>
                  <a:schemeClr val="tx1">
                    <a:lumMod val="90000"/>
                    <a:lumOff val="10000"/>
                  </a:schemeClr>
                </a:solidFill>
              </a:rPr>
              <a:t> </a:t>
            </a:r>
            <a:endParaRPr lang="en-US" sz="2800" dirty="0">
              <a:solidFill>
                <a:schemeClr val="tx1">
                  <a:lumMod val="90000"/>
                  <a:lumOff val="10000"/>
                </a:schemeClr>
              </a:solidFill>
            </a:endParaRPr>
          </a:p>
        </p:txBody>
      </p:sp>
      <p:pic>
        <p:nvPicPr>
          <p:cNvPr id="4" name="Picture 2" descr="http://www.fairbanksweeds.org/user-files/Vetch%20attacks.JPG">
            <a:extLst>
              <a:ext uri="{FF2B5EF4-FFF2-40B4-BE49-F238E27FC236}">
                <a16:creationId xmlns:a16="http://schemas.microsoft.com/office/drawing/2014/main" id="{6A2EBFE5-D7EE-4E42-8D63-DE37D7AFCD1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505200"/>
            <a:ext cx="4123911" cy="30351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8568897-E67E-4E67-A13E-C5851444F3C5}"/>
              </a:ext>
            </a:extLst>
          </p:cNvPr>
          <p:cNvSpPr txBox="1"/>
          <p:nvPr/>
        </p:nvSpPr>
        <p:spPr>
          <a:xfrm>
            <a:off x="4717942" y="5885027"/>
            <a:ext cx="2971800" cy="646331"/>
          </a:xfrm>
          <a:prstGeom prst="rect">
            <a:avLst/>
          </a:prstGeom>
          <a:noFill/>
        </p:spPr>
        <p:txBody>
          <a:bodyPr wrap="square" rtlCol="0">
            <a:spAutoFit/>
          </a:bodyPr>
          <a:lstStyle/>
          <a:p>
            <a:r>
              <a:rPr lang="en-US" sz="1200" dirty="0">
                <a:solidFill>
                  <a:srgbClr val="FFFFFF"/>
                </a:solidFill>
              </a:rPr>
              <a:t>Fairbanks Cooperative Weed Management Area http:// www.fairbanksweeds.org/programs.php</a:t>
            </a:r>
          </a:p>
        </p:txBody>
      </p:sp>
    </p:spTree>
    <p:extLst>
      <p:ext uri="{BB962C8B-B14F-4D97-AF65-F5344CB8AC3E}">
        <p14:creationId xmlns:p14="http://schemas.microsoft.com/office/powerpoint/2010/main" val="3876651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8987"/>
          </a:xfrm>
        </p:spPr>
        <p:txBody>
          <a:bodyPr>
            <a:normAutofit/>
          </a:bodyPr>
          <a:lstStyle/>
          <a:p>
            <a:r>
              <a:rPr lang="en-US" sz="4400" dirty="0"/>
              <a:t>Invasive Species</a:t>
            </a:r>
          </a:p>
        </p:txBody>
      </p:sp>
      <p:sp>
        <p:nvSpPr>
          <p:cNvPr id="3" name="Content Placeholder 2"/>
          <p:cNvSpPr>
            <a:spLocks noGrp="1"/>
          </p:cNvSpPr>
          <p:nvPr>
            <p:ph idx="1"/>
          </p:nvPr>
        </p:nvSpPr>
        <p:spPr>
          <a:xfrm>
            <a:off x="533400" y="1295400"/>
            <a:ext cx="4495800" cy="5257800"/>
          </a:xfrm>
        </p:spPr>
        <p:txBody>
          <a:bodyPr>
            <a:normAutofit lnSpcReduction="10000"/>
          </a:bodyPr>
          <a:lstStyle/>
          <a:p>
            <a:pPr>
              <a:buBlip>
                <a:blip r:embed="rId3"/>
              </a:buBlip>
            </a:pPr>
            <a:r>
              <a:rPr lang="en-US" sz="2600" dirty="0">
                <a:solidFill>
                  <a:schemeClr val="tx1">
                    <a:lumMod val="90000"/>
                    <a:lumOff val="10000"/>
                  </a:schemeClr>
                </a:solidFill>
              </a:rPr>
              <a:t>Known invasive species include all species rated higher than 50 on the Alaska Exotic Plants Information Clearinghouse (AKEPIC) list of invasive species.  E.g., bird cherry </a:t>
            </a:r>
            <a:r>
              <a:rPr lang="en-US" sz="2600" i="1" dirty="0">
                <a:solidFill>
                  <a:schemeClr val="tx1">
                    <a:lumMod val="90000"/>
                    <a:lumOff val="10000"/>
                  </a:schemeClr>
                </a:solidFill>
              </a:rPr>
              <a:t>(Prunus </a:t>
            </a:r>
            <a:r>
              <a:rPr lang="en-US" sz="2600" i="1" dirty="0" err="1">
                <a:solidFill>
                  <a:schemeClr val="tx1">
                    <a:lumMod val="90000"/>
                    <a:lumOff val="10000"/>
                  </a:schemeClr>
                </a:solidFill>
              </a:rPr>
              <a:t>padus</a:t>
            </a:r>
            <a:r>
              <a:rPr lang="en-US" sz="2600" i="1" dirty="0">
                <a:solidFill>
                  <a:schemeClr val="tx1">
                    <a:lumMod val="90000"/>
                    <a:lumOff val="10000"/>
                  </a:schemeClr>
                </a:solidFill>
              </a:rPr>
              <a:t>, </a:t>
            </a:r>
            <a:r>
              <a:rPr lang="en-US" sz="2600" dirty="0">
                <a:solidFill>
                  <a:schemeClr val="tx1">
                    <a:lumMod val="90000"/>
                    <a:lumOff val="10000"/>
                  </a:schemeClr>
                </a:solidFill>
              </a:rPr>
              <a:t>rated 74</a:t>
            </a:r>
            <a:r>
              <a:rPr lang="en-US" sz="2600" i="1" dirty="0">
                <a:solidFill>
                  <a:schemeClr val="tx1">
                    <a:lumMod val="90000"/>
                    <a:lumOff val="10000"/>
                  </a:schemeClr>
                </a:solidFill>
              </a:rPr>
              <a:t>)</a:t>
            </a:r>
            <a:r>
              <a:rPr lang="en-US" sz="2600" dirty="0">
                <a:solidFill>
                  <a:schemeClr val="tx1">
                    <a:lumMod val="90000"/>
                    <a:lumOff val="10000"/>
                  </a:schemeClr>
                </a:solidFill>
              </a:rPr>
              <a:t> should not be planted as it has been documented to be harmful to native ecosystems.  </a:t>
            </a:r>
          </a:p>
          <a:p>
            <a:pPr>
              <a:buBlip>
                <a:blip r:embed="rId3"/>
              </a:buBlip>
            </a:pPr>
            <a:r>
              <a:rPr lang="en-US" sz="2600" dirty="0">
                <a:solidFill>
                  <a:schemeClr val="tx1">
                    <a:lumMod val="90000"/>
                    <a:lumOff val="10000"/>
                  </a:schemeClr>
                </a:solidFill>
              </a:rPr>
              <a:t>AKEPIC List: </a:t>
            </a:r>
            <a:r>
              <a:rPr lang="en-US" sz="2500" dirty="0">
                <a:solidFill>
                  <a:schemeClr val="tx1">
                    <a:lumMod val="90000"/>
                    <a:lumOff val="10000"/>
                  </a:schemeClr>
                </a:solidFill>
              </a:rPr>
              <a:t> http://accs.uaa.alaska.edu/invasive-species/non-native-plant-species-list/</a:t>
            </a:r>
            <a:endParaRPr lang="en-US" dirty="0">
              <a:solidFill>
                <a:schemeClr val="tx1">
                  <a:lumMod val="90000"/>
                  <a:lumOff val="10000"/>
                </a:schemeClr>
              </a:solidFill>
            </a:endParaRPr>
          </a:p>
        </p:txBody>
      </p:sp>
      <p:pic>
        <p:nvPicPr>
          <p:cNvPr id="4" name="Picture 2" descr="http://alaskaplants.org/plant_images/prunus_padus_spring.jpg">
            <a:hlinkClick r:id="rId4"/>
            <a:extLst>
              <a:ext uri="{FF2B5EF4-FFF2-40B4-BE49-F238E27FC236}">
                <a16:creationId xmlns:a16="http://schemas.microsoft.com/office/drawing/2014/main" id="{AEE7B5A4-92A8-425F-ACB7-61B9421FF5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3400" y="1295400"/>
            <a:ext cx="3513400" cy="4160968"/>
          </a:xfrm>
          <a:prstGeom prst="rect">
            <a:avLst/>
          </a:prstGeom>
          <a:solidFill>
            <a:schemeClr val="accent1"/>
          </a:solidFill>
          <a:ln>
            <a:solidFill>
              <a:schemeClr val="accent2">
                <a:lumMod val="50000"/>
              </a:schemeClr>
            </a:solidFill>
          </a:ln>
          <a:extLst/>
        </p:spPr>
      </p:pic>
      <p:sp>
        <p:nvSpPr>
          <p:cNvPr id="5" name="TextBox 4">
            <a:extLst>
              <a:ext uri="{FF2B5EF4-FFF2-40B4-BE49-F238E27FC236}">
                <a16:creationId xmlns:a16="http://schemas.microsoft.com/office/drawing/2014/main" id="{25ED9A98-79F1-4BA8-A899-C90A50ADED57}"/>
              </a:ext>
            </a:extLst>
          </p:cNvPr>
          <p:cNvSpPr txBox="1"/>
          <p:nvPr/>
        </p:nvSpPr>
        <p:spPr>
          <a:xfrm>
            <a:off x="5105400" y="5476118"/>
            <a:ext cx="3513400" cy="369332"/>
          </a:xfrm>
          <a:prstGeom prst="rect">
            <a:avLst/>
          </a:prstGeom>
          <a:noFill/>
        </p:spPr>
        <p:txBody>
          <a:bodyPr wrap="square" rtlCol="0">
            <a:spAutoFit/>
          </a:bodyPr>
          <a:lstStyle/>
          <a:p>
            <a:pPr algn="ctr"/>
            <a:r>
              <a:rPr lang="en-US" dirty="0"/>
              <a:t>Bird cherry in Anchorage</a:t>
            </a:r>
          </a:p>
        </p:txBody>
      </p:sp>
    </p:spTree>
    <p:extLst>
      <p:ext uri="{BB962C8B-B14F-4D97-AF65-F5344CB8AC3E}">
        <p14:creationId xmlns:p14="http://schemas.microsoft.com/office/powerpoint/2010/main" val="33195131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400" dirty="0"/>
              <a:t>AKEPIC list examples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43107321"/>
              </p:ext>
            </p:extLst>
          </p:nvPr>
        </p:nvGraphicFramePr>
        <p:xfrm>
          <a:off x="304800" y="1523999"/>
          <a:ext cx="8686798" cy="5144103"/>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685801">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1371598">
                  <a:extLst>
                    <a:ext uri="{9D8B030D-6E8A-4147-A177-3AD203B41FA5}">
                      <a16:colId xmlns:a16="http://schemas.microsoft.com/office/drawing/2014/main" val="20005"/>
                    </a:ext>
                  </a:extLst>
                </a:gridCol>
              </a:tblGrid>
              <a:tr h="713806">
                <a:tc>
                  <a:txBody>
                    <a:bodyPr/>
                    <a:lstStyle/>
                    <a:p>
                      <a:pPr algn="ctr" fontAlgn="b"/>
                      <a:r>
                        <a:rPr lang="en-US" sz="2000" b="1" u="none" strike="noStrike" dirty="0">
                          <a:solidFill>
                            <a:srgbClr val="478148"/>
                          </a:solidFill>
                          <a:effectLst/>
                        </a:rPr>
                        <a:t>Scientific Name</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Common Name</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Rank</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Family</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err="1">
                          <a:solidFill>
                            <a:srgbClr val="478148"/>
                          </a:solidFill>
                          <a:effectLst/>
                        </a:rPr>
                        <a:t>Est'd</a:t>
                      </a:r>
                      <a:endParaRPr lang="en-US" sz="2000" b="1" i="0" u="none" strike="noStrike" dirty="0">
                        <a:solidFill>
                          <a:srgbClr val="478148"/>
                        </a:solidFill>
                        <a:effectLst/>
                        <a:latin typeface="Calibri"/>
                      </a:endParaRPr>
                    </a:p>
                  </a:txBody>
                  <a:tcPr marR="45720" marT="0" marB="0" anchor="ctr"/>
                </a:tc>
                <a:tc>
                  <a:txBody>
                    <a:bodyPr/>
                    <a:lstStyle/>
                    <a:p>
                      <a:pPr algn="ctr" fontAlgn="b"/>
                      <a:r>
                        <a:rPr lang="en-US" sz="2000" b="1" u="none" strike="noStrike" dirty="0">
                          <a:solidFill>
                            <a:srgbClr val="478148"/>
                          </a:solidFill>
                          <a:effectLst/>
                        </a:rPr>
                        <a:t>Occurrence</a:t>
                      </a:r>
                      <a:endParaRPr lang="en-US" sz="2000" b="1" i="0" u="none" strike="noStrike" dirty="0">
                        <a:solidFill>
                          <a:srgbClr val="478148"/>
                        </a:solidFill>
                        <a:effectLst/>
                        <a:latin typeface="Calibri"/>
                      </a:endParaRPr>
                    </a:p>
                  </a:txBody>
                  <a:tcPr marR="45720" marT="0" marB="0" anchor="ctr"/>
                </a:tc>
                <a:extLst>
                  <a:ext uri="{0D108BD9-81ED-4DB2-BD59-A6C34878D82A}">
                    <a16:rowId xmlns:a16="http://schemas.microsoft.com/office/drawing/2014/main" val="10000"/>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Melilotus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albus</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white </a:t>
                      </a:r>
                      <a:r>
                        <a:rPr lang="en-US" sz="2000" b="1" u="none" strike="noStrike" dirty="0" err="1">
                          <a:solidFill>
                            <a:schemeClr val="tx1">
                              <a:lumMod val="90000"/>
                              <a:lumOff val="10000"/>
                            </a:schemeClr>
                          </a:solidFill>
                          <a:effectLst/>
                        </a:rPr>
                        <a:t>sweetclover</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ctr" fontAlgn="b"/>
                      <a:r>
                        <a:rPr lang="en-US" sz="2000" b="1" u="none" strike="noStrike">
                          <a:solidFill>
                            <a:schemeClr val="tx1">
                              <a:lumMod val="90000"/>
                              <a:lumOff val="10000"/>
                            </a:schemeClr>
                          </a:solidFill>
                          <a:effectLst/>
                        </a:rPr>
                        <a:t>81</a:t>
                      </a:r>
                      <a:endParaRPr lang="en-US" sz="2000" b="1" i="0" u="none" strike="noStrike">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Fabaceae</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ctr" fontAlgn="b"/>
                      <a:r>
                        <a:rPr lang="en-US" sz="2000" b="1" u="none" strike="noStrike" dirty="0">
                          <a:solidFill>
                            <a:schemeClr val="tx1">
                              <a:lumMod val="90000"/>
                              <a:lumOff val="10000"/>
                            </a:schemeClr>
                          </a:solidFill>
                          <a:effectLst/>
                        </a:rPr>
                        <a:t>1913</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tc>
                <a:extLst>
                  <a:ext uri="{0D108BD9-81ED-4DB2-BD59-A6C34878D82A}">
                    <a16:rowId xmlns:a16="http://schemas.microsoft.com/office/drawing/2014/main" val="10001"/>
                  </a:ext>
                </a:extLst>
              </a:tr>
              <a:tr h="637950">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padus</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European bird                             cherry</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74</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1980</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2"/>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virginiana</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chokecherry</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74</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2009</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3"/>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Vicia</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cracca</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bird vetch</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ctr" fontAlgn="b"/>
                      <a:r>
                        <a:rPr lang="en-US" sz="2000" b="1" u="none" strike="noStrike">
                          <a:solidFill>
                            <a:schemeClr val="tx1">
                              <a:lumMod val="90000"/>
                              <a:lumOff val="10000"/>
                            </a:schemeClr>
                          </a:solidFill>
                          <a:effectLst/>
                        </a:rPr>
                        <a:t>73</a:t>
                      </a:r>
                      <a:endParaRPr lang="en-US" sz="2000" b="1" i="0" u="none" strike="noStrike">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Fabaceae</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ctr" fontAlgn="b"/>
                      <a:r>
                        <a:rPr lang="en-US" sz="2000" b="1" u="none" strike="noStrike" dirty="0">
                          <a:solidFill>
                            <a:schemeClr val="tx1">
                              <a:lumMod val="90000"/>
                              <a:lumOff val="10000"/>
                            </a:schemeClr>
                          </a:solidFill>
                          <a:effectLst/>
                        </a:rPr>
                        <a:t>1909</a:t>
                      </a:r>
                      <a:endParaRPr lang="en-US" sz="2000" b="1" i="0" u="none" strike="noStrike" dirty="0">
                        <a:solidFill>
                          <a:schemeClr val="tx1">
                            <a:lumMod val="90000"/>
                            <a:lumOff val="10000"/>
                          </a:schemeClr>
                        </a:solidFill>
                        <a:effectLst/>
                        <a:latin typeface="Calibri"/>
                      </a:endParaRPr>
                    </a:p>
                  </a:txBody>
                  <a:tcPr marR="45720" marT="0" marB="0" anchor="ct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tc>
                <a:extLst>
                  <a:ext uri="{0D108BD9-81ED-4DB2-BD59-A6C34878D82A}">
                    <a16:rowId xmlns:a16="http://schemas.microsoft.com/office/drawing/2014/main" val="10004"/>
                  </a:ext>
                </a:extLst>
              </a:tr>
              <a:tr h="728201">
                <a:tc>
                  <a:txBody>
                    <a:bodyPr/>
                    <a:lstStyle/>
                    <a:p>
                      <a:pPr algn="l" fontAlgn="b"/>
                      <a:r>
                        <a:rPr lang="en-US" sz="2000" b="1" u="none" strike="noStrike" dirty="0">
                          <a:solidFill>
                            <a:schemeClr val="tx1">
                              <a:lumMod val="90000"/>
                              <a:lumOff val="10000"/>
                            </a:schemeClr>
                          </a:solidFill>
                          <a:effectLst/>
                        </a:rPr>
                        <a:t> Alnus </a:t>
                      </a:r>
                      <a:r>
                        <a:rPr lang="en-US" sz="2000" b="1" u="none" strike="noStrike" dirty="0" err="1">
                          <a:solidFill>
                            <a:schemeClr val="tx1">
                              <a:lumMod val="90000"/>
                              <a:lumOff val="10000"/>
                            </a:schemeClr>
                          </a:solidFill>
                          <a:effectLst/>
                        </a:rPr>
                        <a:t>glutinosa</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European alder</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ctr" fontAlgn="b"/>
                      <a:r>
                        <a:rPr lang="en-US" sz="2000" b="1" u="none" strike="noStrike" dirty="0">
                          <a:solidFill>
                            <a:schemeClr val="tx1">
                              <a:lumMod val="90000"/>
                              <a:lumOff val="10000"/>
                            </a:schemeClr>
                          </a:solidFill>
                          <a:effectLst/>
                        </a:rPr>
                        <a:t>61</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Betulaceae</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tc>
                  <a:txBody>
                    <a:bodyPr/>
                    <a:lstStyle/>
                    <a:p>
                      <a:endParaRPr lang="en-US" sz="2000" b="1" dirty="0">
                        <a:solidFill>
                          <a:schemeClr val="tx1">
                            <a:lumMod val="90000"/>
                            <a:lumOff val="10000"/>
                          </a:schemeClr>
                        </a:solidFill>
                      </a:endParaRPr>
                    </a:p>
                  </a:txBody>
                  <a:tcPr marR="45720" marT="0" marB="0" anchor="ctr">
                    <a:solidFill>
                      <a:schemeClr val="accent1">
                        <a:lumMod val="40000"/>
                        <a:lumOff val="60000"/>
                      </a:schemeClr>
                    </a:solidFill>
                  </a:tcPr>
                </a:tc>
                <a:tc>
                  <a:txBody>
                    <a:bodyPr/>
                    <a:lstStyle/>
                    <a:p>
                      <a:pPr algn="l" fontAlgn="b"/>
                      <a:r>
                        <a:rPr lang="en-US" sz="2000" b="1" u="none" strike="noStrike" dirty="0">
                          <a:solidFill>
                            <a:schemeClr val="tx1">
                              <a:lumMod val="90000"/>
                              <a:lumOff val="10000"/>
                            </a:schemeClr>
                          </a:solidFill>
                          <a:effectLst/>
                        </a:rPr>
                        <a:t>Alaska      </a:t>
                      </a:r>
                      <a:r>
                        <a:rPr lang="en-US" sz="2000" b="1" u="none" strike="noStrike" dirty="0" err="1">
                          <a:solidFill>
                            <a:schemeClr val="tx1">
                              <a:lumMod val="90000"/>
                              <a:lumOff val="10000"/>
                            </a:schemeClr>
                          </a:solidFill>
                          <a:effectLst/>
                        </a:rPr>
                        <a:t>Watchlist</a:t>
                      </a:r>
                      <a:endParaRPr lang="en-US" sz="2000" b="1" i="0" u="none" strike="noStrike" dirty="0">
                        <a:solidFill>
                          <a:schemeClr val="tx1">
                            <a:lumMod val="90000"/>
                            <a:lumOff val="10000"/>
                          </a:schemeClr>
                        </a:solidFill>
                        <a:effectLst/>
                        <a:latin typeface="Calibri"/>
                      </a:endParaRPr>
                    </a:p>
                  </a:txBody>
                  <a:tcPr marR="45720" marT="0" marB="0" anchor="ctr">
                    <a:solidFill>
                      <a:schemeClr val="accent1">
                        <a:lumMod val="40000"/>
                        <a:lumOff val="60000"/>
                      </a:schemeClr>
                    </a:solidFill>
                  </a:tcPr>
                </a:tc>
                <a:extLst>
                  <a:ext uri="{0D108BD9-81ED-4DB2-BD59-A6C34878D82A}">
                    <a16:rowId xmlns:a16="http://schemas.microsoft.com/office/drawing/2014/main" val="10005"/>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avium</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sweet 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r>
                        <a:rPr lang="en-US" sz="2000" b="1" u="none" strike="noStrike">
                          <a:solidFill>
                            <a:schemeClr val="tx1">
                              <a:lumMod val="90000"/>
                              <a:lumOff val="10000"/>
                            </a:schemeClr>
                          </a:solidFill>
                          <a:effectLst/>
                        </a:rPr>
                        <a:t>2005</a:t>
                      </a:r>
                      <a:endParaRPr lang="en-US" sz="2000" b="1" i="0" u="none" strike="noStrike">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6"/>
                  </a:ext>
                </a:extLst>
              </a:tr>
              <a:tr h="394369">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maackii</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Amur chokecherry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r>
                        <a:rPr lang="en-US" sz="2000" b="1" u="none" strike="noStrike" dirty="0">
                          <a:solidFill>
                            <a:schemeClr val="tx1">
                              <a:lumMod val="90000"/>
                              <a:lumOff val="10000"/>
                            </a:schemeClr>
                          </a:solidFill>
                          <a:effectLst/>
                        </a:rPr>
                        <a:t>2012</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Alaska</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7"/>
                  </a:ext>
                </a:extLst>
              </a:tr>
              <a:tr h="1092301">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Prunus</a:t>
                      </a:r>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mahaleb</a:t>
                      </a:r>
                      <a:r>
                        <a:rPr lang="en-US" sz="2000" b="1" u="none" strike="noStrike" dirty="0">
                          <a:solidFill>
                            <a:schemeClr val="tx1">
                              <a:lumMod val="90000"/>
                              <a:lumOff val="10000"/>
                            </a:schemeClr>
                          </a:solidFill>
                          <a:effectLst/>
                        </a:rPr>
                        <a:t> </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Mahaleb</a:t>
                      </a:r>
                      <a:r>
                        <a:rPr lang="en-US" sz="2000" b="1" u="none" strike="noStrike" dirty="0">
                          <a:solidFill>
                            <a:schemeClr val="tx1">
                              <a:lumMod val="90000"/>
                              <a:lumOff val="10000"/>
                            </a:schemeClr>
                          </a:solidFill>
                          <a:effectLst/>
                        </a:rPr>
                        <a:t> cherry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 </a:t>
                      </a:r>
                      <a:r>
                        <a:rPr lang="en-US" sz="2000" b="1" u="none" strike="noStrike" dirty="0" err="1">
                          <a:solidFill>
                            <a:schemeClr val="tx1">
                              <a:lumMod val="90000"/>
                              <a:lumOff val="10000"/>
                            </a:schemeClr>
                          </a:solidFill>
                          <a:effectLst/>
                        </a:rPr>
                        <a:t>Rosaceae</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ctr" fontAlgn="b"/>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tc>
                  <a:txBody>
                    <a:bodyPr/>
                    <a:lstStyle/>
                    <a:p>
                      <a:pPr algn="l" fontAlgn="b"/>
                      <a:r>
                        <a:rPr lang="en-US" sz="2000" b="1" u="none" strike="noStrike" dirty="0">
                          <a:solidFill>
                            <a:schemeClr val="tx1">
                              <a:lumMod val="90000"/>
                              <a:lumOff val="10000"/>
                            </a:schemeClr>
                          </a:solidFill>
                          <a:effectLst/>
                        </a:rPr>
                        <a:t>Adjacent            Canada only</a:t>
                      </a:r>
                      <a:endParaRPr lang="en-US" sz="2000" b="1" i="0" u="none" strike="noStrike" dirty="0">
                        <a:solidFill>
                          <a:schemeClr val="tx1">
                            <a:lumMod val="90000"/>
                            <a:lumOff val="10000"/>
                          </a:schemeClr>
                        </a:solidFill>
                        <a:effectLst/>
                        <a:latin typeface="Calibri"/>
                      </a:endParaRPr>
                    </a:p>
                  </a:txBody>
                  <a:tcPr marR="45720" marT="0" marB="0" anchor="ctr">
                    <a:solidFill>
                      <a:srgbClr val="BEB398"/>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16925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a:t>
            </a:r>
          </a:p>
        </p:txBody>
      </p:sp>
      <p:sp>
        <p:nvSpPr>
          <p:cNvPr id="3" name="Content Placeholder 2"/>
          <p:cNvSpPr>
            <a:spLocks noGrp="1"/>
          </p:cNvSpPr>
          <p:nvPr>
            <p:ph idx="1"/>
          </p:nvPr>
        </p:nvSpPr>
        <p:spPr>
          <a:xfrm>
            <a:off x="457200" y="1066800"/>
            <a:ext cx="8229600" cy="4525963"/>
          </a:xfrm>
        </p:spPr>
        <p:txBody>
          <a:bodyPr>
            <a:normAutofit/>
          </a:bodyPr>
          <a:lstStyle/>
          <a:p>
            <a:pPr marL="0" indent="0">
              <a:buNone/>
            </a:pPr>
            <a:r>
              <a:rPr lang="en-US" sz="2800" i="1" dirty="0">
                <a:solidFill>
                  <a:schemeClr val="bg2">
                    <a:lumMod val="10000"/>
                  </a:schemeClr>
                </a:solidFill>
              </a:rPr>
              <a:t> </a:t>
            </a:r>
            <a:endParaRPr lang="en-US" sz="2800" dirty="0">
              <a:solidFill>
                <a:schemeClr val="bg2">
                  <a:lumMod val="10000"/>
                </a:schemeClr>
              </a:solidFill>
            </a:endParaRPr>
          </a:p>
          <a:p>
            <a:pPr>
              <a:buBlip>
                <a:blip r:embed="rId2"/>
              </a:buBlip>
            </a:pPr>
            <a:r>
              <a:rPr lang="en-US" sz="2800" dirty="0">
                <a:solidFill>
                  <a:schemeClr val="bg2">
                    <a:lumMod val="10000"/>
                  </a:schemeClr>
                </a:solidFill>
              </a:rPr>
              <a:t> Spread of invasive species can be a problem.  Movement of vehicles can help spread invasive species, including – industrial, research, recreation, highway maintenance, etc.  We encourage voluntary use of the following guidance for reforestation equipment and other vehicles, and encourages the agencies to provide information and training about known invasive species, and prevention of spread, and where known, safe locations for washing vehicles.</a:t>
            </a:r>
          </a:p>
        </p:txBody>
      </p:sp>
    </p:spTree>
    <p:extLst>
      <p:ext uri="{BB962C8B-B14F-4D97-AF65-F5344CB8AC3E}">
        <p14:creationId xmlns:p14="http://schemas.microsoft.com/office/powerpoint/2010/main" val="1596666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Intent</a:t>
            </a:r>
          </a:p>
        </p:txBody>
      </p:sp>
      <p:sp>
        <p:nvSpPr>
          <p:cNvPr id="3" name="Content Placeholder 2"/>
          <p:cNvSpPr>
            <a:spLocks noGrp="1"/>
          </p:cNvSpPr>
          <p:nvPr>
            <p:ph idx="1"/>
          </p:nvPr>
        </p:nvSpPr>
        <p:spPr>
          <a:xfrm>
            <a:off x="457200" y="1600200"/>
            <a:ext cx="8229600" cy="4876800"/>
          </a:xfrm>
        </p:spPr>
        <p:txBody>
          <a:bodyPr>
            <a:normAutofit/>
          </a:bodyPr>
          <a:lstStyle/>
          <a:p>
            <a:pPr>
              <a:buBlip>
                <a:blip r:embed="rId2"/>
              </a:buBlip>
            </a:pPr>
            <a:r>
              <a:rPr lang="en-US" sz="3200" dirty="0">
                <a:solidFill>
                  <a:schemeClr val="bg2">
                    <a:lumMod val="10000"/>
                  </a:schemeClr>
                </a:solidFill>
              </a:rPr>
              <a:t> Outside riparian areas: </a:t>
            </a:r>
          </a:p>
          <a:p>
            <a:pPr lvl="1">
              <a:buBlip>
                <a:blip r:embed="rId2"/>
              </a:buBlip>
            </a:pPr>
            <a:r>
              <a:rPr lang="en-US" sz="2800" dirty="0">
                <a:solidFill>
                  <a:schemeClr val="bg2">
                    <a:lumMod val="10000"/>
                  </a:schemeClr>
                </a:solidFill>
              </a:rPr>
              <a:t> Protect important public resources, </a:t>
            </a:r>
          </a:p>
          <a:p>
            <a:pPr lvl="1">
              <a:buBlip>
                <a:blip r:embed="rId2"/>
              </a:buBlip>
            </a:pPr>
            <a:r>
              <a:rPr lang="en-US" sz="2800" dirty="0">
                <a:solidFill>
                  <a:schemeClr val="bg2">
                    <a:lumMod val="10000"/>
                  </a:schemeClr>
                </a:solidFill>
              </a:rPr>
              <a:t> Maintain an economically viable timber industry, </a:t>
            </a:r>
          </a:p>
          <a:p>
            <a:pPr lvl="1">
              <a:buBlip>
                <a:blip r:embed="rId2"/>
              </a:buBlip>
            </a:pPr>
            <a:r>
              <a:rPr lang="en-US" sz="2800" dirty="0">
                <a:solidFill>
                  <a:schemeClr val="bg2">
                    <a:lumMod val="10000"/>
                  </a:schemeClr>
                </a:solidFill>
              </a:rPr>
              <a:t> Prevent or minimize significant adverse effects of soil erosion and mass wasting on water quality and fish habitat, and </a:t>
            </a:r>
          </a:p>
          <a:p>
            <a:pPr lvl="1">
              <a:buBlip>
                <a:blip r:embed="rId2"/>
              </a:buBlip>
            </a:pPr>
            <a:r>
              <a:rPr lang="en-US" sz="2800" dirty="0">
                <a:solidFill>
                  <a:schemeClr val="bg2">
                    <a:lumMod val="10000"/>
                  </a:schemeClr>
                </a:solidFill>
              </a:rPr>
              <a:t> Ensure reforestation to the fullest extent practical, taking into account the economic feasibility of timber operations.  </a:t>
            </a:r>
            <a:endParaRPr lang="en-US" dirty="0">
              <a:solidFill>
                <a:schemeClr val="bg2">
                  <a:lumMod val="10000"/>
                </a:schemeClr>
              </a:solidFill>
            </a:endParaRPr>
          </a:p>
          <a:p>
            <a:pPr marL="0" indent="0">
              <a:buNone/>
            </a:pPr>
            <a:r>
              <a:rPr lang="en-US" sz="2200" dirty="0">
                <a:solidFill>
                  <a:schemeClr val="bg2">
                    <a:lumMod val="10000"/>
                  </a:schemeClr>
                </a:solidFill>
              </a:rPr>
              <a:t>		  				</a:t>
            </a:r>
            <a:r>
              <a:rPr lang="en-US" dirty="0">
                <a:solidFill>
                  <a:schemeClr val="bg2">
                    <a:lumMod val="10000"/>
                  </a:schemeClr>
                </a:solidFill>
              </a:rPr>
              <a:t>   11 AAC 95.185(a)</a:t>
            </a:r>
          </a:p>
        </p:txBody>
      </p:sp>
    </p:spTree>
    <p:extLst>
      <p:ext uri="{BB962C8B-B14F-4D97-AF65-F5344CB8AC3E}">
        <p14:creationId xmlns:p14="http://schemas.microsoft.com/office/powerpoint/2010/main" val="20953157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 Guidance</a:t>
            </a:r>
          </a:p>
        </p:txBody>
      </p:sp>
      <p:sp>
        <p:nvSpPr>
          <p:cNvPr id="3" name="Content Placeholder 2"/>
          <p:cNvSpPr>
            <a:spLocks noGrp="1"/>
          </p:cNvSpPr>
          <p:nvPr>
            <p:ph idx="1"/>
          </p:nvPr>
        </p:nvSpPr>
        <p:spPr>
          <a:xfrm>
            <a:off x="457200" y="1066800"/>
            <a:ext cx="8229600" cy="4525963"/>
          </a:xfrm>
        </p:spPr>
        <p:txBody>
          <a:bodyPr>
            <a:noAutofit/>
          </a:bodyPr>
          <a:lstStyle/>
          <a:p>
            <a:pPr marL="0" indent="0">
              <a:buNone/>
            </a:pPr>
            <a:r>
              <a:rPr lang="en-US" sz="2800" i="1" dirty="0">
                <a:solidFill>
                  <a:schemeClr val="bg2">
                    <a:lumMod val="10000"/>
                  </a:schemeClr>
                </a:solidFill>
              </a:rPr>
              <a:t> </a:t>
            </a:r>
            <a:endParaRPr lang="en-US" sz="2800" dirty="0">
              <a:solidFill>
                <a:schemeClr val="bg2">
                  <a:lumMod val="10000"/>
                </a:schemeClr>
              </a:solidFill>
            </a:endParaRPr>
          </a:p>
          <a:p>
            <a:pPr lvl="0">
              <a:buBlip>
                <a:blip r:embed="rId2"/>
              </a:buBlip>
            </a:pPr>
            <a:r>
              <a:rPr lang="en-US" sz="2800" dirty="0">
                <a:solidFill>
                  <a:schemeClr val="bg2">
                    <a:lumMod val="10000"/>
                  </a:schemeClr>
                </a:solidFill>
              </a:rPr>
              <a:t> Scout for invasive plants before performing work in an area.</a:t>
            </a:r>
          </a:p>
          <a:p>
            <a:pPr lvl="0">
              <a:buBlip>
                <a:blip r:embed="rId2"/>
              </a:buBlip>
            </a:pPr>
            <a:r>
              <a:rPr lang="en-US" sz="2800" dirty="0">
                <a:solidFill>
                  <a:schemeClr val="bg2">
                    <a:lumMod val="10000"/>
                  </a:schemeClr>
                </a:solidFill>
              </a:rPr>
              <a:t> Identify known locations of invasive plants, report new locations, and make use of local knowledge and groups if available.</a:t>
            </a:r>
          </a:p>
          <a:p>
            <a:pPr lvl="0">
              <a:buBlip>
                <a:blip r:embed="rId2"/>
              </a:buBlip>
            </a:pPr>
            <a:r>
              <a:rPr lang="en-US" sz="2800" dirty="0">
                <a:solidFill>
                  <a:schemeClr val="bg2">
                    <a:lumMod val="10000"/>
                  </a:schemeClr>
                </a:solidFill>
              </a:rPr>
              <a:t> Avoid working in areas with invasive plants, and work from areas without to areas with invasive plants if that is not possible.</a:t>
            </a:r>
          </a:p>
          <a:p>
            <a:pPr lvl="0">
              <a:buBlip>
                <a:blip r:embed="rId2"/>
              </a:buBlip>
            </a:pPr>
            <a:r>
              <a:rPr lang="en-US" sz="2800" dirty="0">
                <a:solidFill>
                  <a:schemeClr val="bg2">
                    <a:lumMod val="10000"/>
                  </a:schemeClr>
                </a:solidFill>
              </a:rPr>
              <a:t> Time your operations to prevent or reduce seed production or seed dispersal.</a:t>
            </a:r>
          </a:p>
        </p:txBody>
      </p:sp>
    </p:spTree>
    <p:extLst>
      <p:ext uri="{BB962C8B-B14F-4D97-AF65-F5344CB8AC3E}">
        <p14:creationId xmlns:p14="http://schemas.microsoft.com/office/powerpoint/2010/main" val="17315207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Invasive Species: Guidance</a:t>
            </a:r>
          </a:p>
        </p:txBody>
      </p:sp>
      <p:sp>
        <p:nvSpPr>
          <p:cNvPr id="3" name="Content Placeholder 2"/>
          <p:cNvSpPr>
            <a:spLocks noGrp="1"/>
          </p:cNvSpPr>
          <p:nvPr>
            <p:ph idx="1"/>
          </p:nvPr>
        </p:nvSpPr>
        <p:spPr>
          <a:xfrm>
            <a:off x="457200" y="990600"/>
            <a:ext cx="8229600" cy="4525963"/>
          </a:xfrm>
        </p:spPr>
        <p:txBody>
          <a:bodyPr>
            <a:noAutofit/>
          </a:bodyPr>
          <a:lstStyle/>
          <a:p>
            <a:pPr marL="0" indent="0">
              <a:buNone/>
            </a:pPr>
            <a:r>
              <a:rPr lang="en-US" sz="2800" i="1" dirty="0">
                <a:solidFill>
                  <a:schemeClr val="bg2">
                    <a:lumMod val="10000"/>
                  </a:schemeClr>
                </a:solidFill>
              </a:rPr>
              <a:t> </a:t>
            </a:r>
            <a:endParaRPr lang="en-US" sz="2800" dirty="0">
              <a:solidFill>
                <a:schemeClr val="bg2">
                  <a:lumMod val="10000"/>
                </a:schemeClr>
              </a:solidFill>
            </a:endParaRPr>
          </a:p>
          <a:p>
            <a:pPr lvl="0">
              <a:buBlip>
                <a:blip r:embed="rId2"/>
              </a:buBlip>
            </a:pPr>
            <a:r>
              <a:rPr lang="en-US" sz="2800" dirty="0">
                <a:solidFill>
                  <a:schemeClr val="bg2">
                    <a:lumMod val="10000"/>
                  </a:schemeClr>
                </a:solidFill>
              </a:rPr>
              <a:t> Revegetate with native, local, and/or noninvasive species.</a:t>
            </a:r>
          </a:p>
          <a:p>
            <a:pPr lvl="0">
              <a:buBlip>
                <a:blip r:embed="rId2"/>
              </a:buBlip>
            </a:pPr>
            <a:r>
              <a:rPr lang="en-US" sz="2800" dirty="0">
                <a:solidFill>
                  <a:schemeClr val="bg2">
                    <a:lumMod val="10000"/>
                  </a:schemeClr>
                </a:solidFill>
              </a:rPr>
              <a:t> Use certified weed-free materials, including seed mixes, gravel, topsoil, hay/straw, erosion control tubes, etc.</a:t>
            </a:r>
          </a:p>
          <a:p>
            <a:pPr lvl="0">
              <a:buBlip>
                <a:blip r:embed="rId2"/>
              </a:buBlip>
            </a:pPr>
            <a:r>
              <a:rPr lang="en-US" sz="2800" dirty="0">
                <a:solidFill>
                  <a:schemeClr val="bg2">
                    <a:lumMod val="10000"/>
                  </a:schemeClr>
                </a:solidFill>
              </a:rPr>
              <a:t> Clean vehicles and equipment regularly, using high pressure washer and physical removal, before leaving areas with invasive species.</a:t>
            </a:r>
          </a:p>
          <a:p>
            <a:pPr>
              <a:buBlip>
                <a:blip r:embed="rId2"/>
              </a:buBlip>
            </a:pPr>
            <a:r>
              <a:rPr lang="en-US" sz="2800" dirty="0">
                <a:solidFill>
                  <a:schemeClr val="bg2">
                    <a:lumMod val="10000"/>
                  </a:schemeClr>
                </a:solidFill>
              </a:rPr>
              <a:t> Inspect equipment when arriving at sites without invasive species</a:t>
            </a:r>
          </a:p>
        </p:txBody>
      </p:sp>
    </p:spTree>
    <p:extLst>
      <p:ext uri="{BB962C8B-B14F-4D97-AF65-F5344CB8AC3E}">
        <p14:creationId xmlns:p14="http://schemas.microsoft.com/office/powerpoint/2010/main" val="2345247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Goal:  All lands</a:t>
            </a:r>
          </a:p>
        </p:txBody>
      </p:sp>
      <p:sp>
        <p:nvSpPr>
          <p:cNvPr id="3" name="Content Placeholder 2"/>
          <p:cNvSpPr>
            <a:spLocks noGrp="1"/>
          </p:cNvSpPr>
          <p:nvPr>
            <p:ph idx="1"/>
          </p:nvPr>
        </p:nvSpPr>
        <p:spPr>
          <a:xfrm>
            <a:off x="457200" y="1600200"/>
            <a:ext cx="8229600" cy="2590800"/>
          </a:xfrm>
        </p:spPr>
        <p:txBody>
          <a:bodyPr>
            <a:noAutofit/>
          </a:bodyPr>
          <a:lstStyle/>
          <a:p>
            <a:pPr marL="0" indent="0">
              <a:buNone/>
            </a:pPr>
            <a:r>
              <a:rPr lang="en-US" sz="2800" dirty="0">
                <a:solidFill>
                  <a:schemeClr val="bg2">
                    <a:lumMod val="10000"/>
                  </a:schemeClr>
                </a:solidFill>
              </a:rPr>
              <a:t>Reforest harvested forest land to ensure a sustained yield of merchantable timber; </a:t>
            </a:r>
          </a:p>
          <a:p>
            <a:pPr marL="365760" lvl="1" indent="0">
              <a:buNone/>
            </a:pPr>
            <a:r>
              <a:rPr lang="en-US" sz="2800" dirty="0">
                <a:solidFill>
                  <a:schemeClr val="bg2">
                    <a:lumMod val="10000"/>
                  </a:schemeClr>
                </a:solidFill>
              </a:rPr>
              <a:t>						</a:t>
            </a:r>
          </a:p>
          <a:p>
            <a:pPr marL="365760" lvl="1" indent="0">
              <a:buNone/>
            </a:pPr>
            <a:endParaRPr lang="en-US" sz="2800" dirty="0">
              <a:solidFill>
                <a:schemeClr val="bg2">
                  <a:lumMod val="10000"/>
                </a:schemeClr>
              </a:solidFill>
            </a:endParaRPr>
          </a:p>
          <a:p>
            <a:pPr marL="365760" lvl="1" indent="0">
              <a:buNone/>
            </a:pPr>
            <a:endParaRPr lang="en-US" sz="2800" dirty="0">
              <a:solidFill>
                <a:schemeClr val="bg2">
                  <a:lumMod val="10000"/>
                </a:schemeClr>
              </a:solidFill>
            </a:endParaRPr>
          </a:p>
          <a:p>
            <a:pPr marL="365760" lvl="1" indent="0">
              <a:buNone/>
            </a:pPr>
            <a:endParaRPr lang="en-US" sz="2800" dirty="0">
              <a:solidFill>
                <a:schemeClr val="bg2">
                  <a:lumMod val="10000"/>
                </a:schemeClr>
              </a:solidFill>
            </a:endParaRPr>
          </a:p>
          <a:p>
            <a:pPr marL="365760" lvl="1" indent="0" algn="r">
              <a:buNone/>
            </a:pPr>
            <a:r>
              <a:rPr lang="en-US" sz="2800" dirty="0">
                <a:solidFill>
                  <a:srgbClr val="478148"/>
                </a:solidFill>
              </a:rPr>
              <a:t>Sec. 41.17.060(b)</a:t>
            </a:r>
          </a:p>
          <a:p>
            <a:pPr>
              <a:buBlip>
                <a:blip r:embed="rId3"/>
              </a:buBlip>
            </a:pPr>
            <a:endParaRPr lang="en-US" sz="2800" dirty="0">
              <a:solidFill>
                <a:schemeClr val="bg2">
                  <a:lumMod val="10000"/>
                </a:schemeClr>
              </a:solidFill>
            </a:endParaRPr>
          </a:p>
        </p:txBody>
      </p:sp>
      <p:pic>
        <p:nvPicPr>
          <p:cNvPr id="5" name="Picture 4">
            <a:extLst>
              <a:ext uri="{FF2B5EF4-FFF2-40B4-BE49-F238E27FC236}">
                <a16:creationId xmlns:a16="http://schemas.microsoft.com/office/drawing/2014/main" id="{5067C5E8-6B58-469E-89BE-1BBC854E2C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4800" y="2686693"/>
            <a:ext cx="4876800" cy="3657600"/>
          </a:xfrm>
          <a:prstGeom prst="rect">
            <a:avLst/>
          </a:prstGeom>
          <a:ln>
            <a:solidFill>
              <a:schemeClr val="bg1"/>
            </a:solidFill>
          </a:ln>
        </p:spPr>
      </p:pic>
      <p:sp>
        <p:nvSpPr>
          <p:cNvPr id="6" name="TextBox 5">
            <a:extLst>
              <a:ext uri="{FF2B5EF4-FFF2-40B4-BE49-F238E27FC236}">
                <a16:creationId xmlns:a16="http://schemas.microsoft.com/office/drawing/2014/main" id="{4B0577B8-0499-4404-B292-D813D1D46A52}"/>
              </a:ext>
            </a:extLst>
          </p:cNvPr>
          <p:cNvSpPr txBox="1"/>
          <p:nvPr/>
        </p:nvSpPr>
        <p:spPr>
          <a:xfrm>
            <a:off x="472698" y="2514600"/>
            <a:ext cx="3337302" cy="3539430"/>
          </a:xfrm>
          <a:prstGeom prst="rect">
            <a:avLst/>
          </a:prstGeom>
          <a:noFill/>
        </p:spPr>
        <p:txBody>
          <a:bodyPr wrap="square" rtlCol="0">
            <a:spAutoFit/>
          </a:bodyPr>
          <a:lstStyle/>
          <a:p>
            <a:r>
              <a:rPr lang="en-US" sz="2800" dirty="0">
                <a:solidFill>
                  <a:schemeClr val="bg2">
                    <a:lumMod val="10000"/>
                  </a:schemeClr>
                </a:solidFill>
              </a:rPr>
              <a:t>If artificial planting is required, </a:t>
            </a:r>
            <a:r>
              <a:rPr lang="en-US" sz="2800" dirty="0" err="1">
                <a:solidFill>
                  <a:schemeClr val="bg2">
                    <a:lumMod val="10000"/>
                  </a:schemeClr>
                </a:solidFill>
              </a:rPr>
              <a:t>silviculturally</a:t>
            </a:r>
            <a:r>
              <a:rPr lang="en-US" sz="2800" dirty="0">
                <a:solidFill>
                  <a:schemeClr val="bg2">
                    <a:lumMod val="10000"/>
                  </a:schemeClr>
                </a:solidFill>
              </a:rPr>
              <a:t> acceptable seedlings must first be available for planting at an economically fair price in the state</a:t>
            </a:r>
            <a:endParaRPr lang="en-US" sz="2800" dirty="0"/>
          </a:p>
        </p:txBody>
      </p:sp>
      <p:sp>
        <p:nvSpPr>
          <p:cNvPr id="7" name="TextBox 6">
            <a:extLst>
              <a:ext uri="{FF2B5EF4-FFF2-40B4-BE49-F238E27FC236}">
                <a16:creationId xmlns:a16="http://schemas.microsoft.com/office/drawing/2014/main" id="{6830FBCC-492E-4E9A-A55C-62C2F4469232}"/>
              </a:ext>
            </a:extLst>
          </p:cNvPr>
          <p:cNvSpPr txBox="1"/>
          <p:nvPr/>
        </p:nvSpPr>
        <p:spPr>
          <a:xfrm>
            <a:off x="4724400" y="6344293"/>
            <a:ext cx="4800600" cy="307777"/>
          </a:xfrm>
          <a:prstGeom prst="rect">
            <a:avLst/>
          </a:prstGeom>
          <a:noFill/>
        </p:spPr>
        <p:txBody>
          <a:bodyPr wrap="square" rtlCol="0">
            <a:spAutoFit/>
          </a:bodyPr>
          <a:lstStyle/>
          <a:p>
            <a:r>
              <a:rPr lang="en-US" sz="1400" dirty="0"/>
              <a:t>Sitka spruce seedlings in </a:t>
            </a:r>
            <a:r>
              <a:rPr lang="en-US" sz="1400" dirty="0" err="1"/>
              <a:t>Silvaseed</a:t>
            </a:r>
            <a:r>
              <a:rPr lang="en-US" sz="1400" dirty="0"/>
              <a:t> Nursery, WA. </a:t>
            </a:r>
          </a:p>
        </p:txBody>
      </p:sp>
    </p:spTree>
    <p:extLst>
      <p:ext uri="{BB962C8B-B14F-4D97-AF65-F5344CB8AC3E}">
        <p14:creationId xmlns:p14="http://schemas.microsoft.com/office/powerpoint/2010/main" val="1374457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400" dirty="0"/>
              <a:t>Goals:  State and municipal land</a:t>
            </a:r>
          </a:p>
        </p:txBody>
      </p:sp>
      <p:sp>
        <p:nvSpPr>
          <p:cNvPr id="3" name="Content Placeholder 2"/>
          <p:cNvSpPr>
            <a:spLocks noGrp="1"/>
          </p:cNvSpPr>
          <p:nvPr>
            <p:ph idx="1"/>
          </p:nvPr>
        </p:nvSpPr>
        <p:spPr>
          <a:xfrm>
            <a:off x="457200" y="1219200"/>
            <a:ext cx="8229600" cy="5410200"/>
          </a:xfrm>
        </p:spPr>
        <p:txBody>
          <a:bodyPr>
            <a:normAutofit/>
          </a:bodyPr>
          <a:lstStyle/>
          <a:p>
            <a:pPr>
              <a:buClr>
                <a:srgbClr val="478148"/>
              </a:buClr>
              <a:buBlip>
                <a:blip r:embed="rId2"/>
              </a:buBlip>
            </a:pPr>
            <a:r>
              <a:rPr lang="en-US" sz="3200" dirty="0">
                <a:solidFill>
                  <a:schemeClr val="bg2">
                    <a:lumMod val="10000"/>
                  </a:schemeClr>
                </a:solidFill>
              </a:rPr>
              <a:t> Manage forest land for the sustained yield of the renewable resources </a:t>
            </a:r>
          </a:p>
          <a:p>
            <a:pPr>
              <a:buClr>
                <a:srgbClr val="478148"/>
              </a:buClr>
              <a:buBlip>
                <a:blip r:embed="rId2"/>
              </a:buBlip>
            </a:pPr>
            <a:r>
              <a:rPr lang="en-US" sz="3200" dirty="0">
                <a:solidFill>
                  <a:schemeClr val="bg2">
                    <a:lumMod val="10000"/>
                  </a:schemeClr>
                </a:solidFill>
              </a:rPr>
              <a:t> Harvest only where data and information demonstrate that natural or artificial reforestation techniques will produce a sustained yield of merchantable timber </a:t>
            </a:r>
          </a:p>
          <a:p>
            <a:pPr>
              <a:buClr>
                <a:srgbClr val="478148"/>
              </a:buClr>
              <a:buBlip>
                <a:blip r:embed="rId2"/>
              </a:buBlip>
            </a:pPr>
            <a:r>
              <a:rPr lang="en-US" sz="3200" dirty="0">
                <a:solidFill>
                  <a:schemeClr val="bg2">
                    <a:lumMod val="10000"/>
                  </a:schemeClr>
                </a:solidFill>
              </a:rPr>
              <a:t> No significant impairment of the productivity of the land and water with respect to renewable resources</a:t>
            </a:r>
          </a:p>
          <a:p>
            <a:pPr marL="0" lvl="1" indent="0">
              <a:buClr>
                <a:srgbClr val="478148"/>
              </a:buClr>
              <a:buNone/>
            </a:pPr>
            <a:r>
              <a:rPr lang="en-US" sz="2400" dirty="0">
                <a:solidFill>
                  <a:srgbClr val="478148"/>
                </a:solidFill>
              </a:rPr>
              <a:t>					Sec. 41.17.060(c)(1), (4-5)</a:t>
            </a:r>
          </a:p>
          <a:p>
            <a:pPr marL="0" indent="0">
              <a:buClr>
                <a:srgbClr val="478148"/>
              </a:buClr>
              <a:buNone/>
            </a:pPr>
            <a:endParaRPr lang="en-US" sz="3200" dirty="0">
              <a:solidFill>
                <a:schemeClr val="bg2">
                  <a:lumMod val="10000"/>
                </a:schemeClr>
              </a:solidFill>
            </a:endParaRPr>
          </a:p>
        </p:txBody>
      </p:sp>
    </p:spTree>
    <p:extLst>
      <p:ext uri="{BB962C8B-B14F-4D97-AF65-F5344CB8AC3E}">
        <p14:creationId xmlns:p14="http://schemas.microsoft.com/office/powerpoint/2010/main" val="141903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4400" dirty="0"/>
              <a:t>Definitions – 11 AAC 95.900</a:t>
            </a:r>
          </a:p>
        </p:txBody>
      </p:sp>
      <p:sp>
        <p:nvSpPr>
          <p:cNvPr id="5" name="Content Placeholder 4"/>
          <p:cNvSpPr>
            <a:spLocks noGrp="1"/>
          </p:cNvSpPr>
          <p:nvPr>
            <p:ph idx="1"/>
          </p:nvPr>
        </p:nvSpPr>
        <p:spPr>
          <a:xfrm>
            <a:off x="457200" y="1143000"/>
            <a:ext cx="8229600" cy="5486400"/>
          </a:xfrm>
        </p:spPr>
        <p:txBody>
          <a:bodyPr>
            <a:normAutofit/>
          </a:bodyPr>
          <a:lstStyle/>
          <a:p>
            <a:pPr>
              <a:buBlip>
                <a:blip r:embed="rId2"/>
              </a:buBlip>
            </a:pPr>
            <a:r>
              <a:rPr lang="en-US" sz="2800" b="1" dirty="0">
                <a:solidFill>
                  <a:schemeClr val="bg2">
                    <a:lumMod val="10000"/>
                  </a:schemeClr>
                </a:solidFill>
              </a:rPr>
              <a:t> Commercial tree species:  </a:t>
            </a:r>
            <a:r>
              <a:rPr lang="en-US" sz="2800" dirty="0">
                <a:solidFill>
                  <a:schemeClr val="bg2">
                    <a:lumMod val="10000"/>
                  </a:schemeClr>
                </a:solidFill>
              </a:rPr>
              <a:t>Any species that is capable of producing a merchantable stand of timber on a par­ticular site or is being grown as part of a Christmas tree or ornamental tree-growing operation </a:t>
            </a:r>
            <a:r>
              <a:rPr lang="en-US" sz="2800" dirty="0">
                <a:solidFill>
                  <a:srgbClr val="478148"/>
                </a:solidFill>
              </a:rPr>
              <a:t>(11) </a:t>
            </a:r>
            <a:endParaRPr lang="en-US" sz="2800" dirty="0">
              <a:solidFill>
                <a:schemeClr val="bg2">
                  <a:lumMod val="10000"/>
                </a:schemeClr>
              </a:solidFill>
            </a:endParaRPr>
          </a:p>
          <a:p>
            <a:pPr>
              <a:buBlip>
                <a:blip r:embed="rId2"/>
              </a:buBlip>
            </a:pPr>
            <a:r>
              <a:rPr lang="en-US" sz="2800" b="1" dirty="0">
                <a:solidFill>
                  <a:schemeClr val="bg2">
                    <a:lumMod val="10000"/>
                  </a:schemeClr>
                </a:solidFill>
              </a:rPr>
              <a:t> Conversion: </a:t>
            </a:r>
            <a:r>
              <a:rPr lang="en-US" sz="2800" dirty="0">
                <a:solidFill>
                  <a:schemeClr val="bg2">
                    <a:lumMod val="10000"/>
                  </a:schemeClr>
                </a:solidFill>
              </a:rPr>
              <a:t>A bona fide land use conversion to a use that is incompatible with timber growing </a:t>
            </a:r>
            <a:r>
              <a:rPr lang="en-US" sz="2800" dirty="0">
                <a:solidFill>
                  <a:srgbClr val="478148"/>
                </a:solidFill>
              </a:rPr>
              <a:t>(13) </a:t>
            </a:r>
            <a:endParaRPr lang="en-US" sz="2800" dirty="0">
              <a:solidFill>
                <a:schemeClr val="bg2">
                  <a:lumMod val="10000"/>
                </a:schemeClr>
              </a:solidFill>
            </a:endParaRPr>
          </a:p>
          <a:p>
            <a:pPr>
              <a:buBlip>
                <a:blip r:embed="rId2"/>
              </a:buBlip>
            </a:pPr>
            <a:r>
              <a:rPr lang="en-US" sz="2800" b="1" dirty="0">
                <a:solidFill>
                  <a:schemeClr val="bg2">
                    <a:lumMod val="10000"/>
                  </a:schemeClr>
                </a:solidFill>
              </a:rPr>
              <a:t> Reforest:  </a:t>
            </a:r>
            <a:r>
              <a:rPr lang="en-US" sz="2800" dirty="0">
                <a:solidFill>
                  <a:schemeClr val="bg2">
                    <a:lumMod val="10000"/>
                  </a:schemeClr>
                </a:solidFill>
              </a:rPr>
              <a:t>The successful reestablishment of commercial tree species following harvest </a:t>
            </a:r>
            <a:r>
              <a:rPr lang="en-US" sz="2800" dirty="0">
                <a:solidFill>
                  <a:srgbClr val="478148"/>
                </a:solidFill>
              </a:rPr>
              <a:t>(63) </a:t>
            </a:r>
            <a:endParaRPr lang="en-US" sz="2800" dirty="0">
              <a:solidFill>
                <a:schemeClr val="bg2">
                  <a:lumMod val="10000"/>
                </a:schemeClr>
              </a:solidFill>
            </a:endParaRPr>
          </a:p>
          <a:p>
            <a:pPr marL="0" indent="0">
              <a:buNone/>
            </a:pPr>
            <a:endParaRPr lang="en-US" dirty="0">
              <a:solidFill>
                <a:schemeClr val="bg2">
                  <a:lumMod val="10000"/>
                </a:schemeClr>
              </a:solidFill>
            </a:endParaRPr>
          </a:p>
        </p:txBody>
      </p:sp>
    </p:spTree>
    <p:extLst>
      <p:ext uri="{BB962C8B-B14F-4D97-AF65-F5344CB8AC3E}">
        <p14:creationId xmlns:p14="http://schemas.microsoft.com/office/powerpoint/2010/main" val="574394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74638"/>
            <a:ext cx="8763000" cy="868362"/>
          </a:xfrm>
        </p:spPr>
        <p:txBody>
          <a:bodyPr>
            <a:noAutofit/>
          </a:bodyPr>
          <a:lstStyle/>
          <a:p>
            <a:r>
              <a:rPr lang="en-US" sz="4400" dirty="0"/>
              <a:t>Definitions – 11 AAC 95.900, cont.</a:t>
            </a:r>
          </a:p>
        </p:txBody>
      </p:sp>
      <p:sp>
        <p:nvSpPr>
          <p:cNvPr id="5" name="Content Placeholder 4"/>
          <p:cNvSpPr>
            <a:spLocks noGrp="1"/>
          </p:cNvSpPr>
          <p:nvPr>
            <p:ph idx="1"/>
          </p:nvPr>
        </p:nvSpPr>
        <p:spPr>
          <a:xfrm>
            <a:off x="457200" y="1143000"/>
            <a:ext cx="8229600" cy="5486400"/>
          </a:xfrm>
        </p:spPr>
        <p:txBody>
          <a:bodyPr>
            <a:normAutofit/>
          </a:bodyPr>
          <a:lstStyle/>
          <a:p>
            <a:pPr>
              <a:buBlip>
                <a:blip r:embed="rId3"/>
              </a:buBlip>
            </a:pPr>
            <a:r>
              <a:rPr lang="en-US" sz="2800" b="1" dirty="0">
                <a:solidFill>
                  <a:schemeClr val="bg2">
                    <a:lumMod val="10000"/>
                  </a:schemeClr>
                </a:solidFill>
              </a:rPr>
              <a:t> Residual trees:</a:t>
            </a:r>
            <a:r>
              <a:rPr lang="en-US" sz="2800" dirty="0">
                <a:solidFill>
                  <a:schemeClr val="bg2">
                    <a:lumMod val="10000"/>
                  </a:schemeClr>
                </a:solidFill>
              </a:rPr>
              <a:t>  Commercial tree species left standing in a harvest unit or other specified area after comple­tion of harvest or immediately before beginning reforestation activities in that unit or area </a:t>
            </a:r>
            <a:r>
              <a:rPr lang="en-US" sz="2800" dirty="0">
                <a:solidFill>
                  <a:srgbClr val="478148"/>
                </a:solidFill>
              </a:rPr>
              <a:t>(67) </a:t>
            </a:r>
            <a:endParaRPr lang="en-US" sz="2800" dirty="0">
              <a:solidFill>
                <a:schemeClr val="bg2">
                  <a:lumMod val="10000"/>
                </a:schemeClr>
              </a:solidFill>
            </a:endParaRPr>
          </a:p>
          <a:p>
            <a:pPr>
              <a:buBlip>
                <a:blip r:embed="rId3"/>
              </a:buBlip>
            </a:pPr>
            <a:r>
              <a:rPr lang="en-US" sz="2800" b="1" dirty="0">
                <a:solidFill>
                  <a:schemeClr val="bg2">
                    <a:lumMod val="10000"/>
                  </a:schemeClr>
                </a:solidFill>
              </a:rPr>
              <a:t>Timber:  </a:t>
            </a:r>
            <a:r>
              <a:rPr lang="en-US" sz="2800" dirty="0">
                <a:solidFill>
                  <a:schemeClr val="bg2">
                    <a:lumMod val="10000"/>
                  </a:schemeClr>
                </a:solidFill>
              </a:rPr>
              <a:t>Merchantable trees, standing or down, of a commercial tree species </a:t>
            </a:r>
            <a:r>
              <a:rPr lang="en-US" sz="2800" dirty="0">
                <a:solidFill>
                  <a:srgbClr val="478148"/>
                </a:solidFill>
              </a:rPr>
              <a:t>(86)</a:t>
            </a:r>
          </a:p>
          <a:p>
            <a:pPr>
              <a:buBlip>
                <a:blip r:embed="rId3"/>
              </a:buBlip>
            </a:pPr>
            <a:r>
              <a:rPr lang="en-US" sz="2800" b="1" dirty="0">
                <a:solidFill>
                  <a:schemeClr val="bg2">
                    <a:lumMod val="10000"/>
                  </a:schemeClr>
                </a:solidFill>
              </a:rPr>
              <a:t> Sapling:  </a:t>
            </a:r>
            <a:r>
              <a:rPr lang="en-US" sz="2800" dirty="0">
                <a:solidFill>
                  <a:schemeClr val="bg2">
                    <a:lumMod val="10000"/>
                  </a:schemeClr>
                </a:solidFill>
              </a:rPr>
              <a:t>A live tree 1.0” to 5.0” in DBH </a:t>
            </a:r>
            <a:r>
              <a:rPr lang="en-US" sz="2800" dirty="0">
                <a:solidFill>
                  <a:srgbClr val="478148"/>
                </a:solidFill>
              </a:rPr>
              <a:t>(71) </a:t>
            </a:r>
            <a:endParaRPr lang="en-US" sz="2800" dirty="0">
              <a:solidFill>
                <a:schemeClr val="bg2">
                  <a:lumMod val="10000"/>
                </a:schemeClr>
              </a:solidFill>
            </a:endParaRPr>
          </a:p>
          <a:p>
            <a:pPr>
              <a:buBlip>
                <a:blip r:embed="rId3"/>
              </a:buBlip>
            </a:pPr>
            <a:r>
              <a:rPr lang="en-US" sz="2800" b="1" dirty="0">
                <a:solidFill>
                  <a:schemeClr val="bg2">
                    <a:lumMod val="10000"/>
                  </a:schemeClr>
                </a:solidFill>
              </a:rPr>
              <a:t> Seedling: </a:t>
            </a:r>
            <a:r>
              <a:rPr lang="en-US" sz="2800" dirty="0">
                <a:solidFill>
                  <a:schemeClr val="bg2">
                    <a:lumMod val="10000"/>
                  </a:schemeClr>
                </a:solidFill>
              </a:rPr>
              <a:t>A live tree                                            less than 1.0” in DBH,                                                           or under 10 feet tall                                                        </a:t>
            </a:r>
            <a:r>
              <a:rPr lang="en-US" sz="2800" dirty="0">
                <a:solidFill>
                  <a:srgbClr val="478148"/>
                </a:solidFill>
              </a:rPr>
              <a:t>(73) </a:t>
            </a:r>
            <a:endParaRPr lang="en-US" sz="2800" dirty="0">
              <a:solidFill>
                <a:schemeClr val="bg2">
                  <a:lumMod val="10000"/>
                </a:schemeClr>
              </a:solidFill>
            </a:endParaRPr>
          </a:p>
          <a:p>
            <a:pPr marL="0" indent="0">
              <a:buNone/>
            </a:pPr>
            <a:endParaRPr lang="en-US" sz="2800" dirty="0">
              <a:solidFill>
                <a:schemeClr val="bg2">
                  <a:lumMod val="10000"/>
                </a:schemeClr>
              </a:solidFill>
            </a:endParaRPr>
          </a:p>
          <a:p>
            <a:pPr>
              <a:buBlip>
                <a:blip r:embed="rId3"/>
              </a:buBlip>
            </a:pPr>
            <a:endParaRPr lang="en-US" dirty="0">
              <a:solidFill>
                <a:schemeClr val="bg2">
                  <a:lumMod val="10000"/>
                </a:schemeClr>
              </a:solidFill>
            </a:endParaRPr>
          </a:p>
        </p:txBody>
      </p:sp>
      <p:pic>
        <p:nvPicPr>
          <p:cNvPr id="3" name="Picture 2">
            <a:extLst>
              <a:ext uri="{FF2B5EF4-FFF2-40B4-BE49-F238E27FC236}">
                <a16:creationId xmlns:a16="http://schemas.microsoft.com/office/drawing/2014/main" id="{2C43249D-16E5-45D9-B4BC-BBD2C611DABA}"/>
              </a:ext>
            </a:extLst>
          </p:cNvPr>
          <p:cNvPicPr>
            <a:picLocks noChangeAspect="1"/>
          </p:cNvPicPr>
          <p:nvPr/>
        </p:nvPicPr>
        <p:blipFill rotWithShape="1">
          <a:blip r:embed="rId4">
            <a:extLst>
              <a:ext uri="{28A0092B-C50C-407E-A947-70E740481C1C}">
                <a14:useLocalDpi xmlns:a14="http://schemas.microsoft.com/office/drawing/2010/main" val="0"/>
              </a:ext>
            </a:extLst>
          </a:blip>
          <a:srcRect t="14094" b="36242"/>
          <a:stretch/>
        </p:blipFill>
        <p:spPr>
          <a:xfrm>
            <a:off x="4114800" y="4572000"/>
            <a:ext cx="4876800" cy="1769035"/>
          </a:xfrm>
          <a:prstGeom prst="rect">
            <a:avLst/>
          </a:prstGeom>
          <a:ln>
            <a:solidFill>
              <a:schemeClr val="bg1"/>
            </a:solidFill>
          </a:ln>
        </p:spPr>
      </p:pic>
      <p:sp>
        <p:nvSpPr>
          <p:cNvPr id="6" name="TextBox 5">
            <a:extLst>
              <a:ext uri="{FF2B5EF4-FFF2-40B4-BE49-F238E27FC236}">
                <a16:creationId xmlns:a16="http://schemas.microsoft.com/office/drawing/2014/main" id="{77615260-635E-4247-883F-22AF44FAA8EC}"/>
              </a:ext>
            </a:extLst>
          </p:cNvPr>
          <p:cNvSpPr txBox="1"/>
          <p:nvPr/>
        </p:nvSpPr>
        <p:spPr>
          <a:xfrm>
            <a:off x="4267200" y="6341035"/>
            <a:ext cx="4876800" cy="369332"/>
          </a:xfrm>
          <a:prstGeom prst="rect">
            <a:avLst/>
          </a:prstGeom>
          <a:noFill/>
        </p:spPr>
        <p:txBody>
          <a:bodyPr wrap="square" rtlCol="0">
            <a:spAutoFit/>
          </a:bodyPr>
          <a:lstStyle/>
          <a:p>
            <a:r>
              <a:rPr lang="en-US" dirty="0"/>
              <a:t>Yellow-cedar seedlings – </a:t>
            </a:r>
            <a:r>
              <a:rPr lang="en-US" dirty="0" err="1"/>
              <a:t>Silvaseed</a:t>
            </a:r>
            <a:r>
              <a:rPr lang="en-US" dirty="0"/>
              <a:t> Nursery, WA</a:t>
            </a:r>
          </a:p>
        </p:txBody>
      </p:sp>
    </p:spTree>
    <p:extLst>
      <p:ext uri="{BB962C8B-B14F-4D97-AF65-F5344CB8AC3E}">
        <p14:creationId xmlns:p14="http://schemas.microsoft.com/office/powerpoint/2010/main" val="3711584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463568"/>
            <a:ext cx="8305800" cy="1556232"/>
          </a:xfrm>
        </p:spPr>
        <p:txBody>
          <a:bodyPr>
            <a:normAutofit/>
          </a:bodyPr>
          <a:lstStyle/>
          <a:p>
            <a:r>
              <a:rPr lang="en-US" sz="4400" dirty="0"/>
              <a:t>Reforestation and site preparation standards</a:t>
            </a:r>
          </a:p>
        </p:txBody>
      </p:sp>
    </p:spTree>
    <p:extLst>
      <p:ext uri="{BB962C8B-B14F-4D97-AF65-F5344CB8AC3E}">
        <p14:creationId xmlns:p14="http://schemas.microsoft.com/office/powerpoint/2010/main" val="313352403"/>
      </p:ext>
    </p:extLst>
  </p:cSld>
  <p:clrMapOvr>
    <a:masterClrMapping/>
  </p:clrMapOvr>
</p:sld>
</file>

<file path=ppt/theme/theme1.xml><?xml version="1.0" encoding="utf-8"?>
<a:theme xmlns:a="http://schemas.openxmlformats.org/drawingml/2006/main" name="Thatch">
  <a:themeElements>
    <a:clrScheme name="Custom 1">
      <a:dk1>
        <a:sysClr val="windowText" lastClr="000000"/>
      </a:dk1>
      <a:lt1>
        <a:srgbClr val="2B2401"/>
      </a:lt1>
      <a:dk2>
        <a:srgbClr val="FDF4C2"/>
      </a:dk2>
      <a:lt2>
        <a:srgbClr val="FDF2AD"/>
      </a:lt2>
      <a:accent1>
        <a:srgbClr val="4E5D3C"/>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2473</TotalTime>
  <Words>2686</Words>
  <Application>Microsoft Office PowerPoint</Application>
  <PresentationFormat>On-screen Show (4:3)</PresentationFormat>
  <Paragraphs>357</Paragraphs>
  <Slides>41</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Calibri Light</vt:lpstr>
      <vt:lpstr>Times New Roman</vt:lpstr>
      <vt:lpstr>Tw Cen MT</vt:lpstr>
      <vt:lpstr>Wingdings</vt:lpstr>
      <vt:lpstr>Thatch</vt:lpstr>
      <vt:lpstr>FRPA 101-H1:  REFORESTATION Reforestation  Standards &amp; Guidance  in Region I </vt:lpstr>
      <vt:lpstr>Background</vt:lpstr>
      <vt:lpstr>Intent</vt:lpstr>
      <vt:lpstr>Intent</vt:lpstr>
      <vt:lpstr>Goal:  All lands</vt:lpstr>
      <vt:lpstr>Goals:  State and municipal land</vt:lpstr>
      <vt:lpstr>Definitions – 11 AAC 95.900</vt:lpstr>
      <vt:lpstr>Definitions – 11 AAC 95.900, cont.</vt:lpstr>
      <vt:lpstr>Reforestation and site preparation standards</vt:lpstr>
      <vt:lpstr>Definition – Adequate reforestation </vt:lpstr>
      <vt:lpstr>Timeline</vt:lpstr>
      <vt:lpstr>Stocking standard – residual trees</vt:lpstr>
      <vt:lpstr>Stocking standard – seedlings</vt:lpstr>
      <vt:lpstr>Definition:  Commercial species</vt:lpstr>
      <vt:lpstr>Extensions</vt:lpstr>
      <vt:lpstr>Seed source</vt:lpstr>
      <vt:lpstr>Natural regeneration – vegetative</vt:lpstr>
      <vt:lpstr>Reports and surveys</vt:lpstr>
      <vt:lpstr>Site prep BMPs in regulation</vt:lpstr>
      <vt:lpstr>Reforestation notice requirements</vt:lpstr>
      <vt:lpstr>Notice on non-state land:  DPOs</vt:lpstr>
      <vt:lpstr>DPOs</vt:lpstr>
      <vt:lpstr>DPOs, cont.</vt:lpstr>
      <vt:lpstr>Notice on state land:  FLUPs</vt:lpstr>
      <vt:lpstr>Other related BMPs</vt:lpstr>
      <vt:lpstr>Material sites</vt:lpstr>
      <vt:lpstr>Harvest planning and design</vt:lpstr>
      <vt:lpstr>Exemptions and variations</vt:lpstr>
      <vt:lpstr>Reforestation exemptions</vt:lpstr>
      <vt:lpstr>Land use conversions:  Definition</vt:lpstr>
      <vt:lpstr>Land use conversions</vt:lpstr>
      <vt:lpstr>Land use conversions</vt:lpstr>
      <vt:lpstr>Dead &amp; dying trees</vt:lpstr>
      <vt:lpstr>Other recommended practices</vt:lpstr>
      <vt:lpstr>Avoid large den sites</vt:lpstr>
      <vt:lpstr>Invasive Species</vt:lpstr>
      <vt:lpstr>Invasive Species</vt:lpstr>
      <vt:lpstr>AKEPIC list examples</vt:lpstr>
      <vt:lpstr>Invasive Species</vt:lpstr>
      <vt:lpstr>Invasive Species: Guidance</vt:lpstr>
      <vt:lpstr>Invasive Species: Guidance</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101-H</dc:title>
  <dc:creator>Freeman, Marty W (DNR)</dc:creator>
  <cp:lastModifiedBy>Freeman, Marty W (DNR)</cp:lastModifiedBy>
  <cp:revision>96</cp:revision>
  <dcterms:created xsi:type="dcterms:W3CDTF">2016-09-29T16:02:35Z</dcterms:created>
  <dcterms:modified xsi:type="dcterms:W3CDTF">2018-07-02T20:51:47Z</dcterms:modified>
</cp:coreProperties>
</file>