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75"/>
  </p:notesMasterIdLst>
  <p:handoutMasterIdLst>
    <p:handoutMasterId r:id="rId76"/>
  </p:handoutMasterIdLst>
  <p:sldIdLst>
    <p:sldId id="257" r:id="rId2"/>
    <p:sldId id="323" r:id="rId3"/>
    <p:sldId id="339" r:id="rId4"/>
    <p:sldId id="259" r:id="rId5"/>
    <p:sldId id="258" r:id="rId6"/>
    <p:sldId id="260" r:id="rId7"/>
    <p:sldId id="261" r:id="rId8"/>
    <p:sldId id="293" r:id="rId9"/>
    <p:sldId id="294" r:id="rId10"/>
    <p:sldId id="272" r:id="rId11"/>
    <p:sldId id="282" r:id="rId12"/>
    <p:sldId id="327" r:id="rId13"/>
    <p:sldId id="280" r:id="rId14"/>
    <p:sldId id="325" r:id="rId15"/>
    <p:sldId id="338" r:id="rId16"/>
    <p:sldId id="336" r:id="rId17"/>
    <p:sldId id="333" r:id="rId18"/>
    <p:sldId id="284" r:id="rId19"/>
    <p:sldId id="285" r:id="rId20"/>
    <p:sldId id="287" r:id="rId21"/>
    <p:sldId id="288" r:id="rId22"/>
    <p:sldId id="286" r:id="rId23"/>
    <p:sldId id="289" r:id="rId24"/>
    <p:sldId id="290" r:id="rId25"/>
    <p:sldId id="324" r:id="rId26"/>
    <p:sldId id="291" r:id="rId27"/>
    <p:sldId id="334" r:id="rId28"/>
    <p:sldId id="295" r:id="rId29"/>
    <p:sldId id="296" r:id="rId30"/>
    <p:sldId id="311" r:id="rId31"/>
    <p:sldId id="297" r:id="rId32"/>
    <p:sldId id="274" r:id="rId33"/>
    <p:sldId id="309" r:id="rId34"/>
    <p:sldId id="275" r:id="rId35"/>
    <p:sldId id="302" r:id="rId36"/>
    <p:sldId id="299" r:id="rId37"/>
    <p:sldId id="303" r:id="rId38"/>
    <p:sldId id="326" r:id="rId39"/>
    <p:sldId id="304" r:id="rId40"/>
    <p:sldId id="328" r:id="rId41"/>
    <p:sldId id="305" r:id="rId42"/>
    <p:sldId id="329" r:id="rId43"/>
    <p:sldId id="331" r:id="rId44"/>
    <p:sldId id="332" r:id="rId45"/>
    <p:sldId id="300" r:id="rId46"/>
    <p:sldId id="298" r:id="rId47"/>
    <p:sldId id="306" r:id="rId48"/>
    <p:sldId id="307" r:id="rId49"/>
    <p:sldId id="308" r:id="rId50"/>
    <p:sldId id="273" r:id="rId51"/>
    <p:sldId id="277" r:id="rId52"/>
    <p:sldId id="278" r:id="rId53"/>
    <p:sldId id="264" r:id="rId54"/>
    <p:sldId id="265" r:id="rId55"/>
    <p:sldId id="262" r:id="rId56"/>
    <p:sldId id="263" r:id="rId57"/>
    <p:sldId id="269" r:id="rId58"/>
    <p:sldId id="271" r:id="rId59"/>
    <p:sldId id="270" r:id="rId60"/>
    <p:sldId id="276" r:id="rId61"/>
    <p:sldId id="268" r:id="rId62"/>
    <p:sldId id="312" r:id="rId63"/>
    <p:sldId id="313" r:id="rId64"/>
    <p:sldId id="321" r:id="rId65"/>
    <p:sldId id="322" r:id="rId66"/>
    <p:sldId id="315" r:id="rId67"/>
    <p:sldId id="319" r:id="rId68"/>
    <p:sldId id="320" r:id="rId69"/>
    <p:sldId id="314" r:id="rId70"/>
    <p:sldId id="316" r:id="rId71"/>
    <p:sldId id="317" r:id="rId72"/>
    <p:sldId id="337" r:id="rId73"/>
    <p:sldId id="335" r:id="rId7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2401"/>
    <a:srgbClr val="D6EDBD"/>
    <a:srgbClr val="FFFFFF"/>
    <a:srgbClr val="FFFCEF"/>
    <a:srgbClr val="478148"/>
    <a:srgbClr val="663300"/>
    <a:srgbClr val="BEB398"/>
    <a:srgbClr val="99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3" d="100"/>
          <a:sy n="123" d="100"/>
        </p:scale>
        <p:origin x="108" y="132"/>
      </p:cViewPr>
      <p:guideLst>
        <p:guide orient="horz" pos="2160"/>
        <p:guide pos="2880"/>
      </p:guideLst>
    </p:cSldViewPr>
  </p:slideViewPr>
  <p:notesTextViewPr>
    <p:cViewPr>
      <p:scale>
        <a:sx n="1" d="1"/>
        <a:sy n="1" d="1"/>
      </p:scale>
      <p:origin x="0" y="0"/>
    </p:cViewPr>
  </p:notesTextViewPr>
  <p:sorterViewPr>
    <p:cViewPr>
      <p:scale>
        <a:sx n="100" d="100"/>
        <a:sy n="100" d="100"/>
      </p:scale>
      <p:origin x="0" y="-1521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8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8A5FD4E-EB05-45C1-A24F-4A7CDD36B6A7}" type="datetimeFigureOut">
              <a:rPr lang="en-US" smtClean="0"/>
              <a:t>4/24/2018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1052F88-B90C-46D1-A8DB-B8C45885FDD5}" type="slidenum">
              <a:rPr lang="en-US" smtClean="0"/>
              <a:t>‹#›</a:t>
            </a:fld>
            <a:endParaRPr lang="en-US"/>
          </a:p>
        </p:txBody>
      </p:sp>
    </p:spTree>
    <p:extLst>
      <p:ext uri="{BB962C8B-B14F-4D97-AF65-F5344CB8AC3E}">
        <p14:creationId xmlns:p14="http://schemas.microsoft.com/office/powerpoint/2010/main" val="38387801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ECF453F-05EC-444E-B3F2-955FB9BF77C8}" type="datetimeFigureOut">
              <a:rPr lang="en-US" smtClean="0"/>
              <a:t>4/24/2018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ABD7355-4041-4244-9ABD-C5CB5FC08D25}" type="slidenum">
              <a:rPr lang="en-US" smtClean="0"/>
              <a:t>‹#›</a:t>
            </a:fld>
            <a:endParaRPr lang="en-US"/>
          </a:p>
        </p:txBody>
      </p:sp>
    </p:spTree>
    <p:extLst>
      <p:ext uri="{BB962C8B-B14F-4D97-AF65-F5344CB8AC3E}">
        <p14:creationId xmlns:p14="http://schemas.microsoft.com/office/powerpoint/2010/main" val="42609032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Region I = coastal forest, Sitka spruce/hemlock dominated</a:t>
            </a:r>
          </a:p>
          <a:p>
            <a:r>
              <a:rPr lang="en-US" dirty="0"/>
              <a:t>Region II = boreal forest, white spruce/black spruce/birch/cottonwood/aspen south of the Alaska Range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Region III = boreal forest, white spruce/black spruce/birch/cottonwood/aspen north of the Alaska Range</a:t>
            </a:r>
          </a:p>
          <a:p>
            <a:endParaRPr lang="en-US" dirty="0"/>
          </a:p>
          <a:p>
            <a:endParaRPr lang="en-US" dirty="0"/>
          </a:p>
        </p:txBody>
      </p:sp>
      <p:sp>
        <p:nvSpPr>
          <p:cNvPr id="4" name="Slide Number Placeholder 3"/>
          <p:cNvSpPr>
            <a:spLocks noGrp="1"/>
          </p:cNvSpPr>
          <p:nvPr>
            <p:ph type="sldNum" sz="quarter" idx="10"/>
          </p:nvPr>
        </p:nvSpPr>
        <p:spPr/>
        <p:txBody>
          <a:bodyPr/>
          <a:lstStyle/>
          <a:p>
            <a:fld id="{1255E5C7-34D9-4D11-8C9E-193884EB00AA}" type="slidenum">
              <a:rPr lang="en-US" smtClean="0"/>
              <a:t>3</a:t>
            </a:fld>
            <a:endParaRPr lang="en-US"/>
          </a:p>
        </p:txBody>
      </p:sp>
    </p:spTree>
    <p:extLst>
      <p:ext uri="{BB962C8B-B14F-4D97-AF65-F5344CB8AC3E}">
        <p14:creationId xmlns:p14="http://schemas.microsoft.com/office/powerpoint/2010/main" val="10613226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BD7355-4041-4244-9ABD-C5CB5FC08D25}" type="slidenum">
              <a:rPr lang="en-US" smtClean="0"/>
              <a:t>24</a:t>
            </a:fld>
            <a:endParaRPr lang="en-US"/>
          </a:p>
        </p:txBody>
      </p:sp>
    </p:spTree>
    <p:extLst>
      <p:ext uri="{BB962C8B-B14F-4D97-AF65-F5344CB8AC3E}">
        <p14:creationId xmlns:p14="http://schemas.microsoft.com/office/powerpoint/2010/main" val="22417194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BD7355-4041-4244-9ABD-C5CB5FC08D25}" type="slidenum">
              <a:rPr lang="en-US" smtClean="0"/>
              <a:t>30</a:t>
            </a:fld>
            <a:endParaRPr lang="en-US"/>
          </a:p>
        </p:txBody>
      </p:sp>
    </p:spTree>
    <p:extLst>
      <p:ext uri="{BB962C8B-B14F-4D97-AF65-F5344CB8AC3E}">
        <p14:creationId xmlns:p14="http://schemas.microsoft.com/office/powerpoint/2010/main" val="666432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40080" lvl="2" indent="0">
              <a:buNone/>
            </a:pPr>
            <a:r>
              <a:rPr lang="en-US" sz="2800" u="sng" dirty="0">
                <a:solidFill>
                  <a:schemeClr val="bg2">
                    <a:lumMod val="10000"/>
                  </a:schemeClr>
                </a:solidFill>
              </a:rPr>
              <a:t>Note</a:t>
            </a:r>
            <a:r>
              <a:rPr lang="en-US" sz="2800" dirty="0">
                <a:solidFill>
                  <a:schemeClr val="bg2">
                    <a:lumMod val="10000"/>
                  </a:schemeClr>
                </a:solidFill>
              </a:rPr>
              <a:t>:  For more information, see </a:t>
            </a:r>
          </a:p>
          <a:p>
            <a:pPr marL="640080" lvl="2" indent="0">
              <a:buNone/>
            </a:pPr>
            <a:r>
              <a:rPr lang="en-US" sz="2800" dirty="0">
                <a:solidFill>
                  <a:schemeClr val="bg2">
                    <a:lumMod val="10000"/>
                  </a:schemeClr>
                </a:solidFill>
              </a:rPr>
              <a:t>	FRPA 101-B (Applicability) </a:t>
            </a:r>
          </a:p>
          <a:p>
            <a:pPr marL="640080" lvl="2" indent="0">
              <a:buNone/>
            </a:pPr>
            <a:r>
              <a:rPr lang="en-US" sz="2800" dirty="0">
                <a:solidFill>
                  <a:schemeClr val="bg2">
                    <a:lumMod val="10000"/>
                  </a:schemeClr>
                </a:solidFill>
              </a:rPr>
              <a:t>	FRPA 101-C (DPOs and FLUP</a:t>
            </a:r>
            <a:endParaRPr lang="en-US" dirty="0"/>
          </a:p>
        </p:txBody>
      </p:sp>
      <p:sp>
        <p:nvSpPr>
          <p:cNvPr id="4" name="Slide Number Placeholder 3"/>
          <p:cNvSpPr>
            <a:spLocks noGrp="1"/>
          </p:cNvSpPr>
          <p:nvPr>
            <p:ph type="sldNum" sz="quarter" idx="10"/>
          </p:nvPr>
        </p:nvSpPr>
        <p:spPr/>
        <p:txBody>
          <a:bodyPr/>
          <a:lstStyle/>
          <a:p>
            <a:fld id="{BABD7355-4041-4244-9ABD-C5CB5FC08D25}" type="slidenum">
              <a:rPr lang="en-US" smtClean="0"/>
              <a:t>32</a:t>
            </a:fld>
            <a:endParaRPr lang="en-US"/>
          </a:p>
        </p:txBody>
      </p:sp>
    </p:spTree>
    <p:extLst>
      <p:ext uri="{BB962C8B-B14F-4D97-AF65-F5344CB8AC3E}">
        <p14:creationId xmlns:p14="http://schemas.microsoft.com/office/powerpoint/2010/main" val="16828833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BD7355-4041-4244-9ABD-C5CB5FC08D25}" type="slidenum">
              <a:rPr lang="en-US" smtClean="0"/>
              <a:t>36</a:t>
            </a:fld>
            <a:endParaRPr lang="en-US"/>
          </a:p>
        </p:txBody>
      </p:sp>
    </p:spTree>
    <p:extLst>
      <p:ext uri="{BB962C8B-B14F-4D97-AF65-F5344CB8AC3E}">
        <p14:creationId xmlns:p14="http://schemas.microsoft.com/office/powerpoint/2010/main" val="10035872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BD7355-4041-4244-9ABD-C5CB5FC08D25}" type="slidenum">
              <a:rPr lang="en-US" smtClean="0"/>
              <a:t>37</a:t>
            </a:fld>
            <a:endParaRPr lang="en-US"/>
          </a:p>
        </p:txBody>
      </p:sp>
    </p:spTree>
    <p:extLst>
      <p:ext uri="{BB962C8B-B14F-4D97-AF65-F5344CB8AC3E}">
        <p14:creationId xmlns:p14="http://schemas.microsoft.com/office/powerpoint/2010/main" val="30496501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BD7355-4041-4244-9ABD-C5CB5FC08D25}" type="slidenum">
              <a:rPr lang="en-US" smtClean="0"/>
              <a:t>38</a:t>
            </a:fld>
            <a:endParaRPr lang="en-US"/>
          </a:p>
        </p:txBody>
      </p:sp>
    </p:spTree>
    <p:extLst>
      <p:ext uri="{BB962C8B-B14F-4D97-AF65-F5344CB8AC3E}">
        <p14:creationId xmlns:p14="http://schemas.microsoft.com/office/powerpoint/2010/main" val="23003611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BD7355-4041-4244-9ABD-C5CB5FC08D25}" type="slidenum">
              <a:rPr lang="en-US" smtClean="0"/>
              <a:t>41</a:t>
            </a:fld>
            <a:endParaRPr lang="en-US"/>
          </a:p>
        </p:txBody>
      </p:sp>
    </p:spTree>
    <p:extLst>
      <p:ext uri="{BB962C8B-B14F-4D97-AF65-F5344CB8AC3E}">
        <p14:creationId xmlns:p14="http://schemas.microsoft.com/office/powerpoint/2010/main" val="37114852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BD7355-4041-4244-9ABD-C5CB5FC08D25}" type="slidenum">
              <a:rPr lang="en-US" smtClean="0"/>
              <a:t>44</a:t>
            </a:fld>
            <a:endParaRPr lang="en-US"/>
          </a:p>
        </p:txBody>
      </p:sp>
    </p:spTree>
    <p:extLst>
      <p:ext uri="{BB962C8B-B14F-4D97-AF65-F5344CB8AC3E}">
        <p14:creationId xmlns:p14="http://schemas.microsoft.com/office/powerpoint/2010/main" val="3532064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20/120 =</a:t>
            </a:r>
            <a:r>
              <a:rPr lang="en-US" baseline="0" dirty="0"/>
              <a:t> .166 (17%); 30/170 = .176 (18%); 60/200 = .30 (30%)</a:t>
            </a:r>
          </a:p>
          <a:p>
            <a:r>
              <a:rPr lang="en-US" baseline="0" dirty="0"/>
              <a:t>17% + 18% +30% = 65%</a:t>
            </a:r>
          </a:p>
          <a:p>
            <a:r>
              <a:rPr lang="en-US" baseline="0" dirty="0"/>
              <a:t>100% - 65% = 35%;  .35 X 450 (the seedling standard) = 158</a:t>
            </a:r>
            <a:endParaRPr lang="en-US" dirty="0"/>
          </a:p>
        </p:txBody>
      </p:sp>
      <p:sp>
        <p:nvSpPr>
          <p:cNvPr id="4" name="Slide Number Placeholder 3"/>
          <p:cNvSpPr>
            <a:spLocks noGrp="1"/>
          </p:cNvSpPr>
          <p:nvPr>
            <p:ph type="sldNum" sz="quarter" idx="10"/>
          </p:nvPr>
        </p:nvSpPr>
        <p:spPr/>
        <p:txBody>
          <a:bodyPr/>
          <a:lstStyle/>
          <a:p>
            <a:fld id="{BABD7355-4041-4244-9ABD-C5CB5FC08D25}" type="slidenum">
              <a:rPr lang="en-US" smtClean="0"/>
              <a:t>48</a:t>
            </a:fld>
            <a:endParaRPr lang="en-US"/>
          </a:p>
        </p:txBody>
      </p:sp>
    </p:spTree>
    <p:extLst>
      <p:ext uri="{BB962C8B-B14F-4D97-AF65-F5344CB8AC3E}">
        <p14:creationId xmlns:p14="http://schemas.microsoft.com/office/powerpoint/2010/main" val="39859903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BD7355-4041-4244-9ABD-C5CB5FC08D25}" type="slidenum">
              <a:rPr lang="en-US" smtClean="0"/>
              <a:t>63</a:t>
            </a:fld>
            <a:endParaRPr lang="en-US"/>
          </a:p>
        </p:txBody>
      </p:sp>
    </p:spTree>
    <p:extLst>
      <p:ext uri="{BB962C8B-B14F-4D97-AF65-F5344CB8AC3E}">
        <p14:creationId xmlns:p14="http://schemas.microsoft.com/office/powerpoint/2010/main" val="1602827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Moose on the Kenai Peninsula</a:t>
            </a:r>
          </a:p>
        </p:txBody>
      </p:sp>
      <p:sp>
        <p:nvSpPr>
          <p:cNvPr id="4" name="Slide Number Placeholder 3"/>
          <p:cNvSpPr>
            <a:spLocks noGrp="1"/>
          </p:cNvSpPr>
          <p:nvPr>
            <p:ph type="sldNum" sz="quarter" idx="10"/>
          </p:nvPr>
        </p:nvSpPr>
        <p:spPr/>
        <p:txBody>
          <a:bodyPr/>
          <a:lstStyle/>
          <a:p>
            <a:fld id="{BABD7355-4041-4244-9ABD-C5CB5FC08D25}" type="slidenum">
              <a:rPr lang="en-US" smtClean="0"/>
              <a:t>5</a:t>
            </a:fld>
            <a:endParaRPr lang="en-US"/>
          </a:p>
        </p:txBody>
      </p:sp>
    </p:spTree>
    <p:extLst>
      <p:ext uri="{BB962C8B-B14F-4D97-AF65-F5344CB8AC3E}">
        <p14:creationId xmlns:p14="http://schemas.microsoft.com/office/powerpoint/2010/main" val="4682574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bird vetch is rated 73 on the invasiveness scale and has been documented in many sites in Regions II-III</a:t>
            </a:r>
          </a:p>
        </p:txBody>
      </p:sp>
      <p:sp>
        <p:nvSpPr>
          <p:cNvPr id="4" name="Slide Number Placeholder 3"/>
          <p:cNvSpPr>
            <a:spLocks noGrp="1"/>
          </p:cNvSpPr>
          <p:nvPr>
            <p:ph type="sldNum" sz="quarter" idx="10"/>
          </p:nvPr>
        </p:nvSpPr>
        <p:spPr/>
        <p:txBody>
          <a:bodyPr/>
          <a:lstStyle/>
          <a:p>
            <a:fld id="{BABD7355-4041-4244-9ABD-C5CB5FC08D25}" type="slidenum">
              <a:rPr lang="en-US" smtClean="0"/>
              <a:t>66</a:t>
            </a:fld>
            <a:endParaRPr lang="en-US"/>
          </a:p>
        </p:txBody>
      </p:sp>
    </p:spTree>
    <p:extLst>
      <p:ext uri="{BB962C8B-B14F-4D97-AF65-F5344CB8AC3E}">
        <p14:creationId xmlns:p14="http://schemas.microsoft.com/office/powerpoint/2010/main" val="17640060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BD7355-4041-4244-9ABD-C5CB5FC08D25}" type="slidenum">
              <a:rPr lang="en-US" smtClean="0"/>
              <a:t>71</a:t>
            </a:fld>
            <a:endParaRPr lang="en-US"/>
          </a:p>
        </p:txBody>
      </p:sp>
    </p:spTree>
    <p:extLst>
      <p:ext uri="{BB962C8B-B14F-4D97-AF65-F5344CB8AC3E}">
        <p14:creationId xmlns:p14="http://schemas.microsoft.com/office/powerpoint/2010/main" val="31851067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Kenai Forest landscape</a:t>
            </a:r>
          </a:p>
        </p:txBody>
      </p:sp>
      <p:sp>
        <p:nvSpPr>
          <p:cNvPr id="4" name="Slide Number Placeholder 3"/>
          <p:cNvSpPr>
            <a:spLocks noGrp="1"/>
          </p:cNvSpPr>
          <p:nvPr>
            <p:ph type="sldNum" sz="quarter" idx="10"/>
          </p:nvPr>
        </p:nvSpPr>
        <p:spPr/>
        <p:txBody>
          <a:bodyPr/>
          <a:lstStyle/>
          <a:p>
            <a:fld id="{BABD7355-4041-4244-9ABD-C5CB5FC08D25}" type="slidenum">
              <a:rPr lang="en-US" smtClean="0"/>
              <a:t>72</a:t>
            </a:fld>
            <a:endParaRPr lang="en-US"/>
          </a:p>
        </p:txBody>
      </p:sp>
    </p:spTree>
    <p:extLst>
      <p:ext uri="{BB962C8B-B14F-4D97-AF65-F5344CB8AC3E}">
        <p14:creationId xmlns:p14="http://schemas.microsoft.com/office/powerpoint/2010/main" val="5400246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decision on whether the</a:t>
            </a:r>
            <a:r>
              <a:rPr lang="en-US" baseline="0" dirty="0"/>
              <a:t> reforestation period may be extended to 12 years rests with DOF.  The DOF forester must consider the information provided in the DPO on indicators of likely success, whether any key information is lacking, whether the information raises any red flags, and the distribution of potential difficulties for regeneration.</a:t>
            </a:r>
            <a:endParaRPr lang="en-US" dirty="0"/>
          </a:p>
        </p:txBody>
      </p:sp>
      <p:sp>
        <p:nvSpPr>
          <p:cNvPr id="4" name="Slide Number Placeholder 3"/>
          <p:cNvSpPr>
            <a:spLocks noGrp="1"/>
          </p:cNvSpPr>
          <p:nvPr>
            <p:ph type="sldNum" sz="quarter" idx="10"/>
          </p:nvPr>
        </p:nvSpPr>
        <p:spPr/>
        <p:txBody>
          <a:bodyPr/>
          <a:lstStyle/>
          <a:p>
            <a:fld id="{BABD7355-4041-4244-9ABD-C5CB5FC08D25}" type="slidenum">
              <a:rPr lang="en-US" smtClean="0"/>
              <a:t>12</a:t>
            </a:fld>
            <a:endParaRPr lang="en-US"/>
          </a:p>
        </p:txBody>
      </p:sp>
    </p:spTree>
    <p:extLst>
      <p:ext uri="{BB962C8B-B14F-4D97-AF65-F5344CB8AC3E}">
        <p14:creationId xmlns:p14="http://schemas.microsoft.com/office/powerpoint/2010/main" val="20171067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pictures illustrate the historically merchantable species in Regions II-III.  If there are markets for other species they can also qualify.</a:t>
            </a:r>
          </a:p>
          <a:p>
            <a:endParaRPr lang="en-US" dirty="0"/>
          </a:p>
        </p:txBody>
      </p:sp>
      <p:sp>
        <p:nvSpPr>
          <p:cNvPr id="4" name="Slide Number Placeholder 3"/>
          <p:cNvSpPr>
            <a:spLocks noGrp="1"/>
          </p:cNvSpPr>
          <p:nvPr>
            <p:ph type="sldNum" sz="quarter" idx="10"/>
          </p:nvPr>
        </p:nvSpPr>
        <p:spPr/>
        <p:txBody>
          <a:bodyPr/>
          <a:lstStyle/>
          <a:p>
            <a:fld id="{BABD7355-4041-4244-9ABD-C5CB5FC08D25}" type="slidenum">
              <a:rPr lang="en-US" smtClean="0"/>
              <a:t>15</a:t>
            </a:fld>
            <a:endParaRPr lang="en-US"/>
          </a:p>
        </p:txBody>
      </p:sp>
    </p:spTree>
    <p:extLst>
      <p:ext uri="{BB962C8B-B14F-4D97-AF65-F5344CB8AC3E}">
        <p14:creationId xmlns:p14="http://schemas.microsoft.com/office/powerpoint/2010/main" val="31762094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BD7355-4041-4244-9ABD-C5CB5FC08D25}" type="slidenum">
              <a:rPr lang="en-US" smtClean="0"/>
              <a:t>16</a:t>
            </a:fld>
            <a:endParaRPr lang="en-US"/>
          </a:p>
        </p:txBody>
      </p:sp>
    </p:spTree>
    <p:extLst>
      <p:ext uri="{BB962C8B-B14F-4D97-AF65-F5344CB8AC3E}">
        <p14:creationId xmlns:p14="http://schemas.microsoft.com/office/powerpoint/2010/main" val="31022604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Continued</a:t>
            </a:r>
            <a:r>
              <a:rPr lang="en-US" baseline="0" dirty="0"/>
              <a:t> recruitment</a:t>
            </a:r>
          </a:p>
          <a:p>
            <a:r>
              <a:rPr lang="en-US" baseline="0" dirty="0"/>
              <a:t>Time frame for surveys</a:t>
            </a:r>
          </a:p>
          <a:p>
            <a:r>
              <a:rPr lang="en-US" baseline="0" dirty="0"/>
              <a:t>Patchiness in natural stands</a:t>
            </a:r>
          </a:p>
          <a:p>
            <a:r>
              <a:rPr lang="en-US" baseline="0" dirty="0"/>
              <a:t>Patchiness benefits wildlife</a:t>
            </a:r>
            <a:endParaRPr lang="en-US" dirty="0"/>
          </a:p>
        </p:txBody>
      </p:sp>
      <p:sp>
        <p:nvSpPr>
          <p:cNvPr id="4" name="Slide Number Placeholder 3"/>
          <p:cNvSpPr>
            <a:spLocks noGrp="1"/>
          </p:cNvSpPr>
          <p:nvPr>
            <p:ph type="sldNum" sz="quarter" idx="10"/>
          </p:nvPr>
        </p:nvSpPr>
        <p:spPr/>
        <p:txBody>
          <a:bodyPr/>
          <a:lstStyle/>
          <a:p>
            <a:fld id="{E4CC6C19-8ADB-4B0C-99B9-47A913E7E2D0}" type="slidenum">
              <a:rPr lang="en-US" smtClean="0"/>
              <a:t>17</a:t>
            </a:fld>
            <a:endParaRPr lang="en-US"/>
          </a:p>
        </p:txBody>
      </p:sp>
    </p:spTree>
    <p:extLst>
      <p:ext uri="{BB962C8B-B14F-4D97-AF65-F5344CB8AC3E}">
        <p14:creationId xmlns:p14="http://schemas.microsoft.com/office/powerpoint/2010/main" val="14178634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BD7355-4041-4244-9ABD-C5CB5FC08D25}" type="slidenum">
              <a:rPr lang="en-US" smtClean="0"/>
              <a:t>19</a:t>
            </a:fld>
            <a:endParaRPr lang="en-US"/>
          </a:p>
        </p:txBody>
      </p:sp>
    </p:spTree>
    <p:extLst>
      <p:ext uri="{BB962C8B-B14F-4D97-AF65-F5344CB8AC3E}">
        <p14:creationId xmlns:p14="http://schemas.microsoft.com/office/powerpoint/2010/main" val="12536128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BD7355-4041-4244-9ABD-C5CB5FC08D25}" type="slidenum">
              <a:rPr lang="en-US" smtClean="0"/>
              <a:t>21</a:t>
            </a:fld>
            <a:endParaRPr lang="en-US"/>
          </a:p>
        </p:txBody>
      </p:sp>
    </p:spTree>
    <p:extLst>
      <p:ext uri="{BB962C8B-B14F-4D97-AF65-F5344CB8AC3E}">
        <p14:creationId xmlns:p14="http://schemas.microsoft.com/office/powerpoint/2010/main" val="20829541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BD7355-4041-4244-9ABD-C5CB5FC08D25}" type="slidenum">
              <a:rPr lang="en-US" smtClean="0"/>
              <a:t>22</a:t>
            </a:fld>
            <a:endParaRPr lang="en-US"/>
          </a:p>
        </p:txBody>
      </p:sp>
    </p:spTree>
    <p:extLst>
      <p:ext uri="{BB962C8B-B14F-4D97-AF65-F5344CB8AC3E}">
        <p14:creationId xmlns:p14="http://schemas.microsoft.com/office/powerpoint/2010/main" val="36625316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95" name="Group 94"/>
          <p:cNvGrpSpPr/>
          <p:nvPr/>
        </p:nvGrpSpPr>
        <p:grpSpPr>
          <a:xfrm>
            <a:off x="0" y="-30477"/>
            <a:ext cx="9067800" cy="6889273"/>
            <a:chOff x="0" y="-30477"/>
            <a:chExt cx="9067800" cy="6889273"/>
          </a:xfrm>
        </p:grpSpPr>
        <p:cxnSp>
          <p:nvCxnSpPr>
            <p:cNvPr id="110" name="Straight Connector 109"/>
            <p:cNvCxnSpPr/>
            <p:nvPr/>
          </p:nvCxnSpPr>
          <p:spPr>
            <a:xfrm rot="16200000" flipH="1">
              <a:off x="-1447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rot="16200000" flipH="1">
              <a:off x="-1638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rot="5400000">
              <a:off x="-1485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rot="5400000">
              <a:off x="-32385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rot="16200000" flipH="1">
              <a:off x="-33147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rot="16200000" flipH="1">
              <a:off x="-1371600" y="2971800"/>
              <a:ext cx="6858000"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rot="16200000" flipH="1">
              <a:off x="-2819400" y="3200400"/>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rot="5400000">
              <a:off x="-2705099" y="3238500"/>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rot="16200000" flipH="1">
              <a:off x="-21336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rot="16200000" flipH="1">
              <a:off x="-31242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rot="16200000" flipH="1">
              <a:off x="-1828799" y="3352799"/>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rot="16200000" flipH="1">
              <a:off x="-28194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rot="16200000" flipH="1">
              <a:off x="-2438400" y="3124200"/>
              <a:ext cx="6858000" cy="609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rot="5400000">
              <a:off x="-173164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rot="5400000">
              <a:off x="-1142048"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rot="5400000">
              <a:off x="-9144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rot="5400000">
              <a:off x="-185547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rot="16200000" flipH="1">
              <a:off x="-26431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rot="16200000" flipH="1">
              <a:off x="-1954530" y="3326130"/>
              <a:ext cx="6858000" cy="20574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rot="16200000" flipH="1">
              <a:off x="-2362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rot="16200000" flipH="1">
              <a:off x="-21336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rot="16200000" flipH="1">
              <a:off x="1066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rot="16200000" flipH="1">
              <a:off x="876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rot="5400000">
              <a:off x="1028700" y="3238500"/>
              <a:ext cx="6858000"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p:cNvCxnSpPr/>
            <p:nvPr/>
          </p:nvCxnSpPr>
          <p:spPr>
            <a:xfrm rot="5400000">
              <a:off x="-7239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rot="16200000" flipH="1">
              <a:off x="-8001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5" name="Straight Connector 214"/>
            <p:cNvCxnSpPr/>
            <p:nvPr/>
          </p:nvCxnSpPr>
          <p:spPr>
            <a:xfrm rot="5400000">
              <a:off x="-152400" y="3429000"/>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p:cNvCxnSpPr/>
            <p:nvPr/>
          </p:nvCxnSpPr>
          <p:spPr>
            <a:xfrm rot="16200000" flipH="1">
              <a:off x="-304800" y="3200400"/>
              <a:ext cx="6858000"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rot="5400000">
              <a:off x="-190499" y="3238500"/>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rot="16200000" flipH="1">
              <a:off x="3810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rot="16200000" flipH="1">
              <a:off x="-6096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rot="16200000" flipH="1">
              <a:off x="685801" y="3352799"/>
              <a:ext cx="6858000" cy="152401"/>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rot="16200000" flipH="1">
              <a:off x="-304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2" name="Straight Connector 221"/>
            <p:cNvCxnSpPr/>
            <p:nvPr/>
          </p:nvCxnSpPr>
          <p:spPr>
            <a:xfrm rot="5400000">
              <a:off x="-10287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p:nvPr/>
          </p:nvCxnSpPr>
          <p:spPr>
            <a:xfrm rot="5400000">
              <a:off x="78295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rot="5400000">
              <a:off x="1372552"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rot="5400000">
              <a:off x="1600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rot="5400000">
              <a:off x="65913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a:xfrm rot="16200000" flipH="1">
              <a:off x="-1285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nvCxnSpPr>
          <p:spPr>
            <a:xfrm rot="16200000" flipH="1">
              <a:off x="560070" y="3326130"/>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a:xfrm rot="16200000" flipH="1">
              <a:off x="1524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a:xfrm rot="16200000" flipH="1">
              <a:off x="3810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rot="16200000" flipH="1">
              <a:off x="2743200" y="3352801"/>
              <a:ext cx="6858000" cy="1524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rot="16200000" flipH="1">
              <a:off x="2095501"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9" name="Straight Connector 238"/>
            <p:cNvCxnSpPr/>
            <p:nvPr/>
          </p:nvCxnSpPr>
          <p:spPr>
            <a:xfrm rot="5400000">
              <a:off x="2705100"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rot="5400000">
              <a:off x="1828801" y="3276600"/>
              <a:ext cx="6857999"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a:xfrm rot="16200000" flipH="1">
              <a:off x="1066800" y="3200402"/>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rot="16200000" flipH="1">
              <a:off x="2362201" y="3352800"/>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43" name="Straight Connector 242"/>
            <p:cNvCxnSpPr/>
            <p:nvPr/>
          </p:nvCxnSpPr>
          <p:spPr>
            <a:xfrm rot="5400000">
              <a:off x="2646045" y="2722246"/>
              <a:ext cx="6858000"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p:cNvCxnSpPr/>
            <p:nvPr/>
          </p:nvCxnSpPr>
          <p:spPr>
            <a:xfrm rot="5400000">
              <a:off x="3048952" y="3277553"/>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45" name="Straight Connector 244"/>
            <p:cNvCxnSpPr/>
            <p:nvPr/>
          </p:nvCxnSpPr>
          <p:spPr>
            <a:xfrm rot="5400000">
              <a:off x="2895600" y="3276601"/>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6" name="Straight Connector 245"/>
            <p:cNvCxnSpPr/>
            <p:nvPr/>
          </p:nvCxnSpPr>
          <p:spPr>
            <a:xfrm rot="5400000">
              <a:off x="2388870" y="3227071"/>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a:xfrm rot="16200000" flipH="1">
              <a:off x="22364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8" name="Straight Connector 247"/>
            <p:cNvCxnSpPr/>
            <p:nvPr/>
          </p:nvCxnSpPr>
          <p:spPr>
            <a:xfrm rot="16200000" flipH="1">
              <a:off x="17526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9" name="Straight Connector 248"/>
            <p:cNvCxnSpPr/>
            <p:nvPr/>
          </p:nvCxnSpPr>
          <p:spPr>
            <a:xfrm rot="16200000" flipH="1">
              <a:off x="19812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0" name="Straight Connector 249"/>
            <p:cNvCxnSpPr/>
            <p:nvPr/>
          </p:nvCxnSpPr>
          <p:spPr>
            <a:xfrm rot="5400000">
              <a:off x="3467100" y="3314701"/>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1" name="Straight Connector 250"/>
            <p:cNvCxnSpPr/>
            <p:nvPr/>
          </p:nvCxnSpPr>
          <p:spPr>
            <a:xfrm rot="16200000" flipH="1">
              <a:off x="3467099" y="3314701"/>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2" name="Straight Connector 251"/>
            <p:cNvCxnSpPr/>
            <p:nvPr/>
          </p:nvCxnSpPr>
          <p:spPr>
            <a:xfrm rot="5400000">
              <a:off x="4038600" y="3429001"/>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p:cNvCxnSpPr/>
            <p:nvPr/>
          </p:nvCxnSpPr>
          <p:spPr>
            <a:xfrm rot="16200000" flipH="1">
              <a:off x="3886200" y="3200401"/>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254" name="Straight Connector 253"/>
            <p:cNvCxnSpPr/>
            <p:nvPr/>
          </p:nvCxnSpPr>
          <p:spPr>
            <a:xfrm rot="5400000">
              <a:off x="4000501" y="3238501"/>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5" name="Straight Connector 254"/>
            <p:cNvCxnSpPr/>
            <p:nvPr/>
          </p:nvCxnSpPr>
          <p:spPr>
            <a:xfrm rot="16200000" flipH="1">
              <a:off x="4572000" y="3200401"/>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p:cNvCxnSpPr/>
            <p:nvPr/>
          </p:nvCxnSpPr>
          <p:spPr>
            <a:xfrm rot="16200000" flipH="1">
              <a:off x="3733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8" name="Straight Connector 257"/>
            <p:cNvCxnSpPr/>
            <p:nvPr/>
          </p:nvCxnSpPr>
          <p:spPr>
            <a:xfrm rot="5400000">
              <a:off x="36195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p:cNvCxnSpPr/>
            <p:nvPr/>
          </p:nvCxnSpPr>
          <p:spPr>
            <a:xfrm rot="16200000" flipH="1">
              <a:off x="4214813" y="3252788"/>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p:cNvCxnSpPr/>
            <p:nvPr/>
          </p:nvCxnSpPr>
          <p:spPr>
            <a:xfrm rot="16200000" flipH="1">
              <a:off x="47510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1" name="Straight Connector 260"/>
            <p:cNvCxnSpPr/>
            <p:nvPr/>
          </p:nvCxnSpPr>
          <p:spPr>
            <a:xfrm rot="16200000" flipH="1">
              <a:off x="43434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2" name="Straight Connector 261"/>
            <p:cNvCxnSpPr/>
            <p:nvPr/>
          </p:nvCxnSpPr>
          <p:spPr>
            <a:xfrm rot="16200000" flipH="1">
              <a:off x="4572000" y="3352801"/>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64" name="Straight Connector 263"/>
            <p:cNvCxnSpPr/>
            <p:nvPr/>
          </p:nvCxnSpPr>
          <p:spPr>
            <a:xfrm rot="16200000" flipH="1">
              <a:off x="5257800" y="3352802"/>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5" name="Straight Connector 264"/>
            <p:cNvCxnSpPr/>
            <p:nvPr/>
          </p:nvCxnSpPr>
          <p:spPr>
            <a:xfrm rot="16200000" flipH="1">
              <a:off x="5067300" y="3238502"/>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6" name="Straight Connector 265"/>
            <p:cNvCxnSpPr/>
            <p:nvPr/>
          </p:nvCxnSpPr>
          <p:spPr>
            <a:xfrm rot="5400000">
              <a:off x="5219700" y="3238502"/>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p:cNvCxnSpPr/>
            <p:nvPr/>
          </p:nvCxnSpPr>
          <p:spPr>
            <a:xfrm rot="16200000" flipH="1">
              <a:off x="4876801" y="3352801"/>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68" name="Straight Connector 267"/>
            <p:cNvCxnSpPr/>
            <p:nvPr/>
          </p:nvCxnSpPr>
          <p:spPr>
            <a:xfrm rot="5400000">
              <a:off x="5527994" y="3318196"/>
              <a:ext cx="6888479"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70" name="Straight Connector 269"/>
            <p:cNvCxnSpPr/>
            <p:nvPr/>
          </p:nvCxnSpPr>
          <p:spPr>
            <a:xfrm rot="5400000">
              <a:off x="4850130" y="3227072"/>
              <a:ext cx="6858000"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rot="16200000" flipH="1">
              <a:off x="4751070" y="3326132"/>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8" name="Straight Connector 277"/>
            <p:cNvCxnSpPr/>
            <p:nvPr/>
          </p:nvCxnSpPr>
          <p:spPr>
            <a:xfrm rot="5400000">
              <a:off x="5562599" y="3429001"/>
              <a:ext cx="685800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3" name="Straight Connector 282"/>
            <p:cNvCxnSpPr/>
            <p:nvPr/>
          </p:nvCxnSpPr>
          <p:spPr>
            <a:xfrm rot="5400000">
              <a:off x="2552700" y="3390900"/>
              <a:ext cx="6858000"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89" name="Straight Connector 288"/>
            <p:cNvCxnSpPr/>
            <p:nvPr/>
          </p:nvCxnSpPr>
          <p:spPr>
            <a:xfrm rot="16200000" flipH="1">
              <a:off x="3048000" y="3352800"/>
              <a:ext cx="6858000"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2" name="Straight Connector 291"/>
            <p:cNvCxnSpPr/>
            <p:nvPr/>
          </p:nvCxnSpPr>
          <p:spPr>
            <a:xfrm rot="16200000" flipH="1">
              <a:off x="3238500" y="3238500"/>
              <a:ext cx="6858000"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p:nvPr/>
          </p:nvCxnSpPr>
          <p:spPr>
            <a:xfrm rot="5400000">
              <a:off x="2133600" y="3276600"/>
              <a:ext cx="6858000"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8" name="Straight Connector 297"/>
            <p:cNvCxnSpPr/>
            <p:nvPr/>
          </p:nvCxnSpPr>
          <p:spPr>
            <a:xfrm rot="16200000" flipH="1">
              <a:off x="3148013" y="3252789"/>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99" name="Straight Connector 298"/>
            <p:cNvCxnSpPr/>
            <p:nvPr/>
          </p:nvCxnSpPr>
          <p:spPr>
            <a:xfrm rot="5400000">
              <a:off x="3771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2" name="Straight Connector 301"/>
            <p:cNvCxnSpPr/>
            <p:nvPr/>
          </p:nvCxnSpPr>
          <p:spPr>
            <a:xfrm rot="5400000">
              <a:off x="4229100" y="2933700"/>
              <a:ext cx="6858000"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p:cNvCxnSpPr/>
            <p:nvPr/>
          </p:nvCxnSpPr>
          <p:spPr>
            <a:xfrm rot="16200000" flipH="1">
              <a:off x="1371600" y="3200403"/>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4" name="Date Placeholder 3"/>
          <p:cNvSpPr>
            <a:spLocks noGrp="1"/>
          </p:cNvSpPr>
          <p:nvPr>
            <p:ph type="dt" sz="half" idx="10"/>
          </p:nvPr>
        </p:nvSpPr>
        <p:spPr/>
        <p:txBody>
          <a:bodyPr/>
          <a:lstStyle/>
          <a:p>
            <a:fld id="{E4A4475E-EB0E-4C57-B707-21DFCAD91C30}" type="datetimeFigureOut">
              <a:rPr lang="en-US" smtClean="0"/>
              <a:t>4/24/2018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498D13-A340-4B0A-9844-ED3F1CCEB0CF}" type="slidenum">
              <a:rPr lang="en-US" smtClean="0"/>
              <a:t>‹#›</a:t>
            </a:fld>
            <a:endParaRPr lang="en-US"/>
          </a:p>
        </p:txBody>
      </p:sp>
      <p:sp>
        <p:nvSpPr>
          <p:cNvPr id="113" name="Rectangle 112"/>
          <p:cNvSpPr/>
          <p:nvPr/>
        </p:nvSpPr>
        <p:spPr>
          <a:xfrm>
            <a:off x="0" y="1905000"/>
            <a:ext cx="4953000" cy="3124200"/>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grpSp>
        <p:nvGrpSpPr>
          <p:cNvPr id="94" name="Group 93"/>
          <p:cNvGrpSpPr/>
          <p:nvPr/>
        </p:nvGrpSpPr>
        <p:grpSpPr>
          <a:xfrm>
            <a:off x="0" y="2057400"/>
            <a:ext cx="4801394" cy="2820988"/>
            <a:chOff x="0" y="2057400"/>
            <a:chExt cx="4801394" cy="2820988"/>
          </a:xfrm>
        </p:grpSpPr>
        <p:cxnSp>
          <p:nvCxnSpPr>
            <p:cNvPr id="117" name="Straight Connector 116"/>
            <p:cNvCxnSpPr/>
            <p:nvPr/>
          </p:nvCxnSpPr>
          <p:spPr>
            <a:xfrm>
              <a:off x="0" y="20574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0" y="48768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rot="5400000">
              <a:off x="3391694" y="3467100"/>
              <a:ext cx="2818606"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228600" y="2130425"/>
            <a:ext cx="4419600" cy="1600327"/>
          </a:xfrm>
        </p:spPr>
        <p:txBody>
          <a:bodyPr anchor="b">
            <a:normAutofit/>
          </a:bodyPr>
          <a:lstStyle>
            <a:lvl1pPr algn="l">
              <a:defRPr sz="3600" b="1" cap="none" spc="40" baseline="0">
                <a:ln w="13335" cmpd="sng">
                  <a:solidFill>
                    <a:schemeClr val="accent1">
                      <a:lumMod val="50000"/>
                    </a:schemeClr>
                  </a:solidFill>
                  <a:prstDash val="solid"/>
                </a:ln>
                <a:solidFill>
                  <a:schemeClr val="accent6">
                    <a:tint val="1000"/>
                  </a:schemeClr>
                </a:solidFill>
                <a:effectLst/>
              </a:defRPr>
            </a:lvl1pPr>
          </a:lstStyle>
          <a:p>
            <a:r>
              <a:rPr lang="en-US"/>
              <a:t>Click to edit Master title style</a:t>
            </a:r>
            <a:endParaRPr lang="en-US" dirty="0"/>
          </a:p>
        </p:txBody>
      </p:sp>
      <p:sp>
        <p:nvSpPr>
          <p:cNvPr id="3" name="Subtitle 2"/>
          <p:cNvSpPr>
            <a:spLocks noGrp="1"/>
          </p:cNvSpPr>
          <p:nvPr>
            <p:ph type="subTitle" idx="1"/>
          </p:nvPr>
        </p:nvSpPr>
        <p:spPr>
          <a:xfrm>
            <a:off x="228600" y="3733800"/>
            <a:ext cx="4419600" cy="1066800"/>
          </a:xfrm>
        </p:spPr>
        <p:txBody>
          <a:bodyPr>
            <a:normAutofit/>
          </a:bodyPr>
          <a:lstStyle>
            <a:lvl1pPr marL="0" indent="0" algn="l">
              <a:buNone/>
              <a:defRPr sz="22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A4475E-EB0E-4C57-B707-21DFCAD91C30}" type="datetimeFigureOut">
              <a:rPr lang="en-US" smtClean="0"/>
              <a:t>4/24/2018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498D13-A340-4B0A-9844-ED3F1CCEB0CF}"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A4475E-EB0E-4C57-B707-21DFCAD91C30}" type="datetimeFigureOut">
              <a:rPr lang="en-US" smtClean="0"/>
              <a:t>4/24/2018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498D13-A340-4B0A-9844-ED3F1CCEB0CF}"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48200" y="1981200"/>
            <a:ext cx="3810000" cy="4114800"/>
          </a:xfrm>
        </p:spPr>
        <p:txBody>
          <a:bodyPr/>
          <a:lstStyle/>
          <a:p>
            <a:pPr lvl="0"/>
            <a:endParaRPr lang="en-US" noProof="0"/>
          </a:p>
        </p:txBody>
      </p:sp>
      <p:sp>
        <p:nvSpPr>
          <p:cNvPr id="5" name="Rectangle 7"/>
          <p:cNvSpPr>
            <a:spLocks noGrp="1" noChangeArrowheads="1"/>
          </p:cNvSpPr>
          <p:nvPr>
            <p:ph type="dt" sz="half" idx="10"/>
          </p:nvPr>
        </p:nvSpPr>
        <p:spPr>
          <a:ln/>
        </p:spPr>
        <p:txBody>
          <a:bodyPr/>
          <a:lstStyle>
            <a:lvl1pPr>
              <a:defRPr/>
            </a:lvl1pPr>
          </a:lstStyle>
          <a:p>
            <a:pPr>
              <a:defRPr/>
            </a:pPr>
            <a:endParaRPr lang="en-US"/>
          </a:p>
        </p:txBody>
      </p:sp>
      <p:sp>
        <p:nvSpPr>
          <p:cNvPr id="6" name="Rectangle 8"/>
          <p:cNvSpPr>
            <a:spLocks noGrp="1" noChangeArrowheads="1"/>
          </p:cNvSpPr>
          <p:nvPr>
            <p:ph type="ftr" sz="quarter" idx="11"/>
          </p:nvPr>
        </p:nvSpPr>
        <p:spPr>
          <a:ln/>
        </p:spPr>
        <p:txBody>
          <a:bodyPr/>
          <a:lstStyle>
            <a:lvl1pPr>
              <a:defRPr/>
            </a:lvl1pPr>
          </a:lstStyle>
          <a:p>
            <a:pPr>
              <a:defRPr/>
            </a:pPr>
            <a:endParaRPr lang="en-US"/>
          </a:p>
        </p:txBody>
      </p:sp>
      <p:sp>
        <p:nvSpPr>
          <p:cNvPr id="7" name="Rectangle 9"/>
          <p:cNvSpPr>
            <a:spLocks noGrp="1" noChangeArrowheads="1"/>
          </p:cNvSpPr>
          <p:nvPr>
            <p:ph type="sldNum" sz="quarter" idx="12"/>
          </p:nvPr>
        </p:nvSpPr>
        <p:spPr>
          <a:ln/>
        </p:spPr>
        <p:txBody>
          <a:bodyPr/>
          <a:lstStyle>
            <a:lvl1pPr>
              <a:defRPr/>
            </a:lvl1pPr>
          </a:lstStyle>
          <a:p>
            <a:pPr>
              <a:defRPr/>
            </a:pPr>
            <a:fld id="{811D4C67-D8EF-44F0-932D-42DDB99E3AC2}" type="slidenum">
              <a:rPr lang="en-US"/>
              <a:pPr>
                <a:defRPr/>
              </a:pPr>
              <a:t>‹#›</a:t>
            </a:fld>
            <a:endParaRPr lang="en-US"/>
          </a:p>
        </p:txBody>
      </p:sp>
    </p:spTree>
    <p:extLst>
      <p:ext uri="{BB962C8B-B14F-4D97-AF65-F5344CB8AC3E}">
        <p14:creationId xmlns:p14="http://schemas.microsoft.com/office/powerpoint/2010/main" val="29485858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A4475E-EB0E-4C57-B707-21DFCAD91C30}" type="datetimeFigureOut">
              <a:rPr lang="en-US" smtClean="0"/>
              <a:t>4/24/2018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498D13-A340-4B0A-9844-ED3F1CCEB0CF}"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grpSp>
        <p:nvGrpSpPr>
          <p:cNvPr id="7" name="Group 92"/>
          <p:cNvGrpSpPr/>
          <p:nvPr/>
        </p:nvGrpSpPr>
        <p:grpSpPr>
          <a:xfrm>
            <a:off x="1" y="-30478"/>
            <a:ext cx="9067799" cy="4846320"/>
            <a:chOff x="1" y="-30477"/>
            <a:chExt cx="9067799" cy="4526277"/>
          </a:xfrm>
        </p:grpSpPr>
        <p:cxnSp>
          <p:nvCxnSpPr>
            <p:cNvPr id="8" name="Straight Connector 7"/>
            <p:cNvCxnSpPr/>
            <p:nvPr/>
          </p:nvCxnSpPr>
          <p:spPr>
            <a:xfrm rot="16200000" flipH="1">
              <a:off x="-2716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6200000" flipH="1">
              <a:off x="-4621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3097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206236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6200000" flipH="1">
              <a:off x="-213856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16200000" flipH="1">
              <a:off x="-195465" y="1785212"/>
              <a:ext cx="4505731"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6200000" flipH="1">
              <a:off x="-164326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1528964"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6200000" flipH="1">
              <a:off x="-95746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6200000" flipH="1">
              <a:off x="-194806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6200000" flipH="1">
              <a:off x="-652664" y="2166211"/>
              <a:ext cx="4505731" cy="152401"/>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6200000" flipH="1">
              <a:off x="-16432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6200000" flipH="1">
              <a:off x="-1790700" y="2019300"/>
              <a:ext cx="4495800" cy="4572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55551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340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26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a:off x="-67933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16200000" flipH="1">
              <a:off x="-1467052"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16200000" flipH="1">
              <a:off x="-77839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16200000" flipH="1">
              <a:off x="-11860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6200000" flipH="1">
              <a:off x="-9574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16200000" flipH="1">
              <a:off x="22429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16200000" flipH="1">
              <a:off x="20524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2204835" y="2051912"/>
              <a:ext cx="4505731"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452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flipH="1">
              <a:off x="37603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1023735" y="2242139"/>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16200000" flipH="1">
              <a:off x="871335" y="2013812"/>
              <a:ext cx="4505731"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a:off x="985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flipH="1">
              <a:off x="155713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6200000" flipH="1">
              <a:off x="5665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16200000" flipH="1">
              <a:off x="1861936" y="2166211"/>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16200000" flipH="1">
              <a:off x="8713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a:off x="1474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a:off x="195909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a:off x="25486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a:off x="27763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5400000">
              <a:off x="183526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16200000" flipH="1">
              <a:off x="1047548"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16200000" flipH="1">
              <a:off x="1736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6200000" flipH="1">
              <a:off x="1328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16200000" flipH="1">
              <a:off x="1557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16200000" flipH="1">
              <a:off x="39193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flipH="1">
              <a:off x="3271636"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5400000">
              <a:off x="38812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5400000">
              <a:off x="3004936" y="2090012"/>
              <a:ext cx="4505730"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16200000" flipH="1">
              <a:off x="22429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16200000" flipH="1">
              <a:off x="35383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5400000">
              <a:off x="3822180" y="1535657"/>
              <a:ext cx="4505731"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rot="5400000">
              <a:off x="4225087" y="2090965"/>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5400000">
              <a:off x="407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5400000">
              <a:off x="356500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16200000" flipH="1">
              <a:off x="34126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6200000" flipH="1">
              <a:off x="29287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16200000" flipH="1">
              <a:off x="3081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5400000">
              <a:off x="4643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16200000" flipH="1">
              <a:off x="4643234"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5214735" y="2242140"/>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16200000" flipH="1">
              <a:off x="506233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5176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16200000" flipH="1">
              <a:off x="57481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6200000" flipH="1">
              <a:off x="49099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5400000">
              <a:off x="47956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rot="16200000" flipH="1">
              <a:off x="53909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rot="16200000" flipH="1">
              <a:off x="5927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16200000" flipH="1">
              <a:off x="5519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rot="16200000" flipH="1">
              <a:off x="5748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16200000" flipH="1">
              <a:off x="6433935" y="2166213"/>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16200000" flipH="1">
              <a:off x="62434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rot="5400000">
              <a:off x="63958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rot="16200000" flipH="1">
              <a:off x="60529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5400000">
              <a:off x="6709356" y="2136834"/>
              <a:ext cx="4525755"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rot="5400000">
              <a:off x="6026265" y="2040483"/>
              <a:ext cx="4505731"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rot="16200000" flipH="1">
              <a:off x="5927205" y="2139543"/>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rot="5400000">
              <a:off x="6738734" y="2242140"/>
              <a:ext cx="450573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rot="5400000">
              <a:off x="3728835" y="2204312"/>
              <a:ext cx="4505731"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rot="16200000" flipH="1">
              <a:off x="4224135" y="2166212"/>
              <a:ext cx="4505731"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16200000" flipH="1">
              <a:off x="4414635" y="2051912"/>
              <a:ext cx="4505731"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a:off x="3309735" y="2090012"/>
              <a:ext cx="4505731"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rot="16200000" flipH="1">
              <a:off x="43241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5400000">
              <a:off x="49480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5400000">
              <a:off x="5405235" y="1747112"/>
              <a:ext cx="4505731"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rot="16200000" flipH="1">
              <a:off x="2547735" y="2013814"/>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94" name="Rectangle 93"/>
          <p:cNvSpPr/>
          <p:nvPr/>
        </p:nvSpPr>
        <p:spPr>
          <a:xfrm>
            <a:off x="0" y="4311168"/>
            <a:ext cx="9144000" cy="19050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96" name="Straight Connector 95"/>
          <p:cNvCxnSpPr/>
          <p:nvPr/>
        </p:nvCxnSpPr>
        <p:spPr>
          <a:xfrm>
            <a:off x="0" y="4387368"/>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0" y="6138380"/>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457200" y="5621364"/>
            <a:ext cx="8305800" cy="414649"/>
          </a:xfrm>
        </p:spPr>
        <p:txBody>
          <a:bodyPr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95" name="Title 94"/>
          <p:cNvSpPr>
            <a:spLocks noGrp="1"/>
          </p:cNvSpPr>
          <p:nvPr>
            <p:ph type="title"/>
          </p:nvPr>
        </p:nvSpPr>
        <p:spPr>
          <a:xfrm>
            <a:off x="457200" y="4463568"/>
            <a:ext cx="8305800" cy="1143000"/>
          </a:xfrm>
        </p:spPr>
        <p:txBody>
          <a:bodyPr/>
          <a:lstStyle/>
          <a:p>
            <a:r>
              <a:rPr lang="en-US"/>
              <a:t>Click to edit Master title style</a:t>
            </a:r>
          </a:p>
        </p:txBody>
      </p:sp>
      <p:sp>
        <p:nvSpPr>
          <p:cNvPr id="2" name="Date Placeholder 1"/>
          <p:cNvSpPr>
            <a:spLocks noGrp="1"/>
          </p:cNvSpPr>
          <p:nvPr>
            <p:ph type="dt" sz="half" idx="10"/>
          </p:nvPr>
        </p:nvSpPr>
        <p:spPr/>
        <p:txBody>
          <a:bodyPr/>
          <a:lstStyle/>
          <a:p>
            <a:fld id="{E4A4475E-EB0E-4C57-B707-21DFCAD91C30}" type="datetimeFigureOut">
              <a:rPr lang="en-US" smtClean="0"/>
              <a:t>4/24/2018</a:t>
            </a:fld>
            <a:endParaRPr lang="en-US"/>
          </a:p>
        </p:txBody>
      </p:sp>
      <p:sp>
        <p:nvSpPr>
          <p:cNvPr id="91" name="Footer Placeholder 90"/>
          <p:cNvSpPr>
            <a:spLocks noGrp="1"/>
          </p:cNvSpPr>
          <p:nvPr>
            <p:ph type="ftr" sz="quarter" idx="11"/>
          </p:nvPr>
        </p:nvSpPr>
        <p:spPr/>
        <p:txBody>
          <a:bodyPr/>
          <a:lstStyle/>
          <a:p>
            <a:endParaRPr lang="en-US"/>
          </a:p>
        </p:txBody>
      </p:sp>
      <p:sp>
        <p:nvSpPr>
          <p:cNvPr id="92" name="Slide Number Placeholder 91"/>
          <p:cNvSpPr>
            <a:spLocks noGrp="1"/>
          </p:cNvSpPr>
          <p:nvPr>
            <p:ph type="sldNum" sz="quarter" idx="12"/>
          </p:nvPr>
        </p:nvSpPr>
        <p:spPr/>
        <p:txBody>
          <a:bodyPr/>
          <a:lstStyle/>
          <a:p>
            <a:fld id="{0D498D13-A340-4B0A-9844-ED3F1CCEB0CF}"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4A4475E-EB0E-4C57-B707-21DFCAD91C30}" type="datetimeFigureOut">
              <a:rPr lang="en-US" smtClean="0"/>
              <a:t>4/24/2018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498D13-A340-4B0A-9844-ED3F1CCEB0CF}"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4A4475E-EB0E-4C57-B707-21DFCAD91C30}" type="datetimeFigureOut">
              <a:rPr lang="en-US" smtClean="0"/>
              <a:t>4/24/2018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D498D13-A340-4B0A-9844-ED3F1CCEB0CF}"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4A4475E-EB0E-4C57-B707-21DFCAD91C30}" type="datetimeFigureOut">
              <a:rPr lang="en-US" smtClean="0"/>
              <a:t>4/24/2018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D498D13-A340-4B0A-9844-ED3F1CCEB0CF}"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A4475E-EB0E-4C57-B707-21DFCAD91C30}" type="datetimeFigureOut">
              <a:rPr lang="en-US" smtClean="0"/>
              <a:t>4/24/2018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D498D13-A340-4B0A-9844-ED3F1CCEB0CF}"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200400" y="273050"/>
            <a:ext cx="5486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4A4475E-EB0E-4C57-B707-21DFCAD91C30}" type="datetimeFigureOut">
              <a:rPr lang="en-US" smtClean="0"/>
              <a:t>4/24/2018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498D13-A340-4B0A-9844-ED3F1CCEB0CF}" type="slidenum">
              <a:rPr lang="en-US" smtClean="0"/>
              <a:t>‹#›</a:t>
            </a:fld>
            <a:endParaRPr lang="en-US"/>
          </a:p>
        </p:txBody>
      </p:sp>
      <p:sp>
        <p:nvSpPr>
          <p:cNvPr id="37" name="Rectangle 36"/>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9" name="Straight Connector 38"/>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2400" y="1901952"/>
            <a:ext cx="2377440" cy="1371600"/>
          </a:xfrm>
        </p:spPr>
        <p:txBody>
          <a:bodyPr anchor="b">
            <a:normAutofit/>
          </a:bodyPr>
          <a:lstStyle>
            <a:lvl1pPr algn="l" defTabSz="914400" rtl="0" eaLnBrk="1" latinLnBrk="0" hangingPunct="1">
              <a:spcBef>
                <a:spcPct val="0"/>
              </a:spcBef>
              <a:buNone/>
              <a:tabLst>
                <a:tab pos="3830638" algn="l"/>
              </a:tabLst>
              <a:defRPr lang="en-US" sz="2600" b="1" kern="1200" cap="none" spc="20" baseline="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mj-lt"/>
                <a:ea typeface="+mj-ea"/>
                <a:cs typeface="+mj-cs"/>
              </a:defRPr>
            </a:lvl1pPr>
          </a:lstStyle>
          <a:p>
            <a:r>
              <a:rPr lang="en-US"/>
              <a:t>Click to edit Master title style</a:t>
            </a:r>
            <a:endParaRPr lang="en-US" dirty="0"/>
          </a:p>
        </p:txBody>
      </p:sp>
      <p:sp>
        <p:nvSpPr>
          <p:cNvPr id="4" name="Text Placeholder 3"/>
          <p:cNvSpPr>
            <a:spLocks noGrp="1"/>
          </p:cNvSpPr>
          <p:nvPr>
            <p:ph type="body" sz="half" idx="2"/>
          </p:nvPr>
        </p:nvSpPr>
        <p:spPr>
          <a:xfrm>
            <a:off x="152400" y="3273552"/>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200400" y="381000"/>
            <a:ext cx="5562600" cy="5638800"/>
          </a:xfrm>
          <a:solidFill>
            <a:schemeClr val="bg2"/>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5" name="Date Placeholder 4"/>
          <p:cNvSpPr>
            <a:spLocks noGrp="1"/>
          </p:cNvSpPr>
          <p:nvPr>
            <p:ph type="dt" sz="half" idx="10"/>
          </p:nvPr>
        </p:nvSpPr>
        <p:spPr/>
        <p:txBody>
          <a:bodyPr/>
          <a:lstStyle/>
          <a:p>
            <a:fld id="{E4A4475E-EB0E-4C57-B707-21DFCAD91C30}" type="datetimeFigureOut">
              <a:rPr lang="en-US" smtClean="0"/>
              <a:t>4/24/2018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498D13-A340-4B0A-9844-ED3F1CCEB0CF}" type="slidenum">
              <a:rPr lang="en-US" smtClean="0"/>
              <a:t>‹#›</a:t>
            </a:fld>
            <a:endParaRPr lang="en-US"/>
          </a:p>
        </p:txBody>
      </p:sp>
      <p:sp>
        <p:nvSpPr>
          <p:cNvPr id="33" name="Rectangle 32"/>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4" name="Straight Connector 33"/>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5448" y="1905000"/>
            <a:ext cx="2377440" cy="1371600"/>
          </a:xfrm>
        </p:spPr>
        <p:txBody>
          <a:bodyPr anchor="b">
            <a:normAutofit/>
          </a:bodyPr>
          <a:lstStyle>
            <a:lvl1pPr algn="l">
              <a:defRPr sz="2600" b="1" cap="none" spc="20" baseline="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defRPr>
            </a:lvl1pPr>
          </a:lstStyle>
          <a:p>
            <a:r>
              <a:rPr lang="en-US"/>
              <a:t>Click to edit Master title style</a:t>
            </a:r>
            <a:endParaRPr lang="en-US" dirty="0"/>
          </a:p>
        </p:txBody>
      </p:sp>
      <p:sp>
        <p:nvSpPr>
          <p:cNvPr id="4" name="Text Placeholder 3"/>
          <p:cNvSpPr>
            <a:spLocks noGrp="1"/>
          </p:cNvSpPr>
          <p:nvPr>
            <p:ph type="body" sz="half" idx="2"/>
          </p:nvPr>
        </p:nvSpPr>
        <p:spPr>
          <a:xfrm>
            <a:off x="152400" y="3276600"/>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90" name="Rectangle 189"/>
          <p:cNvSpPr/>
          <p:nvPr/>
        </p:nvSpPr>
        <p:spPr>
          <a:xfrm>
            <a:off x="149352" y="137160"/>
            <a:ext cx="8869680" cy="6583680"/>
          </a:xfrm>
          <a:prstGeom prst="rect">
            <a:avLst/>
          </a:prstGeom>
          <a:noFill/>
          <a:ln w="19050"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12408"/>
            <a:ext cx="2133600" cy="365125"/>
          </a:xfrm>
          <a:prstGeom prst="rect">
            <a:avLst/>
          </a:prstGeom>
        </p:spPr>
        <p:txBody>
          <a:bodyPr vert="horz" lIns="91440" tIns="45720" rIns="91440" bIns="45720" rtlCol="0" anchor="ctr"/>
          <a:lstStyle>
            <a:lvl1pPr algn="l">
              <a:defRPr sz="1200">
                <a:solidFill>
                  <a:schemeClr val="tx2"/>
                </a:solidFill>
              </a:defRPr>
            </a:lvl1pPr>
          </a:lstStyle>
          <a:p>
            <a:fld id="{E4A4475E-EB0E-4C57-B707-21DFCAD91C30}" type="datetimeFigureOut">
              <a:rPr lang="en-US" smtClean="0"/>
              <a:t>4/24/2018</a:t>
            </a:fld>
            <a:endParaRPr lang="en-US"/>
          </a:p>
        </p:txBody>
      </p:sp>
      <p:sp>
        <p:nvSpPr>
          <p:cNvPr id="5" name="Footer Placeholder 4"/>
          <p:cNvSpPr>
            <a:spLocks noGrp="1"/>
          </p:cNvSpPr>
          <p:nvPr>
            <p:ph type="ftr" sz="quarter" idx="3"/>
          </p:nvPr>
        </p:nvSpPr>
        <p:spPr>
          <a:xfrm>
            <a:off x="2831123" y="6312408"/>
            <a:ext cx="3481754"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553200" y="6312408"/>
            <a:ext cx="2133600" cy="365125"/>
          </a:xfrm>
          <a:prstGeom prst="rect">
            <a:avLst/>
          </a:prstGeom>
        </p:spPr>
        <p:txBody>
          <a:bodyPr vert="horz" lIns="91440" tIns="45720" rIns="91440" bIns="45720" rtlCol="0" anchor="ctr"/>
          <a:lstStyle>
            <a:lvl1pPr algn="r">
              <a:defRPr sz="1200">
                <a:solidFill>
                  <a:schemeClr val="tx2"/>
                </a:solidFill>
              </a:defRPr>
            </a:lvl1pPr>
          </a:lstStyle>
          <a:p>
            <a:fld id="{0D498D13-A340-4B0A-9844-ED3F1CCEB0CF}"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xStyles>
    <p:titleStyle>
      <a:lvl1pPr algn="l" defTabSz="914400" rtl="0" eaLnBrk="1" latinLnBrk="0" hangingPunct="1">
        <a:spcBef>
          <a:spcPct val="0"/>
        </a:spcBef>
        <a:buNone/>
        <a:tabLst>
          <a:tab pos="3830638" algn="l"/>
        </a:tabLst>
        <a:defRPr sz="3600" b="1" kern="1200" cap="none" spc="50">
          <a:ln w="13335" cmpd="sng">
            <a:solidFill>
              <a:schemeClr val="accent1">
                <a:lumMod val="50000"/>
              </a:schemeClr>
            </a:solidFill>
            <a:prstDash val="solid"/>
          </a:ln>
          <a:solidFill>
            <a:schemeClr val="accent6">
              <a:tint val="1000"/>
            </a:schemeClr>
          </a:solidFill>
          <a:effectLst/>
          <a:latin typeface="+mj-lt"/>
          <a:ea typeface="+mj-ea"/>
          <a:cs typeface="+mj-cs"/>
        </a:defRPr>
      </a:lvl1pPr>
    </p:titleStyle>
    <p:bodyStyle>
      <a:lvl1pPr marL="274320" indent="-274320" algn="l" defTabSz="914400" rtl="0" eaLnBrk="1" latinLnBrk="0" hangingPunct="1">
        <a:spcBef>
          <a:spcPct val="20000"/>
        </a:spcBef>
        <a:buClr>
          <a:schemeClr val="accent1">
            <a:lumMod val="60000"/>
            <a:lumOff val="40000"/>
          </a:schemeClr>
        </a:buClr>
        <a:buFont typeface="Arial" pitchFamily="34" charset="0"/>
        <a:buChar char="•"/>
        <a:defRPr sz="2400" kern="1200">
          <a:solidFill>
            <a:schemeClr val="tx2"/>
          </a:solidFill>
          <a:latin typeface="+mn-lt"/>
          <a:ea typeface="+mn-ea"/>
          <a:cs typeface="+mn-cs"/>
        </a:defRPr>
      </a:lvl1pPr>
      <a:lvl2pPr marL="548640" indent="-182880" algn="l" defTabSz="914400" rtl="0" eaLnBrk="1" latinLnBrk="0" hangingPunct="1">
        <a:spcBef>
          <a:spcPct val="20000"/>
        </a:spcBef>
        <a:buClr>
          <a:schemeClr val="accent1">
            <a:lumMod val="60000"/>
            <a:lumOff val="40000"/>
          </a:schemeClr>
        </a:buClr>
        <a:buFont typeface="Arial" pitchFamily="34" charset="0"/>
        <a:buChar char="•"/>
        <a:defRPr sz="20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3pPr>
      <a:lvl4pPr marL="118872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4pPr>
      <a:lvl5pPr marL="1463040" indent="-228600" algn="l" defTabSz="914400" rtl="0" eaLnBrk="1" latinLnBrk="0" hangingPunct="1">
        <a:spcBef>
          <a:spcPct val="20000"/>
        </a:spcBef>
        <a:buClr>
          <a:schemeClr val="accent4"/>
        </a:buClr>
        <a:buFont typeface="Arial" pitchFamily="34" charset="0"/>
        <a:buChar char="•"/>
        <a:defRPr sz="1600" kern="1200" baseline="0">
          <a:solidFill>
            <a:schemeClr val="tx2"/>
          </a:solidFill>
          <a:latin typeface="+mn-lt"/>
          <a:ea typeface="+mn-ea"/>
          <a:cs typeface="+mn-cs"/>
        </a:defRPr>
      </a:lvl5pPr>
      <a:lvl6pPr marL="1691640" indent="-182880" algn="l" defTabSz="914400" rtl="0" eaLnBrk="1" latinLnBrk="0" hangingPunct="1">
        <a:spcBef>
          <a:spcPct val="20000"/>
        </a:spcBef>
        <a:buClr>
          <a:schemeClr val="accent5"/>
        </a:buClr>
        <a:buFont typeface="Arial" pitchFamily="34" charset="0"/>
        <a:buChar char="•"/>
        <a:defRPr sz="1600" kern="1200">
          <a:solidFill>
            <a:schemeClr val="tx1"/>
          </a:solidFill>
          <a:latin typeface="+mn-lt"/>
          <a:ea typeface="+mn-ea"/>
          <a:cs typeface="+mn-cs"/>
        </a:defRPr>
      </a:lvl6pPr>
      <a:lvl7pPr marL="19202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7pPr>
      <a:lvl8pPr marL="2148840" indent="-182880" algn="l" defTabSz="914400" rtl="0" eaLnBrk="1" latinLnBrk="0" hangingPunct="1">
        <a:spcBef>
          <a:spcPct val="20000"/>
        </a:spcBef>
        <a:buClr>
          <a:schemeClr val="accent3"/>
        </a:buClr>
        <a:buFont typeface="Arial" pitchFamily="34" charset="0"/>
        <a:buChar char="•"/>
        <a:defRPr sz="1600" kern="1200">
          <a:solidFill>
            <a:schemeClr val="tx1"/>
          </a:solidFill>
          <a:latin typeface="+mn-lt"/>
          <a:ea typeface="+mn-ea"/>
          <a:cs typeface="+mn-cs"/>
        </a:defRPr>
      </a:lvl8pPr>
      <a:lvl9pPr marL="23774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image" Target="../media/image8.gif"/><Relationship Id="rId4" Type="http://schemas.openxmlformats.org/officeDocument/2006/relationships/image" Target="../media/image7.gif"/></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hyperlink" Target="http://www2.gov.bc.ca/gov/content/industry/forestry/managing-our-forest-resources/tree-seed/forest-genetics/" TargetMode="Externa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google.com/url?sa=i&amp;rct=j&amp;q=&amp;esrc=s&amp;source=images&amp;cd=&amp;cad=rja&amp;uact=8&amp;ved=0ahUKEwjd862kn4XOAhVLwmMKHWKOBlMQjRwIBw&amp;url=http://alaskaplants.org/Plant_report_page.php?plantID%3D241&amp;bvm=bv.127521224,d.cGc&amp;psig=AFQjCNHqJFGOfiWWpWnCVp0dNyLGV6UQ4w&amp;ust=1469214119696033"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3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37.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3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gif"/><Relationship Id="rId7"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hyperlink" Target="https://www.google.com/url?sa=i&amp;rct=j&amp;q=&amp;esrc=s&amp;source=images&amp;cd=&amp;cad=rja&amp;uact=8&amp;ved=0ahUKEwjy4-yJiKnQAhWTZiYKHSJJBAIQjRwIBw&amp;url=https://www.nps.gov/brca/learn/nature/quakingaspen.htm&amp;bvm=bv.138493631,d.eWE&amp;psig=AFQjCNHWFD9p-o63FgxCLPhB4MefIsYq2w&amp;ust=1479240931825838" TargetMode="External"/><Relationship Id="rId5" Type="http://schemas.openxmlformats.org/officeDocument/2006/relationships/image" Target="../media/image23.jpeg"/><Relationship Id="rId4" Type="http://schemas.openxmlformats.org/officeDocument/2006/relationships/hyperlink" Target="http://www.google.com/url?sa=i&amp;rct=j&amp;q=&amp;esrc=s&amp;source=images&amp;cd=&amp;cad=rja&amp;uact=8&amp;ved=0ahUKEwivzNzrh6nQAhXIQyYKHWpwBokQjRwIBw&amp;url=http://www.statesymbolsusa.org/symbol-official-item/new-hampshire/state-tree/white-birch&amp;psig=AFQjCNEKCJvxzF9Py-gzLTdyMpcCyfP7sw&amp;ust=1479240849100326"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gif"/><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png"/></Relationships>
</file>

<file path=ppt/slides/_rels/slide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gif"/><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41.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1.gif"/><Relationship Id="rId7" Type="http://schemas.openxmlformats.org/officeDocument/2006/relationships/image" Target="../media/image34.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hyperlink" Target="http://www.google.com/url?sa=i&amp;rct=j&amp;q=&amp;esrc=s&amp;source=images&amp;cd=&amp;cad=rja&amp;uact=8&amp;ved=0ahUKEwjmxLzvkKnQAhXEhVQKHamZB3UQjRwIBw&amp;url=http://www.bugguide.net/node/view/575933/bgimage&amp;bvm=bv.138493631,d.cGw&amp;psig=AFQjCNGACpd5a_l_PhlDCcwaSQPfRSRCfQ&amp;ust=1479243292955223" TargetMode="External"/><Relationship Id="rId5" Type="http://schemas.openxmlformats.org/officeDocument/2006/relationships/image" Target="../media/image33.jpeg"/><Relationship Id="rId4" Type="http://schemas.openxmlformats.org/officeDocument/2006/relationships/hyperlink" Target="http://www.google.com/url?sa=i&amp;rct=j&amp;q=&amp;esrc=s&amp;source=images&amp;cd=&amp;cad=rja&amp;uact=8&amp;ved=0ahUKEwjw9s2wjqnQAhUmwFQKHReOB58QjRwIBw&amp;url=http://www.yudkevichclan.com/Global%20Warming/global-warming.htm&amp;psig=AFQjCNF86wKIHMIkbPJQ_Bqe-KnwcL7LYA&amp;ust=1479242624872666"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2.xml"/><Relationship Id="rId4" Type="http://schemas.openxmlformats.org/officeDocument/2006/relationships/image" Target="../media/image38.jpeg"/></Relationships>
</file>

<file path=ppt/slides/_rels/slide4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42.png"/><Relationship Id="rId5" Type="http://schemas.openxmlformats.org/officeDocument/2006/relationships/image" Target="../media/image41.jpeg"/><Relationship Id="rId4" Type="http://schemas.openxmlformats.org/officeDocument/2006/relationships/image" Target="../media/image40.jpeg"/></Relationships>
</file>

<file path=ppt/slides/_rels/slide4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gi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http://www.google.com/url?sa=i&amp;rct=j&amp;q=&amp;esrc=s&amp;source=images&amp;cd=&amp;cad=rja&amp;uact=8&amp;ved=0ahUKEwjnob7JlanQAhXhjVQKHXggDK4QjRwIBw&amp;url=http://www.fs.fed.us/database/feis/plants/tree/picgla/all.html&amp;bvm=bv.138493631,d.cGw&amp;psig=AFQjCNGMLBwoQOHxNIIKanECJaA_lR7XeQ&amp;ust=1479244552206543" TargetMode="External"/><Relationship Id="rId2" Type="http://schemas.openxmlformats.org/officeDocument/2006/relationships/image" Target="../media/image1.gif"/><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5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1.gif"/><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6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hyperlink" Target="http://www.google.com/url?sa=i&amp;rct=j&amp;q=&amp;esrc=s&amp;source=images&amp;cd=&amp;cad=rja&amp;uact=8&amp;ved=0ahUKEwjdnYfCpoXOAhUI-GMKHYURB1sQjRwIBw&amp;url=http://www.fs.fed.us/wildflowers/success/story72fa.shtml&amp;bvm=bv.127521224,d.cGc&amp;psig=AFQjCNHh2_yTR2ft8IOUllykbpXdQGsNvA&amp;ust=1469215945446592" TargetMode="External"/></Relationships>
</file>

<file path=ppt/slides/_rels/slide7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hyperlink" Target="http://en.academic.ru/dic.nsf/enwiki/739769" TargetMode="External"/><Relationship Id="rId2" Type="http://schemas.openxmlformats.org/officeDocument/2006/relationships/hyperlink" Target="http://www2.gov.bc.ca/gov/content/industry/forestry/managing-our-forest-resources/tree-seed/forest-genetics/"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438400"/>
            <a:ext cx="5715000" cy="2441575"/>
          </a:xfrm>
        </p:spPr>
        <p:txBody>
          <a:bodyPr>
            <a:normAutofit fontScale="90000"/>
          </a:bodyPr>
          <a:lstStyle/>
          <a:p>
            <a:br>
              <a:rPr lang="en-US" sz="4900" dirty="0"/>
            </a:br>
            <a:r>
              <a:rPr lang="en-US" sz="4400" dirty="0"/>
              <a:t>FRPA 101-H 2-3:  </a:t>
            </a:r>
            <a:r>
              <a:rPr lang="en-US" sz="4200" dirty="0"/>
              <a:t>Reforestation </a:t>
            </a:r>
            <a:br>
              <a:rPr lang="en-US" sz="4200" dirty="0"/>
            </a:br>
            <a:r>
              <a:rPr lang="en-US" sz="4200" dirty="0"/>
              <a:t>Standards &amp; Guidance </a:t>
            </a:r>
            <a:br>
              <a:rPr lang="en-US" sz="4200" dirty="0"/>
            </a:br>
            <a:r>
              <a:rPr lang="en-US" sz="4200" dirty="0"/>
              <a:t>in Regions II-III</a:t>
            </a:r>
            <a:br>
              <a:rPr lang="en-US" dirty="0">
                <a:solidFill>
                  <a:srgbClr val="FFC000"/>
                </a:solidFill>
              </a:rPr>
            </a:br>
            <a:endParaRPr lang="en-US" sz="1600" dirty="0">
              <a:solidFill>
                <a:srgbClr val="FF0000"/>
              </a:solidFill>
            </a:endParaRPr>
          </a:p>
        </p:txBody>
      </p:sp>
    </p:spTree>
    <p:extLst>
      <p:ext uri="{BB962C8B-B14F-4D97-AF65-F5344CB8AC3E}">
        <p14:creationId xmlns:p14="http://schemas.microsoft.com/office/powerpoint/2010/main" val="32739202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endParaRPr lang="en-US"/>
          </a:p>
        </p:txBody>
      </p:sp>
      <p:sp>
        <p:nvSpPr>
          <p:cNvPr id="4" name="Title 3"/>
          <p:cNvSpPr>
            <a:spLocks noGrp="1"/>
          </p:cNvSpPr>
          <p:nvPr>
            <p:ph type="title"/>
          </p:nvPr>
        </p:nvSpPr>
        <p:spPr/>
        <p:txBody>
          <a:bodyPr>
            <a:normAutofit/>
          </a:bodyPr>
          <a:lstStyle/>
          <a:p>
            <a:r>
              <a:rPr lang="en-US" sz="4400" dirty="0"/>
              <a:t>Reforestation standards</a:t>
            </a:r>
          </a:p>
        </p:txBody>
      </p:sp>
    </p:spTree>
    <p:extLst>
      <p:ext uri="{BB962C8B-B14F-4D97-AF65-F5344CB8AC3E}">
        <p14:creationId xmlns:p14="http://schemas.microsoft.com/office/powerpoint/2010/main" val="3133524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610600" cy="1143000"/>
          </a:xfrm>
        </p:spPr>
        <p:txBody>
          <a:bodyPr>
            <a:normAutofit/>
          </a:bodyPr>
          <a:lstStyle/>
          <a:p>
            <a:r>
              <a:rPr lang="en-US" sz="4400" dirty="0"/>
              <a:t>Definition:  Adequate reforestation</a:t>
            </a:r>
          </a:p>
        </p:txBody>
      </p:sp>
      <p:sp>
        <p:nvSpPr>
          <p:cNvPr id="3" name="Content Placeholder 2"/>
          <p:cNvSpPr>
            <a:spLocks noGrp="1"/>
          </p:cNvSpPr>
          <p:nvPr>
            <p:ph idx="1"/>
          </p:nvPr>
        </p:nvSpPr>
        <p:spPr>
          <a:xfrm>
            <a:off x="457200" y="1600200"/>
            <a:ext cx="8229600" cy="5029200"/>
          </a:xfrm>
        </p:spPr>
        <p:txBody>
          <a:bodyPr>
            <a:normAutofit/>
          </a:bodyPr>
          <a:lstStyle/>
          <a:p>
            <a:pPr>
              <a:buBlip>
                <a:blip r:embed="rId2"/>
              </a:buBlip>
            </a:pPr>
            <a:r>
              <a:rPr lang="en-US" dirty="0">
                <a:solidFill>
                  <a:schemeClr val="bg2">
                    <a:lumMod val="10000"/>
                  </a:schemeClr>
                </a:solidFill>
              </a:rPr>
              <a:t> </a:t>
            </a:r>
            <a:r>
              <a:rPr lang="en-US" sz="3200" dirty="0">
                <a:solidFill>
                  <a:schemeClr val="bg2">
                    <a:lumMod val="10000"/>
                  </a:schemeClr>
                </a:solidFill>
              </a:rPr>
              <a:t>Adequate reforestation means a combination of seedlings and residual trees that will meet the stocking standards.</a:t>
            </a:r>
          </a:p>
          <a:p>
            <a:pPr marL="0" indent="0">
              <a:buNone/>
            </a:pPr>
            <a:endParaRPr lang="en-US" dirty="0">
              <a:solidFill>
                <a:srgbClr val="478148"/>
              </a:solidFill>
            </a:endParaRPr>
          </a:p>
          <a:p>
            <a:pPr marL="0" indent="0">
              <a:buNone/>
            </a:pPr>
            <a:endParaRPr lang="en-US" dirty="0">
              <a:solidFill>
                <a:srgbClr val="478148"/>
              </a:solidFill>
            </a:endParaRPr>
          </a:p>
          <a:p>
            <a:pPr marL="0" indent="0">
              <a:buNone/>
            </a:pPr>
            <a:endParaRPr lang="en-US" dirty="0">
              <a:solidFill>
                <a:srgbClr val="478148"/>
              </a:solidFill>
            </a:endParaRPr>
          </a:p>
          <a:p>
            <a:pPr marL="0" indent="0">
              <a:buNone/>
            </a:pPr>
            <a:endParaRPr lang="en-US" dirty="0">
              <a:solidFill>
                <a:srgbClr val="478148"/>
              </a:solidFill>
            </a:endParaRPr>
          </a:p>
          <a:p>
            <a:pPr marL="0" indent="0">
              <a:buNone/>
            </a:pPr>
            <a:endParaRPr lang="en-US" dirty="0">
              <a:solidFill>
                <a:srgbClr val="478148"/>
              </a:solidFill>
            </a:endParaRPr>
          </a:p>
          <a:p>
            <a:pPr marL="0" indent="0">
              <a:buNone/>
            </a:pPr>
            <a:endParaRPr lang="en-US" dirty="0">
              <a:solidFill>
                <a:srgbClr val="478148"/>
              </a:solidFill>
            </a:endParaRPr>
          </a:p>
          <a:p>
            <a:pPr marL="0" indent="0">
              <a:buNone/>
            </a:pPr>
            <a:r>
              <a:rPr lang="en-US" dirty="0">
                <a:solidFill>
                  <a:srgbClr val="478148"/>
                </a:solidFill>
              </a:rPr>
              <a:t>					       11 AAC 95.375(d)(3) </a:t>
            </a:r>
          </a:p>
        </p:txBody>
      </p:sp>
    </p:spTree>
    <p:extLst>
      <p:ext uri="{BB962C8B-B14F-4D97-AF65-F5344CB8AC3E}">
        <p14:creationId xmlns:p14="http://schemas.microsoft.com/office/powerpoint/2010/main" val="17544885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4400" y="762000"/>
            <a:ext cx="1905000" cy="1905000"/>
          </a:xfrm>
          <a:prstGeom prst="rect">
            <a:avLst/>
          </a:prstGeom>
          <a:solidFill>
            <a:schemeClr val="bg2">
              <a:lumMod val="90000"/>
            </a:scheme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971800" y="762000"/>
            <a:ext cx="1905000" cy="1905000"/>
          </a:xfrm>
          <a:prstGeom prst="rect">
            <a:avLst/>
          </a:prstGeom>
          <a:solidFill>
            <a:schemeClr val="bg2">
              <a:lumMod val="90000"/>
            </a:scheme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loud 5"/>
          <p:cNvSpPr/>
          <p:nvPr/>
        </p:nvSpPr>
        <p:spPr>
          <a:xfrm>
            <a:off x="1219200" y="1219200"/>
            <a:ext cx="228600" cy="190500"/>
          </a:xfrm>
          <a:prstGeom prst="cloud">
            <a:avLst/>
          </a:prstGeom>
          <a:solidFill>
            <a:srgbClr val="92D050"/>
          </a:solidFill>
          <a:ln w="952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loud 6"/>
          <p:cNvSpPr/>
          <p:nvPr/>
        </p:nvSpPr>
        <p:spPr>
          <a:xfrm>
            <a:off x="1752600" y="990600"/>
            <a:ext cx="228600" cy="190500"/>
          </a:xfrm>
          <a:prstGeom prst="cloud">
            <a:avLst/>
          </a:prstGeom>
          <a:solidFill>
            <a:srgbClr val="92D050"/>
          </a:solidFill>
          <a:ln w="952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loud 7"/>
          <p:cNvSpPr/>
          <p:nvPr/>
        </p:nvSpPr>
        <p:spPr>
          <a:xfrm>
            <a:off x="1524000" y="1524000"/>
            <a:ext cx="228600" cy="190500"/>
          </a:xfrm>
          <a:prstGeom prst="cloud">
            <a:avLst/>
          </a:prstGeom>
          <a:solidFill>
            <a:srgbClr val="92D050"/>
          </a:solidFill>
          <a:ln w="952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loud 8"/>
          <p:cNvSpPr/>
          <p:nvPr/>
        </p:nvSpPr>
        <p:spPr>
          <a:xfrm>
            <a:off x="2126043" y="1581150"/>
            <a:ext cx="228600" cy="190500"/>
          </a:xfrm>
          <a:prstGeom prst="cloud">
            <a:avLst/>
          </a:prstGeom>
          <a:solidFill>
            <a:srgbClr val="92D050"/>
          </a:solidFill>
          <a:ln w="952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loud 9"/>
          <p:cNvSpPr/>
          <p:nvPr/>
        </p:nvSpPr>
        <p:spPr>
          <a:xfrm>
            <a:off x="990600" y="2171700"/>
            <a:ext cx="228600" cy="190500"/>
          </a:xfrm>
          <a:prstGeom prst="cloud">
            <a:avLst/>
          </a:prstGeom>
          <a:solidFill>
            <a:srgbClr val="92D050"/>
          </a:solidFill>
          <a:ln w="952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loud 10"/>
          <p:cNvSpPr/>
          <p:nvPr/>
        </p:nvSpPr>
        <p:spPr>
          <a:xfrm>
            <a:off x="2095500" y="2219876"/>
            <a:ext cx="228600" cy="190500"/>
          </a:xfrm>
          <a:prstGeom prst="cloud">
            <a:avLst/>
          </a:prstGeom>
          <a:solidFill>
            <a:srgbClr val="92D050"/>
          </a:solidFill>
          <a:ln w="952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loud 17"/>
          <p:cNvSpPr/>
          <p:nvPr/>
        </p:nvSpPr>
        <p:spPr>
          <a:xfrm>
            <a:off x="3804332" y="857250"/>
            <a:ext cx="457200" cy="457200"/>
          </a:xfrm>
          <a:prstGeom prst="cloud">
            <a:avLst/>
          </a:prstGeom>
          <a:solidFill>
            <a:srgbClr val="92D050"/>
          </a:solidFill>
          <a:ln w="952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loud 18"/>
          <p:cNvSpPr/>
          <p:nvPr/>
        </p:nvSpPr>
        <p:spPr>
          <a:xfrm>
            <a:off x="2951019" y="2023079"/>
            <a:ext cx="457200" cy="457200"/>
          </a:xfrm>
          <a:prstGeom prst="cloud">
            <a:avLst/>
          </a:prstGeom>
          <a:solidFill>
            <a:srgbClr val="92D050"/>
          </a:solidFill>
          <a:ln w="952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loud 19"/>
          <p:cNvSpPr/>
          <p:nvPr/>
        </p:nvSpPr>
        <p:spPr>
          <a:xfrm>
            <a:off x="3467100" y="1419618"/>
            <a:ext cx="457200" cy="457200"/>
          </a:xfrm>
          <a:prstGeom prst="cloud">
            <a:avLst/>
          </a:prstGeom>
          <a:solidFill>
            <a:srgbClr val="92D050"/>
          </a:solidFill>
          <a:ln w="952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loud 20"/>
          <p:cNvSpPr/>
          <p:nvPr/>
        </p:nvSpPr>
        <p:spPr>
          <a:xfrm>
            <a:off x="4128025" y="1485900"/>
            <a:ext cx="457200" cy="457200"/>
          </a:xfrm>
          <a:prstGeom prst="cloud">
            <a:avLst/>
          </a:prstGeom>
          <a:solidFill>
            <a:srgbClr val="92D050"/>
          </a:solidFill>
          <a:ln w="952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loud 21"/>
          <p:cNvSpPr/>
          <p:nvPr/>
        </p:nvSpPr>
        <p:spPr>
          <a:xfrm>
            <a:off x="4229100" y="2251678"/>
            <a:ext cx="228600" cy="171765"/>
          </a:xfrm>
          <a:prstGeom prst="cloud">
            <a:avLst/>
          </a:prstGeom>
          <a:solidFill>
            <a:srgbClr val="F8A662"/>
          </a:solidFill>
          <a:ln w="952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loud 22"/>
          <p:cNvSpPr/>
          <p:nvPr/>
        </p:nvSpPr>
        <p:spPr>
          <a:xfrm>
            <a:off x="3282583" y="1160161"/>
            <a:ext cx="228600" cy="190500"/>
          </a:xfrm>
          <a:prstGeom prst="cloud">
            <a:avLst/>
          </a:prstGeom>
          <a:solidFill>
            <a:srgbClr val="92D050"/>
          </a:solidFill>
          <a:ln w="952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loud 23"/>
          <p:cNvSpPr/>
          <p:nvPr/>
        </p:nvSpPr>
        <p:spPr>
          <a:xfrm>
            <a:off x="3741357" y="2224284"/>
            <a:ext cx="228600" cy="190500"/>
          </a:xfrm>
          <a:prstGeom prst="cloud">
            <a:avLst/>
          </a:prstGeom>
          <a:solidFill>
            <a:srgbClr val="92D050"/>
          </a:solidFill>
          <a:ln w="952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loud 24"/>
          <p:cNvSpPr/>
          <p:nvPr/>
        </p:nvSpPr>
        <p:spPr>
          <a:xfrm>
            <a:off x="4470925" y="1085850"/>
            <a:ext cx="228600" cy="190500"/>
          </a:xfrm>
          <a:prstGeom prst="cloud">
            <a:avLst/>
          </a:prstGeom>
          <a:solidFill>
            <a:srgbClr val="92D050"/>
          </a:solidFill>
          <a:ln w="952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loud 25"/>
          <p:cNvSpPr/>
          <p:nvPr/>
        </p:nvSpPr>
        <p:spPr>
          <a:xfrm>
            <a:off x="4650089" y="1847850"/>
            <a:ext cx="228600" cy="190500"/>
          </a:xfrm>
          <a:prstGeom prst="cloud">
            <a:avLst/>
          </a:prstGeom>
          <a:solidFill>
            <a:srgbClr val="92D050"/>
          </a:solidFill>
          <a:ln w="952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loud 26"/>
          <p:cNvSpPr/>
          <p:nvPr/>
        </p:nvSpPr>
        <p:spPr>
          <a:xfrm>
            <a:off x="980524" y="811436"/>
            <a:ext cx="228600" cy="190500"/>
          </a:xfrm>
          <a:prstGeom prst="cloud">
            <a:avLst/>
          </a:prstGeom>
          <a:solidFill>
            <a:srgbClr val="92D050"/>
          </a:solidFill>
          <a:ln w="952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Cloud 27"/>
          <p:cNvSpPr/>
          <p:nvPr/>
        </p:nvSpPr>
        <p:spPr>
          <a:xfrm>
            <a:off x="2939683" y="678086"/>
            <a:ext cx="457200" cy="457200"/>
          </a:xfrm>
          <a:prstGeom prst="cloud">
            <a:avLst/>
          </a:prstGeom>
          <a:solidFill>
            <a:srgbClr val="92D050"/>
          </a:solidFill>
          <a:ln w="952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896137" y="2319534"/>
            <a:ext cx="990600" cy="369332"/>
          </a:xfrm>
          <a:prstGeom prst="rect">
            <a:avLst/>
          </a:prstGeom>
          <a:noFill/>
        </p:spPr>
        <p:txBody>
          <a:bodyPr wrap="square" rtlCol="0">
            <a:spAutoFit/>
          </a:bodyPr>
          <a:lstStyle/>
          <a:p>
            <a:r>
              <a:rPr lang="en-US" dirty="0"/>
              <a:t>Year 5</a:t>
            </a:r>
          </a:p>
        </p:txBody>
      </p:sp>
      <p:sp>
        <p:nvSpPr>
          <p:cNvPr id="30" name="TextBox 29"/>
          <p:cNvSpPr txBox="1"/>
          <p:nvPr/>
        </p:nvSpPr>
        <p:spPr>
          <a:xfrm>
            <a:off x="2979357" y="2336299"/>
            <a:ext cx="990600" cy="369332"/>
          </a:xfrm>
          <a:prstGeom prst="rect">
            <a:avLst/>
          </a:prstGeom>
          <a:noFill/>
        </p:spPr>
        <p:txBody>
          <a:bodyPr wrap="square" rtlCol="0">
            <a:spAutoFit/>
          </a:bodyPr>
          <a:lstStyle/>
          <a:p>
            <a:r>
              <a:rPr lang="en-US" dirty="0"/>
              <a:t>Year 15</a:t>
            </a:r>
          </a:p>
        </p:txBody>
      </p:sp>
      <p:sp>
        <p:nvSpPr>
          <p:cNvPr id="31" name="Cloud 30"/>
          <p:cNvSpPr/>
          <p:nvPr/>
        </p:nvSpPr>
        <p:spPr>
          <a:xfrm>
            <a:off x="887950" y="2895600"/>
            <a:ext cx="304800" cy="278036"/>
          </a:xfrm>
          <a:prstGeom prst="cloud">
            <a:avLst/>
          </a:prstGeom>
          <a:solidFill>
            <a:srgbClr val="92D050"/>
          </a:solidFill>
          <a:ln w="952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1314450" y="2773008"/>
            <a:ext cx="1485900" cy="523220"/>
          </a:xfrm>
          <a:prstGeom prst="rect">
            <a:avLst/>
          </a:prstGeom>
          <a:noFill/>
        </p:spPr>
        <p:txBody>
          <a:bodyPr wrap="square" rtlCol="0">
            <a:spAutoFit/>
          </a:bodyPr>
          <a:lstStyle/>
          <a:p>
            <a:r>
              <a:rPr lang="en-US" sz="1400" dirty="0"/>
              <a:t>Tree that counts toward stocking </a:t>
            </a:r>
          </a:p>
        </p:txBody>
      </p:sp>
      <p:sp>
        <p:nvSpPr>
          <p:cNvPr id="34" name="Cloud 33"/>
          <p:cNvSpPr/>
          <p:nvPr/>
        </p:nvSpPr>
        <p:spPr>
          <a:xfrm>
            <a:off x="3123412" y="2936848"/>
            <a:ext cx="198057" cy="195538"/>
          </a:xfrm>
          <a:prstGeom prst="cloud">
            <a:avLst/>
          </a:prstGeom>
          <a:solidFill>
            <a:srgbClr val="F8A662"/>
          </a:solidFill>
          <a:ln w="952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Cloud 34"/>
          <p:cNvSpPr/>
          <p:nvPr/>
        </p:nvSpPr>
        <p:spPr>
          <a:xfrm>
            <a:off x="3543930" y="2023079"/>
            <a:ext cx="208133" cy="195538"/>
          </a:xfrm>
          <a:prstGeom prst="cloud">
            <a:avLst/>
          </a:prstGeom>
          <a:solidFill>
            <a:srgbClr val="F8A662"/>
          </a:solidFill>
          <a:ln w="952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3511183" y="2880729"/>
            <a:ext cx="1333500" cy="307777"/>
          </a:xfrm>
          <a:prstGeom prst="rect">
            <a:avLst/>
          </a:prstGeom>
          <a:noFill/>
        </p:spPr>
        <p:txBody>
          <a:bodyPr wrap="square" rtlCol="0">
            <a:spAutoFit/>
          </a:bodyPr>
          <a:lstStyle/>
          <a:p>
            <a:r>
              <a:rPr lang="en-US" sz="1400" dirty="0"/>
              <a:t>Dead tree</a:t>
            </a:r>
          </a:p>
        </p:txBody>
      </p:sp>
      <p:sp>
        <p:nvSpPr>
          <p:cNvPr id="37" name="Cloud 36"/>
          <p:cNvSpPr/>
          <p:nvPr/>
        </p:nvSpPr>
        <p:spPr>
          <a:xfrm>
            <a:off x="4464312" y="2266950"/>
            <a:ext cx="336288" cy="323849"/>
          </a:xfrm>
          <a:prstGeom prst="cloud">
            <a:avLst/>
          </a:prstGeom>
          <a:solidFill>
            <a:srgbClr val="92D050"/>
          </a:solidFill>
          <a:ln w="952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Cloud 37"/>
          <p:cNvSpPr/>
          <p:nvPr/>
        </p:nvSpPr>
        <p:spPr>
          <a:xfrm>
            <a:off x="3048000" y="1619250"/>
            <a:ext cx="348883" cy="283703"/>
          </a:xfrm>
          <a:prstGeom prst="cloud">
            <a:avLst/>
          </a:prstGeom>
          <a:solidFill>
            <a:srgbClr val="92D050"/>
          </a:solidFill>
          <a:ln w="952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76614" y="3387052"/>
            <a:ext cx="7866863" cy="3847207"/>
          </a:xfrm>
          <a:prstGeom prst="rect">
            <a:avLst/>
          </a:prstGeom>
        </p:spPr>
        <p:txBody>
          <a:bodyPr wrap="square">
            <a:spAutoFit/>
          </a:bodyPr>
          <a:lstStyle/>
          <a:p>
            <a:pPr>
              <a:buBlip>
                <a:blip r:embed="rId3"/>
              </a:buBlip>
            </a:pPr>
            <a:r>
              <a:rPr lang="en-US" sz="2800" dirty="0">
                <a:solidFill>
                  <a:schemeClr val="bg2">
                    <a:lumMod val="10000"/>
                  </a:schemeClr>
                </a:solidFill>
              </a:rPr>
              <a:t> Reforestation deadline:  7 years after harvest</a:t>
            </a:r>
          </a:p>
          <a:p>
            <a:pPr>
              <a:buBlip>
                <a:blip r:embed="rId3"/>
              </a:buBlip>
            </a:pPr>
            <a:r>
              <a:rPr lang="en-US" sz="2800" b="1" dirty="0">
                <a:solidFill>
                  <a:srgbClr val="FF0000"/>
                </a:solidFill>
              </a:rPr>
              <a:t> </a:t>
            </a:r>
            <a:r>
              <a:rPr lang="en-US" sz="2800" dirty="0">
                <a:solidFill>
                  <a:schemeClr val="tx2">
                    <a:lumMod val="10000"/>
                  </a:schemeClr>
                </a:solidFill>
              </a:rPr>
              <a:t>DOF may allow a period of up to 12 years for natural regeneration where site conditions indicate a high likelihood of regeneration success within that period based on information in the detailed plan of operations.</a:t>
            </a:r>
            <a:r>
              <a:rPr lang="en-US" sz="2400" dirty="0">
                <a:solidFill>
                  <a:srgbClr val="478148"/>
                </a:solidFill>
              </a:rPr>
              <a:t>					     </a:t>
            </a:r>
          </a:p>
          <a:p>
            <a:r>
              <a:rPr lang="en-US" sz="2400" dirty="0">
                <a:solidFill>
                  <a:srgbClr val="478148"/>
                </a:solidFill>
              </a:rPr>
              <a:t>				        11 AAC 95.375(d), (d)(6)</a:t>
            </a:r>
          </a:p>
          <a:p>
            <a:endParaRPr lang="en-US" sz="2400" dirty="0">
              <a:solidFill>
                <a:srgbClr val="478148"/>
              </a:solidFill>
            </a:endParaRPr>
          </a:p>
          <a:p>
            <a:endParaRPr lang="en-US" sz="2800" u="sng" dirty="0">
              <a:solidFill>
                <a:srgbClr val="FF0000"/>
              </a:solidFill>
            </a:endParaRPr>
          </a:p>
        </p:txBody>
      </p:sp>
      <p:sp>
        <p:nvSpPr>
          <p:cNvPr id="33" name="Title 1"/>
          <p:cNvSpPr txBox="1">
            <a:spLocks/>
          </p:cNvSpPr>
          <p:nvPr/>
        </p:nvSpPr>
        <p:spPr>
          <a:xfrm>
            <a:off x="508525" y="751517"/>
            <a:ext cx="7696200" cy="1143000"/>
          </a:xfrm>
          <a:prstGeom prst="rect">
            <a:avLst/>
          </a:prstGeom>
        </p:spPr>
        <p:txBody>
          <a:bodyPr>
            <a:normAutofit/>
          </a:bodyPr>
          <a:lstStyle>
            <a:lvl1pPr algn="l" defTabSz="914400" rtl="0" eaLnBrk="1" latinLnBrk="0" hangingPunct="1">
              <a:spcBef>
                <a:spcPct val="0"/>
              </a:spcBef>
              <a:buNone/>
              <a:tabLst>
                <a:tab pos="3830638" algn="l"/>
              </a:tabLst>
              <a:defRPr sz="3600" b="1" kern="1200" cap="none" spc="50">
                <a:ln w="13335" cmpd="sng">
                  <a:solidFill>
                    <a:schemeClr val="accent1">
                      <a:lumMod val="50000"/>
                    </a:schemeClr>
                  </a:solidFill>
                  <a:prstDash val="solid"/>
                </a:ln>
                <a:solidFill>
                  <a:schemeClr val="accent6">
                    <a:tint val="1000"/>
                  </a:schemeClr>
                </a:solidFill>
                <a:effectLst/>
                <a:latin typeface="+mj-lt"/>
                <a:ea typeface="+mj-ea"/>
                <a:cs typeface="+mj-cs"/>
              </a:defRPr>
            </a:lvl1pPr>
          </a:lstStyle>
          <a:p>
            <a:pPr algn="r"/>
            <a:r>
              <a:rPr lang="en-US" sz="4800" dirty="0"/>
              <a:t>Timeline</a:t>
            </a:r>
          </a:p>
        </p:txBody>
      </p:sp>
    </p:spTree>
    <p:extLst>
      <p:ext uri="{BB962C8B-B14F-4D97-AF65-F5344CB8AC3E}">
        <p14:creationId xmlns:p14="http://schemas.microsoft.com/office/powerpoint/2010/main" val="398207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4400" dirty="0"/>
              <a:t>Stocking standard:  seedlings</a:t>
            </a:r>
          </a:p>
        </p:txBody>
      </p:sp>
      <p:sp>
        <p:nvSpPr>
          <p:cNvPr id="3" name="Content Placeholder 2"/>
          <p:cNvSpPr>
            <a:spLocks noGrp="1"/>
          </p:cNvSpPr>
          <p:nvPr>
            <p:ph idx="1"/>
          </p:nvPr>
        </p:nvSpPr>
        <p:spPr>
          <a:xfrm>
            <a:off x="462366" y="1295400"/>
            <a:ext cx="8229600" cy="5562600"/>
          </a:xfrm>
        </p:spPr>
        <p:txBody>
          <a:bodyPr>
            <a:normAutofit/>
          </a:bodyPr>
          <a:lstStyle/>
          <a:p>
            <a:pPr>
              <a:buBlip>
                <a:blip r:embed="rId2"/>
              </a:buBlip>
            </a:pPr>
            <a:r>
              <a:rPr lang="en-US" sz="3200" dirty="0">
                <a:solidFill>
                  <a:schemeClr val="bg2">
                    <a:lumMod val="10000"/>
                  </a:schemeClr>
                </a:solidFill>
              </a:rPr>
              <a:t> </a:t>
            </a:r>
            <a:r>
              <a:rPr lang="en-US" sz="3600" dirty="0">
                <a:solidFill>
                  <a:schemeClr val="bg2">
                    <a:lumMod val="10000"/>
                  </a:schemeClr>
                </a:solidFill>
              </a:rPr>
              <a:t>An average of the number of 450 vigorous, undam­aged, and well distributed seedlings of commercial tree species must have survived on site for a minimum of two years.</a:t>
            </a:r>
          </a:p>
          <a:p>
            <a:pPr marL="0" indent="0">
              <a:buNone/>
            </a:pPr>
            <a:r>
              <a:rPr lang="en-US" dirty="0">
                <a:solidFill>
                  <a:schemeClr val="bg2">
                    <a:lumMod val="10000"/>
                  </a:schemeClr>
                </a:solidFill>
              </a:rPr>
              <a:t>		</a:t>
            </a:r>
          </a:p>
          <a:p>
            <a:pPr marL="0" indent="0">
              <a:buNone/>
            </a:pPr>
            <a:endParaRPr lang="en-US" dirty="0">
              <a:solidFill>
                <a:schemeClr val="bg2">
                  <a:lumMod val="10000"/>
                </a:schemeClr>
              </a:solidFill>
            </a:endParaRPr>
          </a:p>
          <a:p>
            <a:pPr marL="0" indent="0">
              <a:buNone/>
            </a:pPr>
            <a:endParaRPr lang="en-US" dirty="0">
              <a:solidFill>
                <a:schemeClr val="bg2">
                  <a:lumMod val="10000"/>
                </a:schemeClr>
              </a:solidFill>
            </a:endParaRPr>
          </a:p>
          <a:p>
            <a:pPr marL="0" indent="0">
              <a:buNone/>
            </a:pPr>
            <a:endParaRPr lang="en-US" dirty="0">
              <a:solidFill>
                <a:schemeClr val="bg2">
                  <a:lumMod val="10000"/>
                </a:schemeClr>
              </a:solidFill>
            </a:endParaRPr>
          </a:p>
          <a:p>
            <a:pPr marL="0" indent="0">
              <a:buNone/>
            </a:pPr>
            <a:r>
              <a:rPr lang="en-US" dirty="0">
                <a:solidFill>
                  <a:schemeClr val="bg2">
                    <a:lumMod val="10000"/>
                  </a:schemeClr>
                </a:solidFill>
              </a:rPr>
              <a:t>					</a:t>
            </a:r>
            <a:r>
              <a:rPr lang="en-US" dirty="0">
                <a:solidFill>
                  <a:srgbClr val="478148"/>
                </a:solidFill>
              </a:rPr>
              <a:t>11 AAC 95.375(b)(4),(d)(2)</a:t>
            </a:r>
          </a:p>
          <a:p>
            <a:pPr marL="0" indent="0">
              <a:buNone/>
            </a:pPr>
            <a:endParaRPr lang="en-US" dirty="0">
              <a:solidFill>
                <a:schemeClr val="bg2">
                  <a:lumMod val="10000"/>
                </a:schemeClr>
              </a:solidFill>
            </a:endParaRPr>
          </a:p>
          <a:p>
            <a:pPr>
              <a:buBlip>
                <a:blip r:embed="rId2"/>
              </a:buBlip>
            </a:pPr>
            <a:endParaRPr lang="en-US" dirty="0">
              <a:solidFill>
                <a:schemeClr val="bg2">
                  <a:lumMod val="10000"/>
                </a:schemeClr>
              </a:solidFill>
            </a:endParaRPr>
          </a:p>
          <a:p>
            <a:pPr>
              <a:buBlip>
                <a:blip r:embed="rId2"/>
              </a:buBlip>
            </a:pPr>
            <a:endParaRPr lang="en-US" dirty="0">
              <a:solidFill>
                <a:schemeClr val="bg2">
                  <a:lumMod val="10000"/>
                </a:schemeClr>
              </a:solidFill>
            </a:endParaRPr>
          </a:p>
        </p:txBody>
      </p:sp>
    </p:spTree>
    <p:extLst>
      <p:ext uri="{BB962C8B-B14F-4D97-AF65-F5344CB8AC3E}">
        <p14:creationId xmlns:p14="http://schemas.microsoft.com/office/powerpoint/2010/main" val="1879403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14400"/>
          </a:xfrm>
        </p:spPr>
        <p:txBody>
          <a:bodyPr>
            <a:normAutofit/>
          </a:bodyPr>
          <a:lstStyle/>
          <a:p>
            <a:r>
              <a:rPr lang="en-US" sz="4400" dirty="0"/>
              <a:t>Stocking standard:  residual trees</a:t>
            </a:r>
          </a:p>
        </p:txBody>
      </p:sp>
      <p:sp>
        <p:nvSpPr>
          <p:cNvPr id="3" name="Content Placeholder 2"/>
          <p:cNvSpPr>
            <a:spLocks noGrp="1"/>
          </p:cNvSpPr>
          <p:nvPr>
            <p:ph idx="1"/>
          </p:nvPr>
        </p:nvSpPr>
        <p:spPr>
          <a:xfrm>
            <a:off x="457200" y="990600"/>
            <a:ext cx="8229600" cy="5867400"/>
          </a:xfrm>
        </p:spPr>
        <p:txBody>
          <a:bodyPr>
            <a:normAutofit lnSpcReduction="10000"/>
          </a:bodyPr>
          <a:lstStyle/>
          <a:p>
            <a:pPr>
              <a:buBlip>
                <a:blip r:embed="rId2"/>
              </a:buBlip>
            </a:pPr>
            <a:r>
              <a:rPr lang="en-US" sz="2800" dirty="0">
                <a:solidFill>
                  <a:schemeClr val="bg2">
                    <a:lumMod val="10000"/>
                  </a:schemeClr>
                </a:solidFill>
              </a:rPr>
              <a:t> </a:t>
            </a:r>
            <a:r>
              <a:rPr lang="en-US" sz="3200" dirty="0">
                <a:solidFill>
                  <a:schemeClr val="bg2">
                    <a:lumMod val="10000"/>
                  </a:schemeClr>
                </a:solidFill>
              </a:rPr>
              <a:t>Vigorous, well-distributed residual commercial trees free from significant damage, or a combination of trees and seedlings approved by the division, meet the following standards:</a:t>
            </a:r>
            <a:endParaRPr lang="en-US" dirty="0">
              <a:solidFill>
                <a:srgbClr val="478148"/>
              </a:solidFill>
            </a:endParaRPr>
          </a:p>
          <a:p>
            <a:pPr marL="0" indent="0">
              <a:buNone/>
            </a:pPr>
            <a:endParaRPr lang="en-US" dirty="0">
              <a:solidFill>
                <a:srgbClr val="478148"/>
              </a:solidFill>
            </a:endParaRPr>
          </a:p>
          <a:p>
            <a:pPr marL="0" indent="0">
              <a:buNone/>
            </a:pPr>
            <a:endParaRPr lang="en-US" dirty="0">
              <a:solidFill>
                <a:srgbClr val="478148"/>
              </a:solidFill>
            </a:endParaRPr>
          </a:p>
          <a:p>
            <a:pPr marL="0" indent="0">
              <a:buNone/>
            </a:pPr>
            <a:endParaRPr lang="en-US" dirty="0">
              <a:solidFill>
                <a:srgbClr val="478148"/>
              </a:solidFill>
            </a:endParaRPr>
          </a:p>
          <a:p>
            <a:pPr marL="0" indent="0">
              <a:buNone/>
            </a:pPr>
            <a:endParaRPr lang="en-US" dirty="0">
              <a:solidFill>
                <a:srgbClr val="478148"/>
              </a:solidFill>
            </a:endParaRPr>
          </a:p>
          <a:p>
            <a:pPr marL="0" indent="0">
              <a:buNone/>
            </a:pPr>
            <a:endParaRPr lang="en-US" dirty="0">
              <a:solidFill>
                <a:srgbClr val="478148"/>
              </a:solidFill>
            </a:endParaRPr>
          </a:p>
          <a:p>
            <a:pPr marL="0" indent="0">
              <a:buNone/>
            </a:pPr>
            <a:endParaRPr lang="en-US" dirty="0">
              <a:solidFill>
                <a:srgbClr val="478148"/>
              </a:solidFill>
            </a:endParaRPr>
          </a:p>
          <a:p>
            <a:pPr marL="0" indent="0">
              <a:buNone/>
            </a:pPr>
            <a:endParaRPr lang="en-US" dirty="0">
              <a:solidFill>
                <a:srgbClr val="478148"/>
              </a:solidFill>
            </a:endParaRPr>
          </a:p>
          <a:p>
            <a:pPr marL="0" indent="0">
              <a:buNone/>
            </a:pPr>
            <a:r>
              <a:rPr lang="en-US" dirty="0">
                <a:solidFill>
                  <a:srgbClr val="478148"/>
                </a:solidFill>
              </a:rPr>
              <a:t>			</a:t>
            </a:r>
          </a:p>
          <a:p>
            <a:pPr marL="0" indent="0">
              <a:buNone/>
            </a:pPr>
            <a:r>
              <a:rPr lang="en-US" dirty="0">
                <a:solidFill>
                  <a:srgbClr val="478148"/>
                </a:solidFill>
              </a:rPr>
              <a:t>					     </a:t>
            </a:r>
            <a:r>
              <a:rPr lang="en-US" sz="2600" dirty="0">
                <a:solidFill>
                  <a:srgbClr val="478148"/>
                </a:solidFill>
              </a:rPr>
              <a:t>11 AAC 95.375(b)(3))</a:t>
            </a:r>
          </a:p>
          <a:p>
            <a:pPr>
              <a:buBlip>
                <a:blip r:embed="rId2"/>
              </a:buBlip>
            </a:pPr>
            <a:endParaRPr lang="en-US" sz="2800" dirty="0">
              <a:solidFill>
                <a:schemeClr val="bg2">
                  <a:lumMod val="10000"/>
                </a:schemeClr>
              </a:solidFill>
            </a:endParaRPr>
          </a:p>
          <a:p>
            <a:pPr>
              <a:buBlip>
                <a:blip r:embed="rId2"/>
              </a:buBlip>
            </a:pPr>
            <a:endParaRPr lang="en-US" dirty="0">
              <a:solidFill>
                <a:schemeClr val="bg2">
                  <a:lumMod val="10000"/>
                </a:schemeClr>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4198328642"/>
              </p:ext>
            </p:extLst>
          </p:nvPr>
        </p:nvGraphicFramePr>
        <p:xfrm>
          <a:off x="1524000" y="3048000"/>
          <a:ext cx="6096000" cy="3036324"/>
        </p:xfrm>
        <a:graphic>
          <a:graphicData uri="http://schemas.openxmlformats.org/drawingml/2006/table">
            <a:tbl>
              <a:tblPr firstRow="1" firstCol="1" bandRow="1" bandCol="1">
                <a:tableStyleId>{5C22544A-7EE6-4342-B048-85BDC9FD1C3A}</a:tableStyleId>
              </a:tblPr>
              <a:tblGrid>
                <a:gridCol w="3120732">
                  <a:extLst>
                    <a:ext uri="{9D8B030D-6E8A-4147-A177-3AD203B41FA5}">
                      <a16:colId xmlns:a16="http://schemas.microsoft.com/office/drawing/2014/main" val="20000"/>
                    </a:ext>
                  </a:extLst>
                </a:gridCol>
                <a:gridCol w="2975268">
                  <a:extLst>
                    <a:ext uri="{9D8B030D-6E8A-4147-A177-3AD203B41FA5}">
                      <a16:colId xmlns:a16="http://schemas.microsoft.com/office/drawing/2014/main" val="20001"/>
                    </a:ext>
                  </a:extLst>
                </a:gridCol>
              </a:tblGrid>
              <a:tr h="1066800">
                <a:tc>
                  <a:txBody>
                    <a:bodyPr/>
                    <a:lstStyle/>
                    <a:p>
                      <a:pPr algn="ctr">
                        <a:spcAft>
                          <a:spcPts val="0"/>
                        </a:spcAft>
                      </a:pPr>
                      <a:r>
                        <a:rPr lang="en-US" sz="2000" dirty="0">
                          <a:effectLst/>
                        </a:rPr>
                        <a:t>Average DBH of Remaining</a:t>
                      </a:r>
                    </a:p>
                    <a:p>
                      <a:pPr algn="ctr">
                        <a:spcAft>
                          <a:spcPts val="0"/>
                        </a:spcAft>
                      </a:pPr>
                      <a:r>
                        <a:rPr lang="en-US" sz="2000" dirty="0">
                          <a:effectLst/>
                        </a:rPr>
                        <a:t> Stand – Inches</a:t>
                      </a:r>
                      <a:endParaRPr lang="en-US" sz="2000" dirty="0">
                        <a:effectLst/>
                        <a:latin typeface="Calibri"/>
                      </a:endParaRPr>
                    </a:p>
                  </a:txBody>
                  <a:tcPr marL="68580" marR="68580" marT="0" marB="0" anchor="ctr">
                    <a:solidFill>
                      <a:schemeClr val="accent2">
                        <a:lumMod val="60000"/>
                        <a:lumOff val="40000"/>
                      </a:schemeClr>
                    </a:solidFill>
                  </a:tcPr>
                </a:tc>
                <a:tc>
                  <a:txBody>
                    <a:bodyPr/>
                    <a:lstStyle/>
                    <a:p>
                      <a:pPr algn="ctr">
                        <a:spcAft>
                          <a:spcPts val="0"/>
                        </a:spcAft>
                        <a:tabLst>
                          <a:tab pos="954405" algn="ctr"/>
                        </a:tabLst>
                      </a:pPr>
                      <a:r>
                        <a:rPr lang="en-US" sz="2000" dirty="0">
                          <a:effectLst/>
                        </a:rPr>
                        <a:t>Minimum Stocking</a:t>
                      </a:r>
                    </a:p>
                    <a:p>
                      <a:pPr algn="ctr">
                        <a:spcAft>
                          <a:spcPts val="0"/>
                        </a:spcAft>
                      </a:pPr>
                      <a:r>
                        <a:rPr lang="en-US" sz="2000" dirty="0">
                          <a:effectLst/>
                        </a:rPr>
                        <a:t>Standard (trees per acre)</a:t>
                      </a:r>
                      <a:endParaRPr lang="en-US" sz="2000" dirty="0">
                        <a:effectLst/>
                        <a:latin typeface="Calibri"/>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10000"/>
                  </a:ext>
                </a:extLst>
              </a:tr>
              <a:tr h="656508">
                <a:tc>
                  <a:txBody>
                    <a:bodyPr/>
                    <a:lstStyle/>
                    <a:p>
                      <a:pPr algn="ctr">
                        <a:spcAft>
                          <a:spcPts val="0"/>
                        </a:spcAft>
                      </a:pPr>
                      <a:r>
                        <a:rPr lang="en-US" sz="2000" u="sng" dirty="0">
                          <a:solidFill>
                            <a:srgbClr val="663300"/>
                          </a:solidFill>
                          <a:effectLst/>
                        </a:rPr>
                        <a:t>&gt;</a:t>
                      </a:r>
                      <a:r>
                        <a:rPr lang="en-US" sz="2000" dirty="0">
                          <a:effectLst/>
                        </a:rPr>
                        <a:t>9</a:t>
                      </a:r>
                      <a:endParaRPr lang="en-US" sz="2000" dirty="0">
                        <a:effectLst/>
                        <a:latin typeface="Calibri"/>
                      </a:endParaRPr>
                    </a:p>
                  </a:txBody>
                  <a:tcPr marL="68580" marR="68580" marT="0" marB="0" anchor="ctr">
                    <a:solidFill>
                      <a:schemeClr val="bg2"/>
                    </a:solidFill>
                  </a:tcPr>
                </a:tc>
                <a:tc>
                  <a:txBody>
                    <a:bodyPr/>
                    <a:lstStyle/>
                    <a:p>
                      <a:pPr algn="ctr">
                        <a:spcAft>
                          <a:spcPts val="0"/>
                        </a:spcAft>
                      </a:pPr>
                      <a:r>
                        <a:rPr lang="en-US" sz="2000" b="1" dirty="0">
                          <a:effectLst/>
                        </a:rPr>
                        <a:t>120</a:t>
                      </a:r>
                      <a:endParaRPr lang="en-US" sz="2000" b="1" dirty="0">
                        <a:effectLst/>
                        <a:latin typeface="Calibri"/>
                      </a:endParaRPr>
                    </a:p>
                  </a:txBody>
                  <a:tcPr marL="68580" marR="68580" marT="0" marB="0" anchor="ctr">
                    <a:solidFill>
                      <a:schemeClr val="bg2"/>
                    </a:solidFill>
                  </a:tcPr>
                </a:tc>
                <a:extLst>
                  <a:ext uri="{0D108BD9-81ED-4DB2-BD59-A6C34878D82A}">
                    <a16:rowId xmlns:a16="http://schemas.microsoft.com/office/drawing/2014/main" val="10001"/>
                  </a:ext>
                </a:extLst>
              </a:tr>
              <a:tr h="656508">
                <a:tc>
                  <a:txBody>
                    <a:bodyPr/>
                    <a:lstStyle/>
                    <a:p>
                      <a:pPr algn="ctr">
                        <a:spcAft>
                          <a:spcPts val="0"/>
                        </a:spcAft>
                      </a:pPr>
                      <a:r>
                        <a:rPr lang="en-US" sz="2000" dirty="0">
                          <a:effectLst/>
                        </a:rPr>
                        <a:t>6 to 8</a:t>
                      </a:r>
                      <a:endParaRPr lang="en-US" sz="2000" dirty="0">
                        <a:effectLst/>
                        <a:latin typeface="Calibri"/>
                      </a:endParaRPr>
                    </a:p>
                  </a:txBody>
                  <a:tcPr marL="68580" marR="68580" marT="0" marB="0" anchor="ctr">
                    <a:solidFill>
                      <a:schemeClr val="bg2"/>
                    </a:solidFill>
                  </a:tcPr>
                </a:tc>
                <a:tc>
                  <a:txBody>
                    <a:bodyPr/>
                    <a:lstStyle/>
                    <a:p>
                      <a:pPr algn="ctr">
                        <a:spcAft>
                          <a:spcPts val="0"/>
                        </a:spcAft>
                      </a:pPr>
                      <a:r>
                        <a:rPr lang="en-US" sz="2000" b="1" dirty="0">
                          <a:effectLst/>
                        </a:rPr>
                        <a:t>170</a:t>
                      </a:r>
                      <a:endParaRPr lang="en-US" sz="2000" b="1" dirty="0">
                        <a:effectLst/>
                        <a:latin typeface="Calibri"/>
                      </a:endParaRPr>
                    </a:p>
                  </a:txBody>
                  <a:tcPr marL="68580" marR="68580" marT="0" marB="0" anchor="ctr">
                    <a:solidFill>
                      <a:schemeClr val="bg2"/>
                    </a:solidFill>
                  </a:tcPr>
                </a:tc>
                <a:extLst>
                  <a:ext uri="{0D108BD9-81ED-4DB2-BD59-A6C34878D82A}">
                    <a16:rowId xmlns:a16="http://schemas.microsoft.com/office/drawing/2014/main" val="10002"/>
                  </a:ext>
                </a:extLst>
              </a:tr>
              <a:tr h="656508">
                <a:tc>
                  <a:txBody>
                    <a:bodyPr/>
                    <a:lstStyle/>
                    <a:p>
                      <a:pPr algn="ctr">
                        <a:spcAft>
                          <a:spcPts val="0"/>
                        </a:spcAft>
                      </a:pPr>
                      <a:r>
                        <a:rPr lang="en-US" sz="2000" dirty="0">
                          <a:effectLst/>
                        </a:rPr>
                        <a:t>1 to 5</a:t>
                      </a:r>
                      <a:endParaRPr lang="en-US" sz="2000" dirty="0">
                        <a:effectLst/>
                        <a:latin typeface="Calibri"/>
                      </a:endParaRPr>
                    </a:p>
                  </a:txBody>
                  <a:tcPr marL="68580" marR="68580" marT="0" marB="0" anchor="ctr">
                    <a:solidFill>
                      <a:schemeClr val="bg2"/>
                    </a:solidFill>
                  </a:tcPr>
                </a:tc>
                <a:tc>
                  <a:txBody>
                    <a:bodyPr/>
                    <a:lstStyle/>
                    <a:p>
                      <a:pPr algn="ctr">
                        <a:spcAft>
                          <a:spcPts val="0"/>
                        </a:spcAft>
                      </a:pPr>
                      <a:r>
                        <a:rPr lang="en-US" sz="2000" b="1" dirty="0">
                          <a:effectLst/>
                        </a:rPr>
                        <a:t>200</a:t>
                      </a:r>
                      <a:endParaRPr lang="en-US" sz="2000" b="1" dirty="0">
                        <a:effectLst/>
                        <a:latin typeface="Calibri"/>
                      </a:endParaRPr>
                    </a:p>
                  </a:txBody>
                  <a:tcPr marL="68580" marR="68580" marT="0" marB="0" anchor="ctr">
                    <a:solidFill>
                      <a:schemeClr val="bg2"/>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0146575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BA179-FC19-449D-97BD-6A93FFB18ED4}"/>
              </a:ext>
            </a:extLst>
          </p:cNvPr>
          <p:cNvSpPr>
            <a:spLocks noGrp="1"/>
          </p:cNvSpPr>
          <p:nvPr>
            <p:ph type="title"/>
          </p:nvPr>
        </p:nvSpPr>
        <p:spPr/>
        <p:txBody>
          <a:bodyPr/>
          <a:lstStyle/>
          <a:p>
            <a:r>
              <a:rPr lang="en-US" dirty="0"/>
              <a:t>Definition:  Commercial species</a:t>
            </a:r>
          </a:p>
        </p:txBody>
      </p:sp>
      <p:sp>
        <p:nvSpPr>
          <p:cNvPr id="3" name="Content Placeholder 2">
            <a:extLst>
              <a:ext uri="{FF2B5EF4-FFF2-40B4-BE49-F238E27FC236}">
                <a16:creationId xmlns:a16="http://schemas.microsoft.com/office/drawing/2014/main" id="{FA7D22EA-5A19-4E80-9D11-597BE553C90A}"/>
              </a:ext>
            </a:extLst>
          </p:cNvPr>
          <p:cNvSpPr>
            <a:spLocks noGrp="1"/>
          </p:cNvSpPr>
          <p:nvPr>
            <p:ph idx="1"/>
          </p:nvPr>
        </p:nvSpPr>
        <p:spPr/>
        <p:txBody>
          <a:bodyPr/>
          <a:lstStyle/>
          <a:p>
            <a:pPr marL="0" indent="0">
              <a:buNone/>
            </a:pPr>
            <a:r>
              <a:rPr lang="en-US" sz="3200" dirty="0">
                <a:solidFill>
                  <a:schemeClr val="tx2">
                    <a:lumMod val="10000"/>
                  </a:schemeClr>
                </a:solidFill>
              </a:rPr>
              <a:t>Any species that is capable of producing a merchantable stand of timber on a particular site or is being grown as part of a Christmas tree or ornamental tree-growing operation.  </a:t>
            </a:r>
          </a:p>
          <a:p>
            <a:pPr marL="0" indent="0">
              <a:buNone/>
            </a:pPr>
            <a:r>
              <a:rPr lang="en-US" dirty="0">
                <a:solidFill>
                  <a:srgbClr val="478148"/>
                </a:solidFill>
              </a:rPr>
              <a:t>11 AAC 95.900 (11)</a:t>
            </a:r>
            <a:r>
              <a:rPr lang="en-US" sz="2000" dirty="0">
                <a:solidFill>
                  <a:srgbClr val="7030A0"/>
                </a:solidFill>
              </a:rPr>
              <a:t> </a:t>
            </a:r>
            <a:endParaRPr lang="en-US" sz="2000" dirty="0">
              <a:solidFill>
                <a:schemeClr val="tx2">
                  <a:lumMod val="10000"/>
                </a:schemeClr>
              </a:solidFill>
            </a:endParaRPr>
          </a:p>
          <a:p>
            <a:endParaRPr lang="en-US" dirty="0"/>
          </a:p>
        </p:txBody>
      </p:sp>
      <p:sp>
        <p:nvSpPr>
          <p:cNvPr id="4" name="TextBox 3">
            <a:extLst>
              <a:ext uri="{FF2B5EF4-FFF2-40B4-BE49-F238E27FC236}">
                <a16:creationId xmlns:a16="http://schemas.microsoft.com/office/drawing/2014/main" id="{51E5635B-0E93-4AFE-AF08-2E3E0B94090C}"/>
              </a:ext>
            </a:extLst>
          </p:cNvPr>
          <p:cNvSpPr txBox="1"/>
          <p:nvPr/>
        </p:nvSpPr>
        <p:spPr>
          <a:xfrm>
            <a:off x="3886200" y="4648200"/>
            <a:ext cx="4953000" cy="1905000"/>
          </a:xfrm>
          <a:prstGeom prst="rect">
            <a:avLst/>
          </a:prstGeom>
          <a:noFill/>
        </p:spPr>
        <p:txBody>
          <a:bodyPr wrap="square" rtlCol="0">
            <a:spAutoFit/>
          </a:bodyPr>
          <a:lstStyle/>
          <a:p>
            <a:endParaRPr lang="en-US" dirty="0"/>
          </a:p>
        </p:txBody>
      </p:sp>
      <p:pic>
        <p:nvPicPr>
          <p:cNvPr id="6" name="Picture 5">
            <a:extLst>
              <a:ext uri="{FF2B5EF4-FFF2-40B4-BE49-F238E27FC236}">
                <a16:creationId xmlns:a16="http://schemas.microsoft.com/office/drawing/2014/main" id="{982C6666-660C-4726-AD9B-EBEAFD59C3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52787" y="4132515"/>
            <a:ext cx="1266825" cy="2420685"/>
          </a:xfrm>
          <a:prstGeom prst="rect">
            <a:avLst/>
          </a:prstGeom>
        </p:spPr>
      </p:pic>
      <p:pic>
        <p:nvPicPr>
          <p:cNvPr id="8" name="Picture 7">
            <a:extLst>
              <a:ext uri="{FF2B5EF4-FFF2-40B4-BE49-F238E27FC236}">
                <a16:creationId xmlns:a16="http://schemas.microsoft.com/office/drawing/2014/main" id="{068CBB2C-B365-4E07-BABE-374ED312C13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88596" y="4132515"/>
            <a:ext cx="911791" cy="2420685"/>
          </a:xfrm>
          <a:prstGeom prst="rect">
            <a:avLst/>
          </a:prstGeom>
        </p:spPr>
      </p:pic>
      <p:pic>
        <p:nvPicPr>
          <p:cNvPr id="10" name="Picture 9">
            <a:extLst>
              <a:ext uri="{FF2B5EF4-FFF2-40B4-BE49-F238E27FC236}">
                <a16:creationId xmlns:a16="http://schemas.microsoft.com/office/drawing/2014/main" id="{1C814CF2-8982-4C3F-9E13-CE8274A427F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2012" y="4132514"/>
            <a:ext cx="1835686" cy="2420685"/>
          </a:xfrm>
          <a:prstGeom prst="rect">
            <a:avLst/>
          </a:prstGeom>
        </p:spPr>
      </p:pic>
      <p:pic>
        <p:nvPicPr>
          <p:cNvPr id="12" name="Picture 11">
            <a:extLst>
              <a:ext uri="{FF2B5EF4-FFF2-40B4-BE49-F238E27FC236}">
                <a16:creationId xmlns:a16="http://schemas.microsoft.com/office/drawing/2014/main" id="{236FDEAB-5B99-4267-B173-64C34C2F522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60098" y="4132514"/>
            <a:ext cx="1375756" cy="2420685"/>
          </a:xfrm>
          <a:prstGeom prst="rect">
            <a:avLst/>
          </a:prstGeom>
        </p:spPr>
      </p:pic>
      <p:sp>
        <p:nvSpPr>
          <p:cNvPr id="13" name="TextBox 12">
            <a:extLst>
              <a:ext uri="{FF2B5EF4-FFF2-40B4-BE49-F238E27FC236}">
                <a16:creationId xmlns:a16="http://schemas.microsoft.com/office/drawing/2014/main" id="{0610DA5C-1E02-4FB6-A498-3B9FEBDF6EC0}"/>
              </a:ext>
            </a:extLst>
          </p:cNvPr>
          <p:cNvSpPr txBox="1"/>
          <p:nvPr/>
        </p:nvSpPr>
        <p:spPr>
          <a:xfrm>
            <a:off x="242888" y="5383648"/>
            <a:ext cx="1905000" cy="1384995"/>
          </a:xfrm>
          <a:prstGeom prst="rect">
            <a:avLst/>
          </a:prstGeom>
          <a:noFill/>
        </p:spPr>
        <p:txBody>
          <a:bodyPr wrap="square" rtlCol="0">
            <a:spAutoFit/>
          </a:bodyPr>
          <a:lstStyle/>
          <a:p>
            <a:r>
              <a:rPr lang="en-US" sz="1400" dirty="0"/>
              <a:t>White spruce – Alaska birch – balsam poplar/ cottonwood – trembling aspen https://tidcf.nrcan.gc.ca/en/trees</a:t>
            </a:r>
          </a:p>
        </p:txBody>
      </p:sp>
    </p:spTree>
    <p:extLst>
      <p:ext uri="{BB962C8B-B14F-4D97-AF65-F5344CB8AC3E}">
        <p14:creationId xmlns:p14="http://schemas.microsoft.com/office/powerpoint/2010/main" val="22739272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4400" dirty="0"/>
              <a:t>Commercial species, cont.</a:t>
            </a:r>
          </a:p>
        </p:txBody>
      </p:sp>
      <p:sp>
        <p:nvSpPr>
          <p:cNvPr id="3" name="Content Placeholder 2"/>
          <p:cNvSpPr>
            <a:spLocks noGrp="1"/>
          </p:cNvSpPr>
          <p:nvPr>
            <p:ph idx="1"/>
          </p:nvPr>
        </p:nvSpPr>
        <p:spPr>
          <a:xfrm>
            <a:off x="457200" y="990600"/>
            <a:ext cx="8229600" cy="5410200"/>
          </a:xfrm>
        </p:spPr>
        <p:txBody>
          <a:bodyPr>
            <a:noAutofit/>
          </a:bodyPr>
          <a:lstStyle/>
          <a:p>
            <a:r>
              <a:rPr lang="en-US" sz="2800" dirty="0">
                <a:solidFill>
                  <a:schemeClr val="tx2">
                    <a:lumMod val="10000"/>
                  </a:schemeClr>
                </a:solidFill>
              </a:rPr>
              <a:t>Sitka, white, and Lutz spruce; aspen, balsam poplar, western black cottonwood, and paper birch or other commercial species approved by DOF are considered commercial for stocking purposes.  </a:t>
            </a:r>
            <a:r>
              <a:rPr lang="en-US" sz="2800" dirty="0">
                <a:solidFill>
                  <a:schemeClr val="bg1">
                    <a:lumMod val="50000"/>
                    <a:lumOff val="50000"/>
                  </a:schemeClr>
                </a:solidFill>
              </a:rPr>
              <a:t>(DPO form)</a:t>
            </a:r>
          </a:p>
          <a:p>
            <a:r>
              <a:rPr lang="en-US" sz="2800" dirty="0">
                <a:solidFill>
                  <a:schemeClr val="tx2">
                    <a:lumMod val="10000"/>
                  </a:schemeClr>
                </a:solidFill>
              </a:rPr>
              <a:t>Species that have been demonstrated to naturalize in Alaska without becoming invasive, including lodgepole pine and Siberian larch                                                            may be considered commercial                                             species for reforestation under                                        </a:t>
            </a:r>
            <a:r>
              <a:rPr lang="en-US" sz="2600" dirty="0">
                <a:solidFill>
                  <a:schemeClr val="tx2">
                    <a:lumMod val="10000"/>
                  </a:schemeClr>
                </a:solidFill>
              </a:rPr>
              <a:t>11AAC 95.375(b)-(d) </a:t>
            </a:r>
            <a:r>
              <a:rPr lang="en-US" sz="2800" dirty="0">
                <a:solidFill>
                  <a:schemeClr val="tx2">
                    <a:lumMod val="10000"/>
                  </a:schemeClr>
                </a:solidFill>
              </a:rPr>
              <a:t>with                                                         the approval of DOF.                                                        </a:t>
            </a:r>
            <a:r>
              <a:rPr lang="en-US" sz="2800" dirty="0">
                <a:solidFill>
                  <a:srgbClr val="7030A0"/>
                </a:solidFill>
              </a:rPr>
              <a:t>(purple book) </a:t>
            </a:r>
          </a:p>
          <a:p>
            <a:endParaRPr lang="en-US" sz="2800" dirty="0">
              <a:solidFill>
                <a:schemeClr val="tx2">
                  <a:lumMod val="10000"/>
                </a:schemeClr>
              </a:solidFill>
            </a:endParaRPr>
          </a:p>
        </p:txBody>
      </p:sp>
      <p:pic>
        <p:nvPicPr>
          <p:cNvPr id="6" name="Picture 5">
            <a:extLst>
              <a:ext uri="{FF2B5EF4-FFF2-40B4-BE49-F238E27FC236}">
                <a16:creationId xmlns:a16="http://schemas.microsoft.com/office/drawing/2014/main" id="{47EE2540-7832-4A22-BC11-07B432C43A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12712" y="3853428"/>
            <a:ext cx="1509204" cy="2133600"/>
          </a:xfrm>
          <a:prstGeom prst="rect">
            <a:avLst/>
          </a:prstGeom>
          <a:ln>
            <a:solidFill>
              <a:srgbClr val="008000"/>
            </a:solidFill>
          </a:ln>
        </p:spPr>
      </p:pic>
      <p:pic>
        <p:nvPicPr>
          <p:cNvPr id="8" name="Picture 7">
            <a:extLst>
              <a:ext uri="{FF2B5EF4-FFF2-40B4-BE49-F238E27FC236}">
                <a16:creationId xmlns:a16="http://schemas.microsoft.com/office/drawing/2014/main" id="{8E5E40BC-DDB6-491C-B52F-2EF57560297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1658" y="3853428"/>
            <a:ext cx="1585142" cy="2133600"/>
          </a:xfrm>
          <a:prstGeom prst="rect">
            <a:avLst/>
          </a:prstGeom>
          <a:ln>
            <a:solidFill>
              <a:srgbClr val="008000"/>
            </a:solidFill>
          </a:ln>
        </p:spPr>
      </p:pic>
      <p:sp>
        <p:nvSpPr>
          <p:cNvPr id="9" name="TextBox 8">
            <a:extLst>
              <a:ext uri="{FF2B5EF4-FFF2-40B4-BE49-F238E27FC236}">
                <a16:creationId xmlns:a16="http://schemas.microsoft.com/office/drawing/2014/main" id="{F3BD2C0A-3993-4258-BDA0-2408BBC4BD8B}"/>
              </a:ext>
            </a:extLst>
          </p:cNvPr>
          <p:cNvSpPr txBox="1"/>
          <p:nvPr/>
        </p:nvSpPr>
        <p:spPr>
          <a:xfrm>
            <a:off x="5334000" y="6003249"/>
            <a:ext cx="3695831" cy="523220"/>
          </a:xfrm>
          <a:prstGeom prst="rect">
            <a:avLst/>
          </a:prstGeom>
          <a:noFill/>
        </p:spPr>
        <p:txBody>
          <a:bodyPr wrap="square" rtlCol="0">
            <a:spAutoFit/>
          </a:bodyPr>
          <a:lstStyle/>
          <a:p>
            <a:r>
              <a:rPr lang="en-US" sz="1400" dirty="0"/>
              <a:t>Siberian larch and lodgepole pine.  Photos:  Patricia Joyner, DOF </a:t>
            </a:r>
            <a:r>
              <a:rPr lang="en-US" sz="1400" i="1" dirty="0"/>
              <a:t>Landscape plants for Alaska</a:t>
            </a:r>
            <a:endParaRPr lang="en-US" sz="1400" dirty="0"/>
          </a:p>
        </p:txBody>
      </p:sp>
    </p:spTree>
    <p:extLst>
      <p:ext uri="{BB962C8B-B14F-4D97-AF65-F5344CB8AC3E}">
        <p14:creationId xmlns:p14="http://schemas.microsoft.com/office/powerpoint/2010/main" val="7330004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Autofit/>
          </a:bodyPr>
          <a:lstStyle/>
          <a:p>
            <a:r>
              <a:rPr lang="en-US" sz="4200" dirty="0">
                <a:solidFill>
                  <a:srgbClr val="FFFCEF"/>
                </a:solidFill>
              </a:rPr>
              <a:t>Stocking distribution</a:t>
            </a:r>
          </a:p>
        </p:txBody>
      </p:sp>
      <p:sp>
        <p:nvSpPr>
          <p:cNvPr id="3" name="Content Placeholder 2"/>
          <p:cNvSpPr>
            <a:spLocks noGrp="1"/>
          </p:cNvSpPr>
          <p:nvPr>
            <p:ph idx="1"/>
          </p:nvPr>
        </p:nvSpPr>
        <p:spPr>
          <a:xfrm>
            <a:off x="457200" y="990600"/>
            <a:ext cx="8229600" cy="4525963"/>
          </a:xfrm>
        </p:spPr>
        <p:txBody>
          <a:bodyPr>
            <a:noAutofit/>
          </a:bodyPr>
          <a:lstStyle/>
          <a:p>
            <a:pPr marL="0" indent="0">
              <a:buNone/>
            </a:pPr>
            <a:r>
              <a:rPr lang="en-US" sz="2800" dirty="0">
                <a:solidFill>
                  <a:schemeClr val="bg2">
                    <a:lumMod val="10000"/>
                  </a:schemeClr>
                </a:solidFill>
              </a:rPr>
              <a:t>No more than 20% of the harvest area or contiguous areas may be below the stocking standards for Regions II and III.  </a:t>
            </a:r>
            <a:r>
              <a:rPr lang="en-US" dirty="0">
                <a:solidFill>
                  <a:srgbClr val="478148"/>
                </a:solidFill>
              </a:rPr>
              <a:t>11 AAC 95.375 (d)(5) </a:t>
            </a:r>
          </a:p>
          <a:p>
            <a:r>
              <a:rPr lang="en-US" sz="2600" dirty="0">
                <a:solidFill>
                  <a:schemeClr val="bg2">
                    <a:lumMod val="10000"/>
                  </a:schemeClr>
                </a:solidFill>
              </a:rPr>
              <a:t>Given information on continued recruitment beyond the current deadlines for reforestation, requiring reforestation on 90% of the harvest area within 5-7 years is too stringent. Reforestation on 80% of the harvest area is recommended as a more appropriate minimum target based on field experience and the time frame for regeneration surveys defined in the regulations. </a:t>
            </a:r>
          </a:p>
          <a:p>
            <a:endParaRPr lang="en-US" sz="2600" dirty="0">
              <a:solidFill>
                <a:srgbClr val="663300"/>
              </a:solidFill>
            </a:endParaRPr>
          </a:p>
        </p:txBody>
      </p:sp>
    </p:spTree>
    <p:extLst>
      <p:ext uri="{BB962C8B-B14F-4D97-AF65-F5344CB8AC3E}">
        <p14:creationId xmlns:p14="http://schemas.microsoft.com/office/powerpoint/2010/main" val="8612785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868362"/>
          </a:xfrm>
        </p:spPr>
        <p:txBody>
          <a:bodyPr>
            <a:normAutofit/>
          </a:bodyPr>
          <a:lstStyle/>
          <a:p>
            <a:r>
              <a:rPr lang="en-US" sz="4400" dirty="0"/>
              <a:t>Extensions</a:t>
            </a:r>
          </a:p>
        </p:txBody>
      </p:sp>
      <p:sp>
        <p:nvSpPr>
          <p:cNvPr id="5" name="Content Placeholder 4"/>
          <p:cNvSpPr>
            <a:spLocks noGrp="1"/>
          </p:cNvSpPr>
          <p:nvPr>
            <p:ph idx="1"/>
          </p:nvPr>
        </p:nvSpPr>
        <p:spPr>
          <a:xfrm>
            <a:off x="457200" y="1295400"/>
            <a:ext cx="8229600" cy="5181600"/>
          </a:xfrm>
        </p:spPr>
        <p:txBody>
          <a:bodyPr>
            <a:normAutofit lnSpcReduction="10000"/>
          </a:bodyPr>
          <a:lstStyle/>
          <a:p>
            <a:pPr>
              <a:buBlip>
                <a:blip r:embed="rId2"/>
              </a:buBlip>
            </a:pPr>
            <a:r>
              <a:rPr lang="en-US" sz="2800" dirty="0">
                <a:solidFill>
                  <a:schemeClr val="bg2">
                    <a:lumMod val="10000"/>
                  </a:schemeClr>
                </a:solidFill>
              </a:rPr>
              <a:t> DOF may grant a reasonable extension of time to comply with the requirements of this section if planting or seeding fails or cannot be completed because of circumstances beyond the landowner’s control.</a:t>
            </a:r>
          </a:p>
          <a:p>
            <a:pPr>
              <a:buBlip>
                <a:blip r:embed="rId2"/>
              </a:buBlip>
            </a:pPr>
            <a:r>
              <a:rPr lang="en-US" sz="2800" dirty="0">
                <a:solidFill>
                  <a:schemeClr val="bg2">
                    <a:lumMod val="10000"/>
                  </a:schemeClr>
                </a:solidFill>
              </a:rPr>
              <a:t> To be eligible for a time extension the landowner must notify DOF within 30 days of becoming aware of the circumstances requiring an exten­sion.  The written request must identify the reason for the extension and give a reasonable estimation of the time needed to achieve adequate reforestation.</a:t>
            </a:r>
          </a:p>
          <a:p>
            <a:pPr marL="0" indent="0">
              <a:buNone/>
            </a:pPr>
            <a:endParaRPr lang="en-US" sz="2200" dirty="0">
              <a:solidFill>
                <a:srgbClr val="478148"/>
              </a:solidFill>
            </a:endParaRPr>
          </a:p>
          <a:p>
            <a:pPr marL="0" indent="0">
              <a:buNone/>
            </a:pPr>
            <a:r>
              <a:rPr lang="en-US" sz="2200" dirty="0">
                <a:solidFill>
                  <a:srgbClr val="478148"/>
                </a:solidFill>
              </a:rPr>
              <a:t>						    </a:t>
            </a:r>
            <a:r>
              <a:rPr lang="en-US" dirty="0">
                <a:solidFill>
                  <a:srgbClr val="478148"/>
                </a:solidFill>
              </a:rPr>
              <a:t>11AAC 95.375(e)</a:t>
            </a:r>
          </a:p>
          <a:p>
            <a:pPr>
              <a:buBlip>
                <a:blip r:embed="rId2"/>
              </a:buBlip>
            </a:pPr>
            <a:endParaRPr lang="en-US" dirty="0">
              <a:solidFill>
                <a:schemeClr val="bg2">
                  <a:lumMod val="10000"/>
                </a:schemeClr>
              </a:solidFill>
            </a:endParaRPr>
          </a:p>
        </p:txBody>
      </p:sp>
    </p:spTree>
    <p:extLst>
      <p:ext uri="{BB962C8B-B14F-4D97-AF65-F5344CB8AC3E}">
        <p14:creationId xmlns:p14="http://schemas.microsoft.com/office/powerpoint/2010/main" val="18681570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4400" dirty="0"/>
              <a:t>Seed source</a:t>
            </a:r>
          </a:p>
        </p:txBody>
      </p:sp>
      <p:sp>
        <p:nvSpPr>
          <p:cNvPr id="3" name="Content Placeholder 2"/>
          <p:cNvSpPr>
            <a:spLocks noGrp="1"/>
          </p:cNvSpPr>
          <p:nvPr>
            <p:ph idx="1"/>
          </p:nvPr>
        </p:nvSpPr>
        <p:spPr>
          <a:xfrm>
            <a:off x="457200" y="1219200"/>
            <a:ext cx="8229600" cy="5464836"/>
          </a:xfrm>
        </p:spPr>
        <p:txBody>
          <a:bodyPr>
            <a:noAutofit/>
          </a:bodyPr>
          <a:lstStyle/>
          <a:p>
            <a:pPr>
              <a:buBlip>
                <a:blip r:embed="rId3"/>
              </a:buBlip>
            </a:pPr>
            <a:r>
              <a:rPr lang="en-US" sz="2800" dirty="0">
                <a:solidFill>
                  <a:srgbClr val="663300"/>
                </a:solidFill>
              </a:rPr>
              <a:t>Unless otherwise authorized by the division, seeds used for reforestation must be</a:t>
            </a:r>
          </a:p>
          <a:p>
            <a:pPr>
              <a:buBlip>
                <a:blip r:embed="rId3"/>
              </a:buBlip>
            </a:pPr>
            <a:r>
              <a:rPr lang="en-US" sz="2800" dirty="0">
                <a:solidFill>
                  <a:srgbClr val="663300"/>
                </a:solidFill>
              </a:rPr>
              <a:t>(1) from a similar latitude, climatic area, and elevation as the harvested area, or</a:t>
            </a:r>
          </a:p>
          <a:p>
            <a:pPr>
              <a:buBlip>
                <a:blip r:embed="rId3"/>
              </a:buBlip>
            </a:pPr>
            <a:r>
              <a:rPr lang="en-US" sz="2800" dirty="0">
                <a:solidFill>
                  <a:srgbClr val="663300"/>
                </a:solidFill>
              </a:rPr>
              <a:t>(2) a mix of seed for native species from similar conditions with seed from up to 10 degrees latitude south of the planting site.  Seeds from other locations that have been demonstrated to                                   be successful and are approved </a:t>
            </a:r>
          </a:p>
          <a:p>
            <a:pPr marL="0" indent="0">
              <a:buNone/>
            </a:pPr>
            <a:r>
              <a:rPr lang="en-US" sz="2800" dirty="0">
                <a:solidFill>
                  <a:srgbClr val="663300"/>
                </a:solidFill>
              </a:rPr>
              <a:t>   by the division may be used.  </a:t>
            </a:r>
          </a:p>
          <a:p>
            <a:pPr marL="0" indent="0">
              <a:buNone/>
            </a:pPr>
            <a:r>
              <a:rPr lang="en-US" dirty="0">
                <a:solidFill>
                  <a:srgbClr val="478148"/>
                </a:solidFill>
              </a:rPr>
              <a:t>   11 AAC 95.375(f)</a:t>
            </a:r>
          </a:p>
        </p:txBody>
      </p:sp>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3600" y="4572000"/>
            <a:ext cx="2980714" cy="207209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5" name="TextBox 4"/>
          <p:cNvSpPr txBox="1"/>
          <p:nvPr/>
        </p:nvSpPr>
        <p:spPr>
          <a:xfrm>
            <a:off x="2057400" y="6325512"/>
            <a:ext cx="5486400" cy="338554"/>
          </a:xfrm>
          <a:prstGeom prst="rect">
            <a:avLst/>
          </a:prstGeom>
          <a:noFill/>
        </p:spPr>
        <p:txBody>
          <a:bodyPr wrap="square" rtlCol="0">
            <a:spAutoFit/>
          </a:bodyPr>
          <a:lstStyle/>
          <a:p>
            <a:r>
              <a:rPr lang="en-US" sz="800" dirty="0">
                <a:hlinkClick r:id="rId5"/>
              </a:rPr>
              <a:t>http://www2.gov.bc.ca/gov/content/industry/forestry/managing-our-forest-resources/</a:t>
            </a:r>
          </a:p>
          <a:p>
            <a:r>
              <a:rPr lang="en-US" sz="800" dirty="0">
                <a:hlinkClick r:id="rId5"/>
              </a:rPr>
              <a:t>tree-seed/forest-genetics/</a:t>
            </a:r>
            <a:r>
              <a:rPr lang="en-US" sz="800" u="sng" dirty="0">
                <a:solidFill>
                  <a:schemeClr val="accent6">
                    <a:lumMod val="50000"/>
                  </a:schemeClr>
                </a:solidFill>
              </a:rPr>
              <a:t>seed-transfer-climate-change/assisted-migration-adaptation-trial </a:t>
            </a:r>
          </a:p>
        </p:txBody>
      </p:sp>
    </p:spTree>
    <p:extLst>
      <p:ext uri="{BB962C8B-B14F-4D97-AF65-F5344CB8AC3E}">
        <p14:creationId xmlns:p14="http://schemas.microsoft.com/office/powerpoint/2010/main" val="41530473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4400" dirty="0"/>
              <a:t>Overview</a:t>
            </a:r>
          </a:p>
        </p:txBody>
      </p:sp>
      <p:sp>
        <p:nvSpPr>
          <p:cNvPr id="5" name="Content Placeholder 4"/>
          <p:cNvSpPr>
            <a:spLocks noGrp="1"/>
          </p:cNvSpPr>
          <p:nvPr>
            <p:ph idx="1"/>
          </p:nvPr>
        </p:nvSpPr>
        <p:spPr/>
        <p:txBody>
          <a:bodyPr>
            <a:normAutofit/>
          </a:bodyPr>
          <a:lstStyle/>
          <a:p>
            <a:pPr>
              <a:buBlip>
                <a:blip r:embed="rId2"/>
              </a:buBlip>
            </a:pPr>
            <a:r>
              <a:rPr lang="en-US" sz="3200" dirty="0">
                <a:solidFill>
                  <a:schemeClr val="bg2">
                    <a:lumMod val="10000"/>
                  </a:schemeClr>
                </a:solidFill>
              </a:rPr>
              <a:t> Background, history, and intent</a:t>
            </a:r>
          </a:p>
          <a:p>
            <a:pPr>
              <a:buBlip>
                <a:blip r:embed="rId2"/>
              </a:buBlip>
            </a:pPr>
            <a:r>
              <a:rPr lang="en-US" sz="3200" dirty="0">
                <a:solidFill>
                  <a:schemeClr val="bg2">
                    <a:lumMod val="10000"/>
                  </a:schemeClr>
                </a:solidFill>
              </a:rPr>
              <a:t> Reforestation standards</a:t>
            </a:r>
          </a:p>
          <a:p>
            <a:pPr>
              <a:buBlip>
                <a:blip r:embed="rId2"/>
              </a:buBlip>
            </a:pPr>
            <a:r>
              <a:rPr lang="en-US" sz="3200" dirty="0">
                <a:solidFill>
                  <a:schemeClr val="bg2">
                    <a:lumMod val="10000"/>
                  </a:schemeClr>
                </a:solidFill>
              </a:rPr>
              <a:t> Exemptions, variations, , and land use conversions</a:t>
            </a:r>
          </a:p>
          <a:p>
            <a:pPr>
              <a:buBlip>
                <a:blip r:embed="rId2"/>
              </a:buBlip>
            </a:pPr>
            <a:r>
              <a:rPr lang="en-US" sz="3200" dirty="0">
                <a:solidFill>
                  <a:schemeClr val="bg2">
                    <a:lumMod val="10000"/>
                  </a:schemeClr>
                </a:solidFill>
              </a:rPr>
              <a:t> Invasive species</a:t>
            </a:r>
          </a:p>
          <a:p>
            <a:pPr>
              <a:buBlip>
                <a:blip r:embed="rId2"/>
              </a:buBlip>
            </a:pPr>
            <a:r>
              <a:rPr lang="en-US" sz="3200" dirty="0">
                <a:solidFill>
                  <a:schemeClr val="bg2">
                    <a:lumMod val="10000"/>
                  </a:schemeClr>
                </a:solidFill>
              </a:rPr>
              <a:t> Related BMPs</a:t>
            </a:r>
          </a:p>
          <a:p>
            <a:pPr>
              <a:buBlip>
                <a:blip r:embed="rId2"/>
              </a:buBlip>
            </a:pPr>
            <a:endParaRPr lang="en-US" sz="3200" dirty="0">
              <a:solidFill>
                <a:schemeClr val="bg2">
                  <a:lumMod val="10000"/>
                </a:schemeClr>
              </a:solidFill>
            </a:endParaRPr>
          </a:p>
        </p:txBody>
      </p:sp>
    </p:spTree>
    <p:extLst>
      <p:ext uri="{BB962C8B-B14F-4D97-AF65-F5344CB8AC3E}">
        <p14:creationId xmlns:p14="http://schemas.microsoft.com/office/powerpoint/2010/main" val="30010198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7048" y="152400"/>
            <a:ext cx="8229600" cy="944562"/>
          </a:xfrm>
        </p:spPr>
        <p:txBody>
          <a:bodyPr>
            <a:normAutofit/>
          </a:bodyPr>
          <a:lstStyle/>
          <a:p>
            <a:r>
              <a:rPr lang="en-US" sz="4400" dirty="0"/>
              <a:t>Natural regeneration – from seed</a:t>
            </a:r>
          </a:p>
        </p:txBody>
      </p:sp>
      <p:sp>
        <p:nvSpPr>
          <p:cNvPr id="3" name="Content Placeholder 2"/>
          <p:cNvSpPr>
            <a:spLocks noGrp="1"/>
          </p:cNvSpPr>
          <p:nvPr>
            <p:ph idx="1"/>
          </p:nvPr>
        </p:nvSpPr>
        <p:spPr>
          <a:xfrm>
            <a:off x="425424" y="1069840"/>
            <a:ext cx="8229600" cy="5410200"/>
          </a:xfrm>
        </p:spPr>
        <p:txBody>
          <a:bodyPr>
            <a:noAutofit/>
          </a:bodyPr>
          <a:lstStyle/>
          <a:p>
            <a:pPr>
              <a:buBlip>
                <a:blip r:embed="rId2"/>
              </a:buBlip>
            </a:pPr>
            <a:r>
              <a:rPr lang="en-US" sz="2600" dirty="0">
                <a:solidFill>
                  <a:schemeClr val="bg2">
                    <a:lumMod val="10000"/>
                  </a:schemeClr>
                </a:solidFill>
              </a:rPr>
              <a:t> If relying on natural regeneration </a:t>
            </a:r>
            <a:r>
              <a:rPr lang="en-US" sz="2600" dirty="0">
                <a:solidFill>
                  <a:srgbClr val="663300"/>
                </a:solidFill>
              </a:rPr>
              <a:t>from seed f</a:t>
            </a:r>
            <a:r>
              <a:rPr lang="en-US" sz="2600" dirty="0">
                <a:solidFill>
                  <a:schemeClr val="bg2">
                    <a:lumMod val="10000"/>
                  </a:schemeClr>
                </a:solidFill>
              </a:rPr>
              <a:t>or reforestation in Region II or III, </a:t>
            </a:r>
          </a:p>
          <a:p>
            <a:pPr lvl="1">
              <a:buBlip>
                <a:blip r:embed="rId2"/>
              </a:buBlip>
            </a:pPr>
            <a:r>
              <a:rPr lang="en-US" sz="2600" dirty="0">
                <a:solidFill>
                  <a:schemeClr val="bg2">
                    <a:lumMod val="10000"/>
                  </a:schemeClr>
                </a:solidFill>
              </a:rPr>
              <a:t> Ensure a seed source of well-                              formed, vigorous trees of                               commercial tree species that is                              capable of distributing                                                      adequate seed throughout the                                   harvest area to meet the                                                 reforestation stocking requirements. </a:t>
            </a:r>
          </a:p>
          <a:p>
            <a:pPr lvl="1">
              <a:buBlip>
                <a:blip r:embed="rId2"/>
              </a:buBlip>
            </a:pPr>
            <a:r>
              <a:rPr lang="en-US" sz="2600" dirty="0">
                <a:solidFill>
                  <a:schemeClr val="bg2">
                    <a:lumMod val="10000"/>
                  </a:schemeClr>
                </a:solidFill>
              </a:rPr>
              <a:t> Do not harvest the seed source until DOF has received a regeneration report showing that the harvest area has met the reforestation requirements.</a:t>
            </a:r>
            <a:endParaRPr lang="en-US" sz="2600" dirty="0">
              <a:solidFill>
                <a:srgbClr val="478148"/>
              </a:solidFill>
            </a:endParaRPr>
          </a:p>
          <a:p>
            <a:pPr marL="0" indent="0">
              <a:buNone/>
            </a:pPr>
            <a:r>
              <a:rPr lang="en-US" sz="2600" dirty="0">
                <a:solidFill>
                  <a:srgbClr val="478148"/>
                </a:solidFill>
              </a:rPr>
              <a:t>						   </a:t>
            </a:r>
            <a:r>
              <a:rPr lang="en-US" dirty="0">
                <a:solidFill>
                  <a:srgbClr val="478148"/>
                </a:solidFill>
              </a:rPr>
              <a:t>11 AAC 95.380(a)</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2600" y="1752600"/>
            <a:ext cx="3251200" cy="2438400"/>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971336879"/>
              </p:ext>
            </p:extLst>
          </p:nvPr>
        </p:nvGraphicFramePr>
        <p:xfrm>
          <a:off x="5562600" y="4191000"/>
          <a:ext cx="3251200" cy="381000"/>
        </p:xfrm>
        <a:graphic>
          <a:graphicData uri="http://schemas.openxmlformats.org/drawingml/2006/table">
            <a:tbl>
              <a:tblPr/>
              <a:tblGrid>
                <a:gridCol w="3251200">
                  <a:extLst>
                    <a:ext uri="{9D8B030D-6E8A-4147-A177-3AD203B41FA5}">
                      <a16:colId xmlns:a16="http://schemas.microsoft.com/office/drawing/2014/main" val="61458851"/>
                    </a:ext>
                  </a:extLst>
                </a:gridCol>
              </a:tblGrid>
              <a:tr h="381000">
                <a:tc>
                  <a:txBody>
                    <a:bodyPr/>
                    <a:lstStyle/>
                    <a:p>
                      <a:r>
                        <a:rPr lang="en-US" sz="1100" dirty="0"/>
                        <a:t>Photo by Steven Katovich, USDA For. Serv., Bugwood.org</a:t>
                      </a:r>
                    </a:p>
                  </a:txBody>
                  <a:tcPr marL="0" marR="0" marT="0" marB="0">
                    <a:lnL>
                      <a:noFill/>
                    </a:lnL>
                    <a:lnR>
                      <a:noFill/>
                    </a:lnR>
                    <a:lnT>
                      <a:noFill/>
                    </a:lnT>
                    <a:lnB>
                      <a:noFill/>
                    </a:lnB>
                  </a:tcPr>
                </a:tc>
                <a:extLst>
                  <a:ext uri="{0D108BD9-81ED-4DB2-BD59-A6C34878D82A}">
                    <a16:rowId xmlns:a16="http://schemas.microsoft.com/office/drawing/2014/main" val="1299384609"/>
                  </a:ext>
                </a:extLst>
              </a:tr>
            </a:tbl>
          </a:graphicData>
        </a:graphic>
      </p:graphicFrame>
    </p:spTree>
    <p:extLst>
      <p:ext uri="{BB962C8B-B14F-4D97-AF65-F5344CB8AC3E}">
        <p14:creationId xmlns:p14="http://schemas.microsoft.com/office/powerpoint/2010/main" val="13332687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534400" cy="1143000"/>
          </a:xfrm>
        </p:spPr>
        <p:txBody>
          <a:bodyPr>
            <a:normAutofit/>
          </a:bodyPr>
          <a:lstStyle/>
          <a:p>
            <a:r>
              <a:rPr lang="en-US" sz="4400" dirty="0"/>
              <a:t>Natural regeneration – vegetative</a:t>
            </a:r>
          </a:p>
        </p:txBody>
      </p:sp>
      <p:sp>
        <p:nvSpPr>
          <p:cNvPr id="3" name="Content Placeholder 2"/>
          <p:cNvSpPr>
            <a:spLocks noGrp="1"/>
          </p:cNvSpPr>
          <p:nvPr>
            <p:ph idx="1"/>
          </p:nvPr>
        </p:nvSpPr>
        <p:spPr>
          <a:xfrm>
            <a:off x="457200" y="1600200"/>
            <a:ext cx="5181600" cy="4953000"/>
          </a:xfrm>
        </p:spPr>
        <p:txBody>
          <a:bodyPr>
            <a:normAutofit lnSpcReduction="10000"/>
          </a:bodyPr>
          <a:lstStyle/>
          <a:p>
            <a:pPr marL="0" indent="0">
              <a:buNone/>
            </a:pPr>
            <a:r>
              <a:rPr lang="en-US" sz="3200" dirty="0">
                <a:solidFill>
                  <a:schemeClr val="bg2">
                    <a:lumMod val="10000"/>
                  </a:schemeClr>
                </a:solidFill>
              </a:rPr>
              <a:t>If relying on vegetative reproduction for reforestation, the harvest area must contain aspen, balsam poplar, western black cottonwood, red alder, or paper birch in sufficient distribution and condition to meet the reforestation requirements. </a:t>
            </a:r>
          </a:p>
          <a:p>
            <a:pPr marL="0" indent="0">
              <a:buNone/>
            </a:pPr>
            <a:r>
              <a:rPr lang="en-US" dirty="0">
                <a:solidFill>
                  <a:srgbClr val="478148"/>
                </a:solidFill>
              </a:rPr>
              <a:t>					</a:t>
            </a:r>
          </a:p>
          <a:p>
            <a:pPr marL="0" indent="0">
              <a:buNone/>
            </a:pPr>
            <a:r>
              <a:rPr lang="en-US" dirty="0">
                <a:solidFill>
                  <a:srgbClr val="478148"/>
                </a:solidFill>
              </a:rPr>
              <a:t>11 AAC 95.380(b)</a:t>
            </a:r>
          </a:p>
          <a:p>
            <a:pPr marL="0" indent="0">
              <a:buNone/>
            </a:pPr>
            <a:endParaRPr lang="en-US" dirty="0">
              <a:solidFill>
                <a:schemeClr val="bg2">
                  <a:lumMod val="10000"/>
                </a:schemeClr>
              </a:solidFill>
            </a:endParaRPr>
          </a:p>
        </p:txBody>
      </p:sp>
      <p:pic>
        <p:nvPicPr>
          <p:cNvPr id="4" name="Picture 2" descr="U:\Forestry_photos\Regen\Aspen1.jpg">
            <a:extLst>
              <a:ext uri="{FF2B5EF4-FFF2-40B4-BE49-F238E27FC236}">
                <a16:creationId xmlns:a16="http://schemas.microsoft.com/office/drawing/2014/main" id="{5E411356-9AA4-4707-82E8-4E3AC7AC8AFD}"/>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4677" r="32404"/>
          <a:stretch/>
        </p:blipFill>
        <p:spPr bwMode="auto">
          <a:xfrm>
            <a:off x="5943600" y="1470660"/>
            <a:ext cx="3048000" cy="521208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C84B6E1-4472-4D72-A989-717B41D90621}"/>
              </a:ext>
            </a:extLst>
          </p:cNvPr>
          <p:cNvSpPr txBox="1"/>
          <p:nvPr/>
        </p:nvSpPr>
        <p:spPr>
          <a:xfrm>
            <a:off x="3046708" y="5997098"/>
            <a:ext cx="2895600" cy="738664"/>
          </a:xfrm>
          <a:prstGeom prst="rect">
            <a:avLst/>
          </a:prstGeom>
          <a:noFill/>
        </p:spPr>
        <p:txBody>
          <a:bodyPr wrap="square" rtlCol="0">
            <a:spAutoFit/>
          </a:bodyPr>
          <a:lstStyle/>
          <a:p>
            <a:pPr algn="r"/>
            <a:r>
              <a:rPr lang="en-US" sz="1400" dirty="0"/>
              <a:t>Aspen natural regeneration, </a:t>
            </a:r>
          </a:p>
          <a:p>
            <a:pPr algn="r"/>
            <a:r>
              <a:rPr lang="en-US" sz="1400" dirty="0"/>
              <a:t>Fairbanks Area</a:t>
            </a:r>
          </a:p>
          <a:p>
            <a:pPr algn="r"/>
            <a:r>
              <a:rPr lang="en-US" sz="1400" dirty="0"/>
              <a:t>Photo:  Doug Hanson, DOF</a:t>
            </a:r>
          </a:p>
        </p:txBody>
      </p:sp>
    </p:spTree>
    <p:extLst>
      <p:ext uri="{BB962C8B-B14F-4D97-AF65-F5344CB8AC3E}">
        <p14:creationId xmlns:p14="http://schemas.microsoft.com/office/powerpoint/2010/main" val="38964838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Invasive species</a:t>
            </a:r>
          </a:p>
        </p:txBody>
      </p:sp>
      <p:sp>
        <p:nvSpPr>
          <p:cNvPr id="3" name="Content Placeholder 2"/>
          <p:cNvSpPr>
            <a:spLocks noGrp="1"/>
          </p:cNvSpPr>
          <p:nvPr>
            <p:ph idx="1"/>
          </p:nvPr>
        </p:nvSpPr>
        <p:spPr>
          <a:xfrm>
            <a:off x="457200" y="1600200"/>
            <a:ext cx="3886200" cy="4953000"/>
          </a:xfrm>
        </p:spPr>
        <p:txBody>
          <a:bodyPr>
            <a:normAutofit/>
          </a:bodyPr>
          <a:lstStyle/>
          <a:p>
            <a:r>
              <a:rPr lang="en-US" sz="3600" dirty="0">
                <a:solidFill>
                  <a:srgbClr val="663300"/>
                </a:solidFill>
              </a:rPr>
              <a:t>Known invasive species shall not be planted. </a:t>
            </a:r>
          </a:p>
          <a:p>
            <a:endParaRPr lang="en-US" dirty="0">
              <a:solidFill>
                <a:schemeClr val="bg2">
                  <a:lumMod val="10000"/>
                </a:schemeClr>
              </a:solidFill>
            </a:endParaRPr>
          </a:p>
          <a:p>
            <a:pPr marL="0" indent="0">
              <a:buNone/>
            </a:pPr>
            <a:endParaRPr lang="en-US" dirty="0">
              <a:solidFill>
                <a:srgbClr val="478148"/>
              </a:solidFill>
            </a:endParaRPr>
          </a:p>
          <a:p>
            <a:pPr marL="0" indent="0">
              <a:buNone/>
            </a:pPr>
            <a:endParaRPr lang="en-US" dirty="0">
              <a:solidFill>
                <a:srgbClr val="478148"/>
              </a:solidFill>
            </a:endParaRPr>
          </a:p>
          <a:p>
            <a:pPr marL="0" indent="0">
              <a:buNone/>
            </a:pPr>
            <a:endParaRPr lang="en-US" dirty="0">
              <a:solidFill>
                <a:srgbClr val="478148"/>
              </a:solidFill>
            </a:endParaRPr>
          </a:p>
          <a:p>
            <a:pPr marL="0" indent="0">
              <a:buNone/>
            </a:pPr>
            <a:r>
              <a:rPr lang="en-US" dirty="0">
                <a:solidFill>
                  <a:srgbClr val="478148"/>
                </a:solidFill>
              </a:rPr>
              <a:t>						</a:t>
            </a:r>
          </a:p>
          <a:p>
            <a:pPr marL="0" indent="0">
              <a:buNone/>
            </a:pPr>
            <a:r>
              <a:rPr lang="en-US" dirty="0">
                <a:solidFill>
                  <a:srgbClr val="478148"/>
                </a:solidFill>
              </a:rPr>
              <a:t>  11 AAC 95.375(f)</a:t>
            </a:r>
          </a:p>
          <a:p>
            <a:pPr marL="0" indent="0">
              <a:buNone/>
            </a:pPr>
            <a:endParaRPr lang="en-US" dirty="0"/>
          </a:p>
        </p:txBody>
      </p:sp>
      <p:pic>
        <p:nvPicPr>
          <p:cNvPr id="4" name="Picture 2" descr="http://alaskaplants.org/plant_images/prunus_padus_spring.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5800" y="1600200"/>
            <a:ext cx="3513400" cy="4160968"/>
          </a:xfrm>
          <a:prstGeom prst="rect">
            <a:avLst/>
          </a:prstGeom>
          <a:noFill/>
          <a:ln>
            <a:solidFill>
              <a:srgbClr val="008000"/>
            </a:solidFill>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495800" y="5761168"/>
            <a:ext cx="3513400" cy="830997"/>
          </a:xfrm>
          <a:prstGeom prst="rect">
            <a:avLst/>
          </a:prstGeom>
          <a:noFill/>
        </p:spPr>
        <p:txBody>
          <a:bodyPr wrap="square" rtlCol="0">
            <a:spAutoFit/>
          </a:bodyPr>
          <a:lstStyle/>
          <a:p>
            <a:r>
              <a:rPr lang="en-US" sz="1600" dirty="0"/>
              <a:t>Bird cherry (Prunus </a:t>
            </a:r>
            <a:r>
              <a:rPr lang="en-US" sz="1600" dirty="0" err="1"/>
              <a:t>padus</a:t>
            </a:r>
            <a:r>
              <a:rPr lang="en-US" sz="1600" dirty="0"/>
              <a:t>)</a:t>
            </a:r>
          </a:p>
          <a:p>
            <a:r>
              <a:rPr lang="en-US" sz="1600" dirty="0"/>
              <a:t>Photo:  Patricia Joyner, DOF </a:t>
            </a:r>
            <a:r>
              <a:rPr lang="en-US" sz="1600" i="1" dirty="0"/>
              <a:t>Landscape Plants for Alaska</a:t>
            </a:r>
            <a:endParaRPr lang="en-US" sz="1600" dirty="0"/>
          </a:p>
        </p:txBody>
      </p:sp>
    </p:spTree>
    <p:extLst>
      <p:ext uri="{BB962C8B-B14F-4D97-AF65-F5344CB8AC3E}">
        <p14:creationId xmlns:p14="http://schemas.microsoft.com/office/powerpoint/2010/main" val="574780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endParaRPr lang="en-US"/>
          </a:p>
        </p:txBody>
      </p:sp>
      <p:sp>
        <p:nvSpPr>
          <p:cNvPr id="3" name="Title 2"/>
          <p:cNvSpPr>
            <a:spLocks noGrp="1"/>
          </p:cNvSpPr>
          <p:nvPr>
            <p:ph type="title"/>
          </p:nvPr>
        </p:nvSpPr>
        <p:spPr/>
        <p:txBody>
          <a:bodyPr>
            <a:normAutofit/>
          </a:bodyPr>
          <a:lstStyle/>
          <a:p>
            <a:r>
              <a:rPr lang="en-US" sz="4400" dirty="0"/>
              <a:t>Regeneration surveys and reports</a:t>
            </a:r>
          </a:p>
        </p:txBody>
      </p:sp>
    </p:spTree>
    <p:extLst>
      <p:ext uri="{BB962C8B-B14F-4D97-AF65-F5344CB8AC3E}">
        <p14:creationId xmlns:p14="http://schemas.microsoft.com/office/powerpoint/2010/main" val="23442068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4400" dirty="0"/>
              <a:t>Survey</a:t>
            </a:r>
          </a:p>
        </p:txBody>
      </p:sp>
      <p:sp>
        <p:nvSpPr>
          <p:cNvPr id="3" name="Content Placeholder 2"/>
          <p:cNvSpPr>
            <a:spLocks noGrp="1"/>
          </p:cNvSpPr>
          <p:nvPr>
            <p:ph idx="1"/>
          </p:nvPr>
        </p:nvSpPr>
        <p:spPr>
          <a:xfrm>
            <a:off x="457200" y="1371600"/>
            <a:ext cx="4495800" cy="5105400"/>
          </a:xfrm>
        </p:spPr>
        <p:txBody>
          <a:bodyPr>
            <a:normAutofit/>
          </a:bodyPr>
          <a:lstStyle/>
          <a:p>
            <a:pPr marL="0" indent="0">
              <a:buNone/>
            </a:pPr>
            <a:r>
              <a:rPr lang="en-US" sz="3200" dirty="0">
                <a:solidFill>
                  <a:schemeClr val="bg1"/>
                </a:solidFill>
              </a:rPr>
              <a:t>Conduct a regeneration survey and file a regeneration report with DOF. A regeneration survey or alternative documentation </a:t>
            </a:r>
            <a:r>
              <a:rPr lang="en-US" sz="3200" dirty="0">
                <a:solidFill>
                  <a:schemeClr val="bg2">
                    <a:lumMod val="10000"/>
                  </a:schemeClr>
                </a:solidFill>
              </a:rPr>
              <a:t>must be conducted in a manner acceptable to DOF.  </a:t>
            </a:r>
          </a:p>
          <a:p>
            <a:pPr marL="0" indent="0">
              <a:buNone/>
            </a:pPr>
            <a:r>
              <a:rPr lang="en-US" dirty="0">
                <a:solidFill>
                  <a:srgbClr val="478148"/>
                </a:solidFill>
              </a:rPr>
              <a:t>11 AAC 95.385</a:t>
            </a:r>
            <a:endParaRPr lang="en-US" dirty="0">
              <a:solidFill>
                <a:schemeClr val="bg2">
                  <a:lumMod val="10000"/>
                </a:schemeClr>
              </a:solidFill>
            </a:endParaRPr>
          </a:p>
        </p:txBody>
      </p:sp>
      <p:pic>
        <p:nvPicPr>
          <p:cNvPr id="4" name="Picture 3">
            <a:extLst>
              <a:ext uri="{FF2B5EF4-FFF2-40B4-BE49-F238E27FC236}">
                <a16:creationId xmlns:a16="http://schemas.microsoft.com/office/drawing/2014/main" id="{8712E6CA-2394-43D2-A836-6BB75BA66F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0600" y="1600200"/>
            <a:ext cx="4196337" cy="3156464"/>
          </a:xfrm>
          <a:prstGeom prst="rect">
            <a:avLst/>
          </a:prstGeom>
          <a:ln>
            <a:solidFill>
              <a:schemeClr val="accent2">
                <a:lumMod val="50000"/>
              </a:schemeClr>
            </a:solidFill>
          </a:ln>
        </p:spPr>
      </p:pic>
      <p:sp>
        <p:nvSpPr>
          <p:cNvPr id="5" name="TextBox 4">
            <a:extLst>
              <a:ext uri="{FF2B5EF4-FFF2-40B4-BE49-F238E27FC236}">
                <a16:creationId xmlns:a16="http://schemas.microsoft.com/office/drawing/2014/main" id="{E52F0408-027F-4815-9E74-A2C4528DCED7}"/>
              </a:ext>
            </a:extLst>
          </p:cNvPr>
          <p:cNvSpPr txBox="1"/>
          <p:nvPr/>
        </p:nvSpPr>
        <p:spPr>
          <a:xfrm>
            <a:off x="4801892" y="4756664"/>
            <a:ext cx="4196337" cy="523220"/>
          </a:xfrm>
          <a:prstGeom prst="rect">
            <a:avLst/>
          </a:prstGeom>
          <a:noFill/>
        </p:spPr>
        <p:txBody>
          <a:bodyPr wrap="square" rtlCol="0">
            <a:spAutoFit/>
          </a:bodyPr>
          <a:lstStyle/>
          <a:p>
            <a:r>
              <a:rPr lang="en-US" sz="1400" dirty="0"/>
              <a:t>DOF Fairbanks Area Forest Management geo-database</a:t>
            </a:r>
          </a:p>
          <a:p>
            <a:r>
              <a:rPr lang="en-US" sz="1400" dirty="0"/>
              <a:t>Image:  Doug Hanson, DOF</a:t>
            </a:r>
          </a:p>
        </p:txBody>
      </p:sp>
    </p:spTree>
    <p:extLst>
      <p:ext uri="{BB962C8B-B14F-4D97-AF65-F5344CB8AC3E}">
        <p14:creationId xmlns:p14="http://schemas.microsoft.com/office/powerpoint/2010/main" val="15924132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44562"/>
          </a:xfrm>
        </p:spPr>
        <p:txBody>
          <a:bodyPr>
            <a:normAutofit/>
          </a:bodyPr>
          <a:lstStyle/>
          <a:p>
            <a:r>
              <a:rPr lang="en-US" sz="4400" dirty="0"/>
              <a:t>Reports</a:t>
            </a:r>
          </a:p>
        </p:txBody>
      </p:sp>
      <p:sp>
        <p:nvSpPr>
          <p:cNvPr id="3" name="Content Placeholder 2"/>
          <p:cNvSpPr>
            <a:spLocks noGrp="1"/>
          </p:cNvSpPr>
          <p:nvPr>
            <p:ph idx="1"/>
          </p:nvPr>
        </p:nvSpPr>
        <p:spPr>
          <a:xfrm>
            <a:off x="457200" y="1219200"/>
            <a:ext cx="8229600" cy="5410200"/>
          </a:xfrm>
        </p:spPr>
        <p:txBody>
          <a:bodyPr>
            <a:noAutofit/>
          </a:bodyPr>
          <a:lstStyle/>
          <a:p>
            <a:pPr>
              <a:buBlip>
                <a:blip r:embed="rId2"/>
              </a:buBlip>
            </a:pPr>
            <a:r>
              <a:rPr lang="en-US" sz="2600" dirty="0">
                <a:solidFill>
                  <a:schemeClr val="bg2">
                    <a:lumMod val="10000"/>
                  </a:schemeClr>
                </a:solidFill>
              </a:rPr>
              <a:t>A regeneration report shall be submitted within 7 years after the timber harvest </a:t>
            </a:r>
          </a:p>
          <a:p>
            <a:pPr>
              <a:buBlip>
                <a:blip r:embed="rId2"/>
              </a:buBlip>
            </a:pPr>
            <a:r>
              <a:rPr lang="en-US" sz="2600" dirty="0">
                <a:solidFill>
                  <a:schemeClr val="bg1"/>
                </a:solidFill>
              </a:rPr>
              <a:t>If the period for natural regeneration is extended to 12 years under 11 AAC 95.375(d)(5), a regeneration report shall be submitted </a:t>
            </a:r>
          </a:p>
          <a:p>
            <a:pPr lvl="1">
              <a:buBlip>
                <a:blip r:embed="rId2"/>
              </a:buBlip>
            </a:pPr>
            <a:r>
              <a:rPr lang="en-US" sz="2600" dirty="0">
                <a:solidFill>
                  <a:schemeClr val="bg1"/>
                </a:solidFill>
              </a:rPr>
              <a:t> within 5 years after harvest to determine whether the reforestation requirements are likely to be met, and </a:t>
            </a:r>
          </a:p>
          <a:p>
            <a:pPr lvl="1">
              <a:buBlip>
                <a:blip r:embed="rId2"/>
              </a:buBlip>
            </a:pPr>
            <a:r>
              <a:rPr lang="en-US" sz="2600" dirty="0">
                <a:solidFill>
                  <a:schemeClr val="bg1"/>
                </a:solidFill>
              </a:rPr>
              <a:t> within 12 years after harvest to document that the standards have been met.  If either report or field verification shows deficiencies in reforestation, the division will direct the forest landowner to correct them.  </a:t>
            </a:r>
          </a:p>
          <a:p>
            <a:pPr marL="0" indent="0">
              <a:buNone/>
            </a:pPr>
            <a:r>
              <a:rPr lang="en-US" sz="2600" dirty="0">
                <a:solidFill>
                  <a:srgbClr val="478148"/>
                </a:solidFill>
              </a:rPr>
              <a:t>						    11 AAC 95.385</a:t>
            </a:r>
            <a:endParaRPr lang="en-US" sz="2600" dirty="0">
              <a:solidFill>
                <a:schemeClr val="bg2">
                  <a:lumMod val="10000"/>
                </a:schemeClr>
              </a:solidFill>
            </a:endParaRPr>
          </a:p>
        </p:txBody>
      </p:sp>
    </p:spTree>
    <p:extLst>
      <p:ext uri="{BB962C8B-B14F-4D97-AF65-F5344CB8AC3E}">
        <p14:creationId xmlns:p14="http://schemas.microsoft.com/office/powerpoint/2010/main" val="2345535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4400" dirty="0"/>
              <a:t>Report review</a:t>
            </a:r>
          </a:p>
        </p:txBody>
      </p:sp>
      <p:sp>
        <p:nvSpPr>
          <p:cNvPr id="3" name="Content Placeholder 2"/>
          <p:cNvSpPr>
            <a:spLocks noGrp="1"/>
          </p:cNvSpPr>
          <p:nvPr>
            <p:ph idx="1"/>
          </p:nvPr>
        </p:nvSpPr>
        <p:spPr>
          <a:xfrm>
            <a:off x="341566" y="933544"/>
            <a:ext cx="8192834" cy="5920581"/>
          </a:xfrm>
        </p:spPr>
        <p:txBody>
          <a:bodyPr>
            <a:normAutofit/>
          </a:bodyPr>
          <a:lstStyle/>
          <a:p>
            <a:pPr marL="0" indent="0">
              <a:buNone/>
            </a:pPr>
            <a:endParaRPr lang="en-US" sz="2600" dirty="0">
              <a:solidFill>
                <a:schemeClr val="bg2">
                  <a:lumMod val="10000"/>
                </a:schemeClr>
              </a:solidFill>
            </a:endParaRPr>
          </a:p>
          <a:p>
            <a:pPr>
              <a:buBlip>
                <a:blip r:embed="rId2"/>
              </a:buBlip>
            </a:pPr>
            <a:r>
              <a:rPr lang="en-US" sz="2800" dirty="0">
                <a:solidFill>
                  <a:schemeClr val="bg2">
                    <a:lumMod val="10000"/>
                  </a:schemeClr>
                </a:solidFill>
              </a:rPr>
              <a:t>DOF will review a report within 30 days and inform the owner if field verification is planned; if so it must occur within 12 months after receipt of the report.  </a:t>
            </a:r>
          </a:p>
          <a:p>
            <a:pPr>
              <a:buBlip>
                <a:blip r:embed="rId2"/>
              </a:buBlip>
            </a:pPr>
            <a:r>
              <a:rPr lang="en-US" sz="2800" dirty="0">
                <a:solidFill>
                  <a:schemeClr val="bg2">
                    <a:lumMod val="10000"/>
                  </a:schemeClr>
                </a:solidFill>
              </a:rPr>
              <a:t> If the report or field verification shows that reforestation requirements have not been met, DOF will direct the owner to correct the deficien­cies in a reasonable timeline set by DOF.</a:t>
            </a:r>
          </a:p>
          <a:p>
            <a:pPr marL="0" indent="0">
              <a:buNone/>
            </a:pPr>
            <a:endParaRPr lang="en-US" dirty="0">
              <a:solidFill>
                <a:srgbClr val="478148"/>
              </a:solidFill>
            </a:endParaRPr>
          </a:p>
          <a:p>
            <a:pPr marL="0" indent="0">
              <a:buNone/>
            </a:pPr>
            <a:endParaRPr lang="en-US" dirty="0">
              <a:solidFill>
                <a:srgbClr val="478148"/>
              </a:solidFill>
            </a:endParaRPr>
          </a:p>
          <a:p>
            <a:pPr marL="0" indent="0" algn="r">
              <a:buNone/>
            </a:pPr>
            <a:r>
              <a:rPr lang="en-US" dirty="0">
                <a:solidFill>
                  <a:srgbClr val="478148"/>
                </a:solidFill>
              </a:rPr>
              <a:t>   11 AAC 95.385</a:t>
            </a:r>
            <a:r>
              <a:rPr lang="en-US" b="1" dirty="0">
                <a:solidFill>
                  <a:srgbClr val="478148"/>
                </a:solidFill>
              </a:rPr>
              <a:t>	</a:t>
            </a:r>
            <a:endParaRPr lang="en-US" dirty="0">
              <a:solidFill>
                <a:srgbClr val="478148"/>
              </a:solidFill>
            </a:endParaRPr>
          </a:p>
        </p:txBody>
      </p:sp>
    </p:spTree>
    <p:extLst>
      <p:ext uri="{BB962C8B-B14F-4D97-AF65-F5344CB8AC3E}">
        <p14:creationId xmlns:p14="http://schemas.microsoft.com/office/powerpoint/2010/main" val="13212481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4800" dirty="0"/>
              <a:t>Reforestation Handbook</a:t>
            </a:r>
          </a:p>
        </p:txBody>
      </p:sp>
      <p:sp>
        <p:nvSpPr>
          <p:cNvPr id="3" name="Content Placeholder 2"/>
          <p:cNvSpPr>
            <a:spLocks noGrp="1"/>
          </p:cNvSpPr>
          <p:nvPr>
            <p:ph idx="1"/>
          </p:nvPr>
        </p:nvSpPr>
        <p:spPr/>
        <p:txBody>
          <a:bodyPr/>
          <a:lstStyle/>
          <a:p>
            <a:pPr marL="0" indent="0">
              <a:buNone/>
            </a:pPr>
            <a:r>
              <a:rPr lang="en-US" dirty="0">
                <a:solidFill>
                  <a:schemeClr val="tx2">
                    <a:lumMod val="10000"/>
                  </a:schemeClr>
                </a:solidFill>
              </a:rPr>
              <a:t>Guidance on reforestation surveys is in:</a:t>
            </a:r>
          </a:p>
          <a:p>
            <a:pPr marL="0" indent="0">
              <a:spcBef>
                <a:spcPts val="0"/>
              </a:spcBef>
              <a:buNone/>
            </a:pPr>
            <a:r>
              <a:rPr lang="en-US" dirty="0">
                <a:solidFill>
                  <a:schemeClr val="tx2">
                    <a:lumMod val="10000"/>
                  </a:schemeClr>
                </a:solidFill>
              </a:rPr>
              <a:t>	</a:t>
            </a:r>
            <a:r>
              <a:rPr lang="en-US" sz="3600" b="1" dirty="0">
                <a:solidFill>
                  <a:schemeClr val="tx2">
                    <a:lumMod val="10000"/>
                  </a:schemeClr>
                </a:solidFill>
              </a:rPr>
              <a:t>Reforestation Handbook</a:t>
            </a:r>
          </a:p>
          <a:p>
            <a:pPr marL="0" indent="0">
              <a:spcBef>
                <a:spcPts val="0"/>
              </a:spcBef>
              <a:buNone/>
            </a:pPr>
            <a:r>
              <a:rPr lang="en-US" dirty="0">
                <a:solidFill>
                  <a:schemeClr val="tx2">
                    <a:lumMod val="10000"/>
                  </a:schemeClr>
                </a:solidFill>
              </a:rPr>
              <a:t>	State of Alaska</a:t>
            </a:r>
          </a:p>
          <a:p>
            <a:pPr marL="0" indent="0">
              <a:spcBef>
                <a:spcPts val="0"/>
              </a:spcBef>
              <a:buNone/>
            </a:pPr>
            <a:r>
              <a:rPr lang="en-US" dirty="0">
                <a:solidFill>
                  <a:schemeClr val="tx2">
                    <a:lumMod val="10000"/>
                  </a:schemeClr>
                </a:solidFill>
              </a:rPr>
              <a:t>	Alaska Department of Natural Resources</a:t>
            </a:r>
          </a:p>
          <a:p>
            <a:pPr marL="0" indent="0">
              <a:spcBef>
                <a:spcPts val="0"/>
              </a:spcBef>
              <a:buNone/>
            </a:pPr>
            <a:r>
              <a:rPr lang="en-US" dirty="0">
                <a:solidFill>
                  <a:schemeClr val="tx2">
                    <a:lumMod val="10000"/>
                  </a:schemeClr>
                </a:solidFill>
              </a:rPr>
              <a:t>	Division of Forestry</a:t>
            </a:r>
          </a:p>
          <a:p>
            <a:pPr marL="0" indent="0">
              <a:spcBef>
                <a:spcPts val="0"/>
              </a:spcBef>
              <a:buNone/>
            </a:pPr>
            <a:r>
              <a:rPr lang="en-US" dirty="0">
                <a:solidFill>
                  <a:schemeClr val="tx2">
                    <a:lumMod val="10000"/>
                  </a:schemeClr>
                </a:solidFill>
              </a:rPr>
              <a:t>	June 2008</a:t>
            </a:r>
          </a:p>
          <a:p>
            <a:pPr marL="0" indent="0">
              <a:spcBef>
                <a:spcPts val="0"/>
              </a:spcBef>
              <a:buNone/>
            </a:pPr>
            <a:r>
              <a:rPr lang="en-US" dirty="0">
                <a:solidFill>
                  <a:schemeClr val="tx2">
                    <a:lumMod val="10000"/>
                  </a:schemeClr>
                </a:solidFill>
              </a:rPr>
              <a:t>	Updated December 2016</a:t>
            </a:r>
          </a:p>
          <a:p>
            <a:pPr marL="0" indent="0">
              <a:spcBef>
                <a:spcPts val="0"/>
              </a:spcBef>
              <a:buNone/>
            </a:pPr>
            <a:endParaRPr lang="en-US" dirty="0">
              <a:solidFill>
                <a:schemeClr val="tx2">
                  <a:lumMod val="10000"/>
                </a:schemeClr>
              </a:solidFill>
            </a:endParaRPr>
          </a:p>
          <a:p>
            <a:pPr marL="0" indent="0">
              <a:spcBef>
                <a:spcPts val="0"/>
              </a:spcBef>
              <a:buNone/>
            </a:pPr>
            <a:r>
              <a:rPr lang="en-US" sz="2800" dirty="0">
                <a:solidFill>
                  <a:srgbClr val="478148"/>
                </a:solidFill>
              </a:rPr>
              <a:t>http://forestry.alaska.gov/forestpractices#reforestation</a:t>
            </a:r>
          </a:p>
        </p:txBody>
      </p:sp>
    </p:spTree>
    <p:extLst>
      <p:ext uri="{BB962C8B-B14F-4D97-AF65-F5344CB8AC3E}">
        <p14:creationId xmlns:p14="http://schemas.microsoft.com/office/powerpoint/2010/main" val="36795793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4400" dirty="0"/>
              <a:t>Site preparation</a:t>
            </a:r>
          </a:p>
        </p:txBody>
      </p:sp>
    </p:spTree>
    <p:extLst>
      <p:ext uri="{BB962C8B-B14F-4D97-AF65-F5344CB8AC3E}">
        <p14:creationId xmlns:p14="http://schemas.microsoft.com/office/powerpoint/2010/main" val="8869307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400"/>
            <a:ext cx="8229600" cy="838200"/>
          </a:xfrm>
        </p:spPr>
        <p:txBody>
          <a:bodyPr>
            <a:normAutofit/>
          </a:bodyPr>
          <a:lstStyle/>
          <a:p>
            <a:r>
              <a:rPr lang="en-US" sz="4400" dirty="0"/>
              <a:t>Site prep BMPs in regulation</a:t>
            </a:r>
          </a:p>
        </p:txBody>
      </p:sp>
      <p:sp>
        <p:nvSpPr>
          <p:cNvPr id="5" name="Content Placeholder 4"/>
          <p:cNvSpPr>
            <a:spLocks noGrp="1"/>
          </p:cNvSpPr>
          <p:nvPr>
            <p:ph idx="1"/>
          </p:nvPr>
        </p:nvSpPr>
        <p:spPr>
          <a:xfrm>
            <a:off x="457200" y="1066800"/>
            <a:ext cx="8229600" cy="5791200"/>
          </a:xfrm>
        </p:spPr>
        <p:txBody>
          <a:bodyPr>
            <a:normAutofit lnSpcReduction="10000"/>
          </a:bodyPr>
          <a:lstStyle/>
          <a:p>
            <a:pPr>
              <a:buBlip>
                <a:blip r:embed="rId2"/>
              </a:buBlip>
            </a:pPr>
            <a:r>
              <a:rPr lang="en-US" sz="3200" dirty="0">
                <a:solidFill>
                  <a:schemeClr val="bg2">
                    <a:lumMod val="10000"/>
                  </a:schemeClr>
                </a:solidFill>
              </a:rPr>
              <a:t> If site preparation for reforestation is necessary, a forest land owner </a:t>
            </a:r>
          </a:p>
          <a:p>
            <a:pPr lvl="1">
              <a:buBlip>
                <a:blip r:embed="rId2"/>
              </a:buBlip>
            </a:pPr>
            <a:r>
              <a:rPr lang="en-US" sz="2800" dirty="0">
                <a:solidFill>
                  <a:schemeClr val="bg2">
                    <a:lumMod val="10000"/>
                  </a:schemeClr>
                </a:solidFill>
              </a:rPr>
              <a:t> Shall incorporate reasonable measures to protect residual trees intended to be retained;</a:t>
            </a:r>
          </a:p>
          <a:p>
            <a:pPr lvl="1">
              <a:buBlip>
                <a:blip r:embed="rId2"/>
              </a:buBlip>
            </a:pPr>
            <a:r>
              <a:rPr lang="en-US" sz="2800" dirty="0">
                <a:solidFill>
                  <a:schemeClr val="bg2">
                    <a:lumMod val="10000"/>
                  </a:schemeClr>
                </a:solidFill>
              </a:rPr>
              <a:t> Shall avoid degradation of surface water quality; </a:t>
            </a:r>
          </a:p>
          <a:p>
            <a:pPr lvl="1">
              <a:buBlip>
                <a:blip r:embed="rId2"/>
              </a:buBlip>
            </a:pPr>
            <a:r>
              <a:rPr lang="en-US" sz="2800" dirty="0">
                <a:solidFill>
                  <a:schemeClr val="bg2">
                    <a:lumMod val="10000"/>
                  </a:schemeClr>
                </a:solidFill>
              </a:rPr>
              <a:t> May not cause significant harm to fish habitat; and</a:t>
            </a:r>
          </a:p>
          <a:p>
            <a:pPr lvl="1">
              <a:buBlip>
                <a:blip r:embed="rId2"/>
              </a:buBlip>
            </a:pPr>
            <a:r>
              <a:rPr lang="en-US" sz="2800" dirty="0">
                <a:solidFill>
                  <a:schemeClr val="bg2">
                    <a:lumMod val="10000"/>
                  </a:schemeClr>
                </a:solidFill>
              </a:rPr>
              <a:t> Shall minimize the use of heavy equipment where soil compaction or impacts to                                drainage will cause degradation                              of site productivity. </a:t>
            </a:r>
          </a:p>
          <a:p>
            <a:pPr>
              <a:buBlip>
                <a:blip r:embed="rId2"/>
              </a:buBlip>
            </a:pPr>
            <a:endParaRPr lang="en-US" sz="2200" dirty="0">
              <a:solidFill>
                <a:srgbClr val="478148"/>
              </a:solidFill>
            </a:endParaRPr>
          </a:p>
          <a:p>
            <a:pPr marL="0" indent="0">
              <a:buNone/>
            </a:pPr>
            <a:r>
              <a:rPr lang="en-US" sz="2200" dirty="0">
                <a:solidFill>
                  <a:srgbClr val="478148"/>
                </a:solidFill>
              </a:rPr>
              <a:t>						         </a:t>
            </a:r>
          </a:p>
          <a:p>
            <a:pPr marL="0" indent="0">
              <a:buNone/>
            </a:pPr>
            <a:r>
              <a:rPr lang="en-US" sz="2200" dirty="0">
                <a:solidFill>
                  <a:srgbClr val="478148"/>
                </a:solidFill>
              </a:rPr>
              <a:t>      </a:t>
            </a:r>
            <a:r>
              <a:rPr lang="en-US" dirty="0">
                <a:solidFill>
                  <a:srgbClr val="478148"/>
                </a:solidFill>
              </a:rPr>
              <a:t>11 AAC 95.390</a:t>
            </a:r>
            <a:endParaRPr lang="en-US" dirty="0">
              <a:solidFill>
                <a:schemeClr val="bg2">
                  <a:lumMod val="10000"/>
                </a:schemeClr>
              </a:solidFill>
            </a:endParaRPr>
          </a:p>
        </p:txBody>
      </p:sp>
      <p:pic>
        <p:nvPicPr>
          <p:cNvPr id="6" name="Picture 1" descr="R:\Reforestation ST&amp;C Committee\ARC-V plow dozer 5-25-00a.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60183" y="4343400"/>
            <a:ext cx="2946400" cy="22098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940810" y="6276201"/>
            <a:ext cx="2362200" cy="276999"/>
          </a:xfrm>
          <a:prstGeom prst="rect">
            <a:avLst/>
          </a:prstGeom>
          <a:noFill/>
        </p:spPr>
        <p:txBody>
          <a:bodyPr wrap="square" rtlCol="0">
            <a:spAutoFit/>
          </a:bodyPr>
          <a:lstStyle/>
          <a:p>
            <a:r>
              <a:rPr lang="en-US" sz="1200" dirty="0">
                <a:solidFill>
                  <a:srgbClr val="FFFCEF"/>
                </a:solidFill>
              </a:rPr>
              <a:t>Div. of Forestry, Kenai-Kodiak Area</a:t>
            </a:r>
          </a:p>
        </p:txBody>
      </p:sp>
    </p:spTree>
    <p:extLst>
      <p:ext uri="{BB962C8B-B14F-4D97-AF65-F5344CB8AC3E}">
        <p14:creationId xmlns:p14="http://schemas.microsoft.com/office/powerpoint/2010/main" val="33738943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4">
            <a:extLst>
              <a:ext uri="{FF2B5EF4-FFF2-40B4-BE49-F238E27FC236}">
                <a16:creationId xmlns:a16="http://schemas.microsoft.com/office/drawing/2014/main" id="{0BCE57C5-6790-47CD-979A-67E27DC6FA02}"/>
              </a:ext>
            </a:extLst>
          </p:cNvPr>
          <p:cNvPicPr>
            <a:picLocks noChangeAspect="1"/>
          </p:cNvPicPr>
          <p:nvPr/>
        </p:nvPicPr>
        <p:blipFill>
          <a:blip r:embed="rId3"/>
          <a:stretch>
            <a:fillRect/>
          </a:stretch>
        </p:blipFill>
        <p:spPr bwMode="auto">
          <a:xfrm>
            <a:off x="2861673" y="1006764"/>
            <a:ext cx="6424192" cy="4673599"/>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a:extLst>
              <a:ext uri="{FF2B5EF4-FFF2-40B4-BE49-F238E27FC236}">
                <a16:creationId xmlns:a16="http://schemas.microsoft.com/office/drawing/2014/main" id="{2EF4F487-2D01-42D3-ADA7-9975FF21EB20}"/>
              </a:ext>
            </a:extLst>
          </p:cNvPr>
          <p:cNvSpPr>
            <a:spLocks noGrp="1"/>
          </p:cNvSpPr>
          <p:nvPr>
            <p:ph type="title"/>
          </p:nvPr>
        </p:nvSpPr>
        <p:spPr>
          <a:xfrm>
            <a:off x="496781" y="228600"/>
            <a:ext cx="2166258" cy="1428737"/>
          </a:xfrm>
        </p:spPr>
        <p:txBody>
          <a:bodyPr>
            <a:normAutofit/>
          </a:bodyPr>
          <a:lstStyle/>
          <a:p>
            <a:r>
              <a:rPr lang="en-US" sz="4400" dirty="0">
                <a:solidFill>
                  <a:srgbClr val="FFFFFF"/>
                </a:solidFill>
              </a:rPr>
              <a:t>Regions</a:t>
            </a:r>
          </a:p>
        </p:txBody>
      </p:sp>
      <p:sp>
        <p:nvSpPr>
          <p:cNvPr id="10" name="Content Placeholder 9">
            <a:extLst>
              <a:ext uri="{FF2B5EF4-FFF2-40B4-BE49-F238E27FC236}">
                <a16:creationId xmlns:a16="http://schemas.microsoft.com/office/drawing/2014/main" id="{EE3C5E2B-C8E5-4283-80B3-79AA6A2A3E92}"/>
              </a:ext>
            </a:extLst>
          </p:cNvPr>
          <p:cNvSpPr>
            <a:spLocks noGrp="1"/>
          </p:cNvSpPr>
          <p:nvPr>
            <p:ph idx="1"/>
          </p:nvPr>
        </p:nvSpPr>
        <p:spPr>
          <a:xfrm>
            <a:off x="496781" y="1810729"/>
            <a:ext cx="2166330" cy="3869634"/>
          </a:xfrm>
        </p:spPr>
        <p:txBody>
          <a:bodyPr>
            <a:normAutofit/>
          </a:bodyPr>
          <a:lstStyle/>
          <a:p>
            <a:pPr marL="0" indent="0">
              <a:buNone/>
            </a:pPr>
            <a:r>
              <a:rPr lang="en-US" sz="2800" dirty="0">
                <a:solidFill>
                  <a:schemeClr val="tx2">
                    <a:lumMod val="10000"/>
                  </a:schemeClr>
                </a:solidFill>
              </a:rPr>
              <a:t>B</a:t>
            </a:r>
            <a:r>
              <a:rPr lang="en-US" sz="2800" dirty="0">
                <a:solidFill>
                  <a:schemeClr val="bg1"/>
                </a:solidFill>
              </a:rPr>
              <a:t>MPs are tailored to the forest types, climate, and topography of each region</a:t>
            </a:r>
          </a:p>
        </p:txBody>
      </p:sp>
      <p:cxnSp>
        <p:nvCxnSpPr>
          <p:cNvPr id="4" name="Straight Arrow Connector 3">
            <a:extLst>
              <a:ext uri="{FF2B5EF4-FFF2-40B4-BE49-F238E27FC236}">
                <a16:creationId xmlns:a16="http://schemas.microsoft.com/office/drawing/2014/main" id="{156643CC-34B6-44F5-9C6A-CE868FF26C4F}"/>
              </a:ext>
            </a:extLst>
          </p:cNvPr>
          <p:cNvCxnSpPr>
            <a:cxnSpLocks/>
          </p:cNvCxnSpPr>
          <p:nvPr/>
        </p:nvCxnSpPr>
        <p:spPr>
          <a:xfrm flipV="1">
            <a:off x="4343400" y="3581400"/>
            <a:ext cx="1730369" cy="76200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3BF9616C-87E9-4FF5-A510-12D4AFBAB8F0}"/>
              </a:ext>
            </a:extLst>
          </p:cNvPr>
          <p:cNvCxnSpPr>
            <a:cxnSpLocks/>
          </p:cNvCxnSpPr>
          <p:nvPr/>
        </p:nvCxnSpPr>
        <p:spPr>
          <a:xfrm flipV="1">
            <a:off x="4343400" y="3048000"/>
            <a:ext cx="1524000" cy="129540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18208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4400" dirty="0"/>
              <a:t>Avoid large den sites</a:t>
            </a:r>
          </a:p>
        </p:txBody>
      </p:sp>
      <p:sp>
        <p:nvSpPr>
          <p:cNvPr id="3" name="Content Placeholder 2"/>
          <p:cNvSpPr>
            <a:spLocks noGrp="1"/>
          </p:cNvSpPr>
          <p:nvPr>
            <p:ph idx="1"/>
          </p:nvPr>
        </p:nvSpPr>
        <p:spPr>
          <a:xfrm>
            <a:off x="457200" y="1447800"/>
            <a:ext cx="8229600" cy="4953000"/>
          </a:xfrm>
        </p:spPr>
        <p:txBody>
          <a:bodyPr/>
          <a:lstStyle/>
          <a:p>
            <a:r>
              <a:rPr lang="en-US" sz="2800" dirty="0">
                <a:solidFill>
                  <a:schemeClr val="bg2">
                    <a:lumMod val="10000"/>
                  </a:schemeClr>
                </a:solidFill>
              </a:rPr>
              <a:t>Mechanical site preparation should avoid driving heavy equipment over den sites greater than 12” in diameter (e.g., dens for fox, wolves, bears).  </a:t>
            </a:r>
          </a:p>
          <a:p>
            <a:r>
              <a:rPr lang="en-US" sz="2800" dirty="0">
                <a:solidFill>
                  <a:schemeClr val="bg2">
                    <a:lumMod val="10000"/>
                  </a:schemeClr>
                </a:solidFill>
              </a:rPr>
              <a:t>Implementation </a:t>
            </a:r>
          </a:p>
          <a:p>
            <a:pPr lvl="1"/>
            <a:r>
              <a:rPr lang="en-US" sz="2600" dirty="0">
                <a:solidFill>
                  <a:schemeClr val="bg2">
                    <a:lumMod val="10000"/>
                  </a:schemeClr>
                </a:solidFill>
              </a:rPr>
              <a:t>On state land:  Address through                                  FLUPs and contracts</a:t>
            </a:r>
          </a:p>
          <a:p>
            <a:pPr lvl="1"/>
            <a:r>
              <a:rPr lang="en-US" sz="2600" dirty="0">
                <a:solidFill>
                  <a:schemeClr val="bg2">
                    <a:lumMod val="10000"/>
                  </a:schemeClr>
                </a:solidFill>
              </a:rPr>
              <a:t>On private and other public land:                        Address through e</a:t>
            </a:r>
            <a:r>
              <a:rPr lang="en-US" sz="2600" dirty="0"/>
              <a:t>ducation and                                         voluntary cooperation with private                              landowners under AS 41.17.910</a:t>
            </a:r>
          </a:p>
          <a:p>
            <a:pPr lvl="1"/>
            <a:endParaRPr lang="en-US" dirty="0">
              <a:solidFill>
                <a:schemeClr val="bg2">
                  <a:lumMod val="10000"/>
                </a:schemeClr>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2895600"/>
            <a:ext cx="2800350" cy="3733800"/>
          </a:xfrm>
          <a:prstGeom prst="rect">
            <a:avLst/>
          </a:prstGeom>
        </p:spPr>
      </p:pic>
      <p:sp>
        <p:nvSpPr>
          <p:cNvPr id="6" name="TextBox 5"/>
          <p:cNvSpPr txBox="1"/>
          <p:nvPr/>
        </p:nvSpPr>
        <p:spPr>
          <a:xfrm>
            <a:off x="6172200" y="6348187"/>
            <a:ext cx="2800349" cy="276999"/>
          </a:xfrm>
          <a:prstGeom prst="rect">
            <a:avLst/>
          </a:prstGeom>
          <a:noFill/>
        </p:spPr>
        <p:txBody>
          <a:bodyPr wrap="square" rtlCol="0">
            <a:spAutoFit/>
          </a:bodyPr>
          <a:lstStyle/>
          <a:p>
            <a:r>
              <a:rPr lang="en-US" sz="1200" dirty="0">
                <a:solidFill>
                  <a:srgbClr val="FFFCEF"/>
                </a:solidFill>
              </a:rPr>
              <a:t>Large den on Nenana Ridge – Tom </a:t>
            </a:r>
            <a:r>
              <a:rPr lang="en-US" sz="1200" dirty="0" err="1">
                <a:solidFill>
                  <a:srgbClr val="FFFCEF"/>
                </a:solidFill>
              </a:rPr>
              <a:t>Paragi</a:t>
            </a:r>
            <a:endParaRPr lang="en-US" sz="1200" dirty="0">
              <a:solidFill>
                <a:srgbClr val="FFFCEF"/>
              </a:solidFill>
            </a:endParaRPr>
          </a:p>
        </p:txBody>
      </p:sp>
    </p:spTree>
    <p:extLst>
      <p:ext uri="{BB962C8B-B14F-4D97-AF65-F5344CB8AC3E}">
        <p14:creationId xmlns:p14="http://schemas.microsoft.com/office/powerpoint/2010/main" val="27100544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endParaRPr lang="en-US"/>
          </a:p>
        </p:txBody>
      </p:sp>
      <p:sp>
        <p:nvSpPr>
          <p:cNvPr id="3" name="Title 2"/>
          <p:cNvSpPr>
            <a:spLocks noGrp="1"/>
          </p:cNvSpPr>
          <p:nvPr>
            <p:ph type="title"/>
          </p:nvPr>
        </p:nvSpPr>
        <p:spPr/>
        <p:txBody>
          <a:bodyPr>
            <a:normAutofit/>
          </a:bodyPr>
          <a:lstStyle/>
          <a:p>
            <a:r>
              <a:rPr lang="en-US" sz="4400" dirty="0"/>
              <a:t>DPOs and FLUPs</a:t>
            </a:r>
          </a:p>
        </p:txBody>
      </p:sp>
    </p:spTree>
    <p:extLst>
      <p:ext uri="{BB962C8B-B14F-4D97-AF65-F5344CB8AC3E}">
        <p14:creationId xmlns:p14="http://schemas.microsoft.com/office/powerpoint/2010/main" val="31942330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152400"/>
            <a:ext cx="8458200" cy="838200"/>
          </a:xfrm>
        </p:spPr>
        <p:txBody>
          <a:bodyPr>
            <a:normAutofit/>
          </a:bodyPr>
          <a:lstStyle/>
          <a:p>
            <a:r>
              <a:rPr lang="en-US" sz="4400" dirty="0"/>
              <a:t>Notice requirements – All regions</a:t>
            </a:r>
          </a:p>
        </p:txBody>
      </p:sp>
      <p:sp>
        <p:nvSpPr>
          <p:cNvPr id="5" name="Content Placeholder 4"/>
          <p:cNvSpPr>
            <a:spLocks noGrp="1"/>
          </p:cNvSpPr>
          <p:nvPr>
            <p:ph idx="1"/>
          </p:nvPr>
        </p:nvSpPr>
        <p:spPr>
          <a:xfrm>
            <a:off x="457200" y="1143000"/>
            <a:ext cx="6248400" cy="5410200"/>
          </a:xfrm>
        </p:spPr>
        <p:txBody>
          <a:bodyPr>
            <a:normAutofit fontScale="92500" lnSpcReduction="10000"/>
          </a:bodyPr>
          <a:lstStyle/>
          <a:p>
            <a:pPr>
              <a:buBlip>
                <a:blip r:embed="rId3"/>
              </a:buBlip>
            </a:pPr>
            <a:r>
              <a:rPr lang="en-US" sz="3200" dirty="0">
                <a:solidFill>
                  <a:schemeClr val="bg2">
                    <a:lumMod val="10000"/>
                  </a:schemeClr>
                </a:solidFill>
              </a:rPr>
              <a:t> </a:t>
            </a:r>
            <a:r>
              <a:rPr lang="en-US" sz="3800" dirty="0">
                <a:solidFill>
                  <a:schemeClr val="bg2">
                    <a:lumMod val="10000"/>
                  </a:schemeClr>
                </a:solidFill>
              </a:rPr>
              <a:t>DPOs are submitted for operations to which FRPA applies on </a:t>
            </a:r>
          </a:p>
          <a:p>
            <a:pPr lvl="1">
              <a:buBlip>
                <a:blip r:embed="rId3"/>
              </a:buBlip>
            </a:pPr>
            <a:r>
              <a:rPr lang="en-US" sz="2800" dirty="0">
                <a:solidFill>
                  <a:schemeClr val="bg2">
                    <a:lumMod val="10000"/>
                  </a:schemeClr>
                </a:solidFill>
              </a:rPr>
              <a:t> </a:t>
            </a:r>
            <a:r>
              <a:rPr lang="en-US" sz="3100" dirty="0">
                <a:solidFill>
                  <a:schemeClr val="bg2">
                    <a:lumMod val="10000"/>
                  </a:schemeClr>
                </a:solidFill>
              </a:rPr>
              <a:t>Private land (including Mental Health Trust land)</a:t>
            </a:r>
          </a:p>
          <a:p>
            <a:pPr lvl="1">
              <a:buBlip>
                <a:blip r:embed="rId3"/>
              </a:buBlip>
            </a:pPr>
            <a:r>
              <a:rPr lang="en-US" sz="3100" dirty="0">
                <a:solidFill>
                  <a:schemeClr val="bg2">
                    <a:lumMod val="10000"/>
                  </a:schemeClr>
                </a:solidFill>
              </a:rPr>
              <a:t> Other public land (including municipal and university land)</a:t>
            </a:r>
          </a:p>
          <a:p>
            <a:pPr>
              <a:buBlip>
                <a:blip r:embed="rId3"/>
              </a:buBlip>
            </a:pPr>
            <a:r>
              <a:rPr lang="en-US" sz="3200" dirty="0">
                <a:solidFill>
                  <a:schemeClr val="bg2">
                    <a:lumMod val="10000"/>
                  </a:schemeClr>
                </a:solidFill>
              </a:rPr>
              <a:t> </a:t>
            </a:r>
            <a:r>
              <a:rPr lang="en-US" sz="3500" dirty="0">
                <a:solidFill>
                  <a:schemeClr val="bg2">
                    <a:lumMod val="10000"/>
                  </a:schemeClr>
                </a:solidFill>
              </a:rPr>
              <a:t>Forest Land Use Plans (FLUPs) are submitted for operations on state land managed by DNR</a:t>
            </a:r>
          </a:p>
          <a:p>
            <a:pPr marL="274320" lvl="1" indent="0">
              <a:buNone/>
            </a:pPr>
            <a:r>
              <a:rPr lang="en-US" sz="3000" dirty="0">
                <a:solidFill>
                  <a:srgbClr val="478148"/>
                </a:solidFill>
              </a:rPr>
              <a:t>AS 41.17.090, 11 AAC 95.220</a:t>
            </a:r>
            <a:endParaRPr lang="en-US" sz="3000" dirty="0">
              <a:solidFill>
                <a:schemeClr val="bg2">
                  <a:lumMod val="10000"/>
                </a:schemeClr>
              </a:solidFill>
            </a:endParaRPr>
          </a:p>
        </p:txBody>
      </p:sp>
      <p:sp>
        <p:nvSpPr>
          <p:cNvPr id="6" name="TextBox 5">
            <a:extLst>
              <a:ext uri="{FF2B5EF4-FFF2-40B4-BE49-F238E27FC236}">
                <a16:creationId xmlns:a16="http://schemas.microsoft.com/office/drawing/2014/main" id="{117BDAFE-FD54-4299-B70D-C81C1F481E38}"/>
              </a:ext>
            </a:extLst>
          </p:cNvPr>
          <p:cNvSpPr txBox="1"/>
          <p:nvPr/>
        </p:nvSpPr>
        <p:spPr>
          <a:xfrm>
            <a:off x="6705600" y="1295400"/>
            <a:ext cx="1752600" cy="2231380"/>
          </a:xfrm>
          <a:prstGeom prst="rect">
            <a:avLst/>
          </a:prstGeom>
          <a:solidFill>
            <a:srgbClr val="FFFFFF"/>
          </a:solidFill>
          <a:ln w="15875">
            <a:solidFill>
              <a:schemeClr val="tx1"/>
            </a:solidFill>
          </a:ln>
        </p:spPr>
        <p:txBody>
          <a:bodyPr wrap="square" rtlCol="0">
            <a:spAutoFit/>
          </a:bodyPr>
          <a:lstStyle/>
          <a:p>
            <a:pPr algn="r"/>
            <a:r>
              <a:rPr lang="en-US" sz="800" dirty="0"/>
              <a:t>STATE OF ALASKA </a:t>
            </a:r>
          </a:p>
          <a:p>
            <a:pPr algn="r"/>
            <a:r>
              <a:rPr lang="en-US" sz="800" dirty="0"/>
              <a:t>DEPARTMENT OF NATURAL RESOURCES </a:t>
            </a:r>
          </a:p>
          <a:p>
            <a:pPr algn="r"/>
            <a:r>
              <a:rPr lang="en-US" sz="800" dirty="0"/>
              <a:t>DIVISION OF FORESTRY </a:t>
            </a:r>
          </a:p>
          <a:p>
            <a:pPr algn="r"/>
            <a:r>
              <a:rPr lang="en-US" sz="800" b="1" dirty="0"/>
              <a:t>NOTICE OF OPERATIONS </a:t>
            </a:r>
            <a:endParaRPr lang="en-US" sz="800" dirty="0"/>
          </a:p>
          <a:p>
            <a:pPr algn="r"/>
            <a:r>
              <a:rPr lang="en-US" sz="800" b="1" dirty="0"/>
              <a:t>DETAILED PLAN OF OPERATIONS SUMMARY</a:t>
            </a:r>
          </a:p>
          <a:p>
            <a:endParaRPr lang="en-US" sz="300" b="1" dirty="0"/>
          </a:p>
          <a:p>
            <a:r>
              <a:rPr lang="en-US" sz="400" b="1" dirty="0"/>
              <a:t>xxxxxxxxxxxx_______________________________________________________________________________________________________________</a:t>
            </a:r>
          </a:p>
          <a:p>
            <a:endParaRPr lang="en-US" sz="400" b="1" dirty="0"/>
          </a:p>
          <a:p>
            <a:r>
              <a:rPr lang="en-US" sz="400" b="1" dirty="0"/>
              <a:t>Mmmmmmm______________________________________________________________________________________________________________________________________________________________________________</a:t>
            </a:r>
          </a:p>
          <a:p>
            <a:endParaRPr lang="en-US" sz="400" b="1" dirty="0"/>
          </a:p>
          <a:p>
            <a:r>
              <a:rPr lang="en-US" sz="400" b="1" dirty="0"/>
              <a:t>XXXXXXXXXXX_______________________________________________ xxxxxx_______________________________________________________bbbbbbbb___________________________________________________________________________________________________________________qqqqqqqqqqqqqqq____________________________________________________________________________________________________________wwwww_______________________________________________________________________________________________________________________________________________________________________________________________________________________________________________</a:t>
            </a:r>
          </a:p>
        </p:txBody>
      </p:sp>
      <p:sp>
        <p:nvSpPr>
          <p:cNvPr id="7" name="TextBox 6">
            <a:extLst>
              <a:ext uri="{FF2B5EF4-FFF2-40B4-BE49-F238E27FC236}">
                <a16:creationId xmlns:a16="http://schemas.microsoft.com/office/drawing/2014/main" id="{233CA22B-44AE-46EE-BBF1-3F28390022DC}"/>
              </a:ext>
            </a:extLst>
          </p:cNvPr>
          <p:cNvSpPr txBox="1"/>
          <p:nvPr/>
        </p:nvSpPr>
        <p:spPr>
          <a:xfrm>
            <a:off x="6705600" y="3810646"/>
            <a:ext cx="1752600" cy="2169825"/>
          </a:xfrm>
          <a:prstGeom prst="rect">
            <a:avLst/>
          </a:prstGeom>
          <a:solidFill>
            <a:srgbClr val="D6EDBD"/>
          </a:solidFill>
          <a:ln w="15875">
            <a:solidFill>
              <a:schemeClr val="tx1"/>
            </a:solidFill>
          </a:ln>
        </p:spPr>
        <p:txBody>
          <a:bodyPr wrap="square" rtlCol="0">
            <a:spAutoFit/>
          </a:bodyPr>
          <a:lstStyle/>
          <a:p>
            <a:pPr algn="ctr"/>
            <a:r>
              <a:rPr lang="en-US" sz="900" b="1" dirty="0">
                <a:solidFill>
                  <a:schemeClr val="bg1"/>
                </a:solidFill>
              </a:rPr>
              <a:t>State of Alaska</a:t>
            </a:r>
          </a:p>
          <a:p>
            <a:pPr algn="ctr"/>
            <a:r>
              <a:rPr lang="en-US" sz="900" b="1" dirty="0">
                <a:solidFill>
                  <a:schemeClr val="bg1"/>
                </a:solidFill>
              </a:rPr>
              <a:t>Department of Natural Resources</a:t>
            </a:r>
          </a:p>
          <a:p>
            <a:pPr algn="ctr"/>
            <a:r>
              <a:rPr lang="en-US" sz="900" b="1" dirty="0">
                <a:solidFill>
                  <a:schemeClr val="bg1"/>
                </a:solidFill>
              </a:rPr>
              <a:t>Division of Forestry</a:t>
            </a:r>
          </a:p>
          <a:p>
            <a:pPr algn="ctr"/>
            <a:r>
              <a:rPr lang="en-US" sz="900" b="1" dirty="0">
                <a:solidFill>
                  <a:schemeClr val="bg1"/>
                </a:solidFill>
              </a:rPr>
              <a:t>Region III – Delta</a:t>
            </a:r>
          </a:p>
          <a:p>
            <a:pPr algn="ctr"/>
            <a:endParaRPr lang="en-US" sz="900" b="1" dirty="0">
              <a:solidFill>
                <a:schemeClr val="bg1"/>
              </a:solidFill>
            </a:endParaRPr>
          </a:p>
          <a:p>
            <a:pPr algn="ctr"/>
            <a:endParaRPr lang="en-US" sz="900" b="1" dirty="0">
              <a:solidFill>
                <a:schemeClr val="bg1"/>
              </a:solidFill>
            </a:endParaRPr>
          </a:p>
          <a:p>
            <a:pPr algn="ctr"/>
            <a:endParaRPr lang="en-US" sz="900" b="1" dirty="0">
              <a:solidFill>
                <a:schemeClr val="bg1"/>
              </a:solidFill>
            </a:endParaRPr>
          </a:p>
          <a:p>
            <a:pPr algn="ctr"/>
            <a:endParaRPr lang="en-US" sz="900" b="1" dirty="0">
              <a:solidFill>
                <a:schemeClr val="bg1"/>
              </a:solidFill>
            </a:endParaRPr>
          </a:p>
          <a:p>
            <a:pPr algn="ctr"/>
            <a:endParaRPr lang="en-US" sz="900" b="1" dirty="0">
              <a:solidFill>
                <a:schemeClr val="bg1"/>
              </a:solidFill>
            </a:endParaRPr>
          </a:p>
          <a:p>
            <a:pPr algn="ctr"/>
            <a:r>
              <a:rPr lang="en-US" sz="900" b="1" dirty="0">
                <a:solidFill>
                  <a:schemeClr val="bg1"/>
                </a:solidFill>
              </a:rPr>
              <a:t> Forest Land Use Plan</a:t>
            </a:r>
          </a:p>
          <a:p>
            <a:pPr algn="ctr"/>
            <a:r>
              <a:rPr lang="en-US" sz="900" b="1" dirty="0">
                <a:solidFill>
                  <a:schemeClr val="bg1"/>
                </a:solidFill>
              </a:rPr>
              <a:t>Mississippi Fire Salvage #1</a:t>
            </a:r>
          </a:p>
          <a:p>
            <a:pPr algn="ctr"/>
            <a:r>
              <a:rPr lang="en-US" sz="900" b="1" dirty="0">
                <a:solidFill>
                  <a:schemeClr val="bg1"/>
                </a:solidFill>
              </a:rPr>
              <a:t>NC-1510-D</a:t>
            </a:r>
          </a:p>
          <a:p>
            <a:pPr algn="ctr"/>
            <a:endParaRPr lang="en-US" sz="900" b="1" dirty="0">
              <a:solidFill>
                <a:schemeClr val="bg1"/>
              </a:solidFill>
            </a:endParaRPr>
          </a:p>
          <a:p>
            <a:pPr algn="ctr"/>
            <a:r>
              <a:rPr lang="en-US" sz="900" b="1" dirty="0">
                <a:solidFill>
                  <a:schemeClr val="bg1"/>
                </a:solidFill>
              </a:rPr>
              <a:t>February 24, 2014</a:t>
            </a:r>
          </a:p>
        </p:txBody>
      </p:sp>
      <p:pic>
        <p:nvPicPr>
          <p:cNvPr id="8" name="Picture 7">
            <a:extLst>
              <a:ext uri="{FF2B5EF4-FFF2-40B4-BE49-F238E27FC236}">
                <a16:creationId xmlns:a16="http://schemas.microsoft.com/office/drawing/2014/main" id="{BB5FD3D8-AC22-4C2A-85DC-92AECEA6CE36}"/>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97212" y="4714730"/>
            <a:ext cx="387458" cy="361656"/>
          </a:xfrm>
          <a:prstGeom prst="rect">
            <a:avLst/>
          </a:prstGeom>
          <a:noFill/>
        </p:spPr>
      </p:pic>
    </p:spTree>
    <p:extLst>
      <p:ext uri="{BB962C8B-B14F-4D97-AF65-F5344CB8AC3E}">
        <p14:creationId xmlns:p14="http://schemas.microsoft.com/office/powerpoint/2010/main" val="21175718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868362"/>
          </a:xfrm>
        </p:spPr>
        <p:txBody>
          <a:bodyPr>
            <a:normAutofit/>
          </a:bodyPr>
          <a:lstStyle/>
          <a:p>
            <a:r>
              <a:rPr lang="en-US" sz="4400" dirty="0"/>
              <a:t>DPOs</a:t>
            </a:r>
          </a:p>
        </p:txBody>
      </p:sp>
      <p:sp>
        <p:nvSpPr>
          <p:cNvPr id="5" name="Content Placeholder 4"/>
          <p:cNvSpPr>
            <a:spLocks noGrp="1"/>
          </p:cNvSpPr>
          <p:nvPr>
            <p:ph idx="1"/>
          </p:nvPr>
        </p:nvSpPr>
        <p:spPr>
          <a:xfrm>
            <a:off x="457200" y="1143000"/>
            <a:ext cx="8229600" cy="5410200"/>
          </a:xfrm>
        </p:spPr>
        <p:txBody>
          <a:bodyPr>
            <a:normAutofit fontScale="77500" lnSpcReduction="20000"/>
          </a:bodyPr>
          <a:lstStyle/>
          <a:p>
            <a:pPr>
              <a:buBlip>
                <a:blip r:embed="rId2"/>
              </a:buBlip>
            </a:pPr>
            <a:r>
              <a:rPr lang="en-US" sz="3200" dirty="0">
                <a:solidFill>
                  <a:schemeClr val="bg2">
                    <a:lumMod val="10000"/>
                  </a:schemeClr>
                </a:solidFill>
              </a:rPr>
              <a:t> </a:t>
            </a:r>
            <a:r>
              <a:rPr lang="en-US" sz="3400" dirty="0">
                <a:solidFill>
                  <a:schemeClr val="bg2">
                    <a:lumMod val="10000"/>
                  </a:schemeClr>
                </a:solidFill>
              </a:rPr>
              <a:t>The DPO form includes a Reforestation Commitment section that applies to all operations.</a:t>
            </a:r>
          </a:p>
          <a:p>
            <a:pPr>
              <a:buBlip>
                <a:blip r:embed="rId2"/>
              </a:buBlip>
            </a:pPr>
            <a:r>
              <a:rPr lang="en-US" sz="3400" dirty="0">
                <a:solidFill>
                  <a:schemeClr val="bg2">
                    <a:lumMod val="10000"/>
                  </a:schemeClr>
                </a:solidFill>
              </a:rPr>
              <a:t> Required information includes:</a:t>
            </a:r>
          </a:p>
          <a:p>
            <a:pPr lvl="1">
              <a:buBlip>
                <a:blip r:embed="rId2"/>
              </a:buBlip>
            </a:pPr>
            <a:r>
              <a:rPr lang="en-US" sz="3400" dirty="0">
                <a:solidFill>
                  <a:schemeClr val="bg2">
                    <a:lumMod val="10000"/>
                  </a:schemeClr>
                </a:solidFill>
              </a:rPr>
              <a:t> Requests for a land use conversion, exemption, or variation </a:t>
            </a:r>
          </a:p>
          <a:p>
            <a:pPr lvl="1">
              <a:buBlip>
                <a:blip r:embed="rId2"/>
              </a:buBlip>
            </a:pPr>
            <a:r>
              <a:rPr lang="en-US" sz="3400" dirty="0">
                <a:solidFill>
                  <a:schemeClr val="bg2">
                    <a:lumMod val="10000"/>
                  </a:schemeClr>
                </a:solidFill>
              </a:rPr>
              <a:t> Planned reforestation methods (e.g., natural or artificial regeneration)</a:t>
            </a:r>
          </a:p>
          <a:p>
            <a:pPr lvl="1">
              <a:buBlip>
                <a:blip r:embed="rId2"/>
              </a:buBlip>
            </a:pPr>
            <a:r>
              <a:rPr lang="en-US" sz="3400" dirty="0">
                <a:solidFill>
                  <a:schemeClr val="bg2">
                    <a:lumMod val="10000"/>
                  </a:schemeClr>
                </a:solidFill>
              </a:rPr>
              <a:t> Planned site preparation methods and timing</a:t>
            </a:r>
          </a:p>
          <a:p>
            <a:pPr>
              <a:buBlip>
                <a:blip r:embed="rId2"/>
              </a:buBlip>
            </a:pPr>
            <a:r>
              <a:rPr lang="en-US" sz="3400" dirty="0">
                <a:solidFill>
                  <a:schemeClr val="bg2">
                    <a:lumMod val="10000"/>
                  </a:schemeClr>
                </a:solidFill>
              </a:rPr>
              <a:t> For artificial regeneration, </a:t>
            </a:r>
          </a:p>
          <a:p>
            <a:pPr lvl="1">
              <a:buBlip>
                <a:blip r:embed="rId2"/>
              </a:buBlip>
            </a:pPr>
            <a:r>
              <a:rPr lang="en-US" sz="3400" dirty="0">
                <a:solidFill>
                  <a:schemeClr val="bg2">
                    <a:lumMod val="10000"/>
                  </a:schemeClr>
                </a:solidFill>
              </a:rPr>
              <a:t> Species and source of seedlings or seed</a:t>
            </a:r>
          </a:p>
          <a:p>
            <a:pPr lvl="1">
              <a:buBlip>
                <a:blip r:embed="rId2"/>
              </a:buBlip>
            </a:pPr>
            <a:r>
              <a:rPr lang="en-US" sz="3400" dirty="0">
                <a:solidFill>
                  <a:schemeClr val="bg2">
                    <a:lumMod val="10000"/>
                  </a:schemeClr>
                </a:solidFill>
              </a:rPr>
              <a:t> Date of proposed artificial planting</a:t>
            </a:r>
          </a:p>
          <a:p>
            <a:pPr lvl="1">
              <a:buBlip>
                <a:blip r:embed="rId2"/>
              </a:buBlip>
            </a:pPr>
            <a:r>
              <a:rPr lang="en-US" sz="3400" dirty="0">
                <a:solidFill>
                  <a:schemeClr val="bg2">
                    <a:lumMod val="10000"/>
                  </a:schemeClr>
                </a:solidFill>
              </a:rPr>
              <a:t> Method and timing of site preparation </a:t>
            </a:r>
            <a:endParaRPr lang="en-US" sz="3400" dirty="0">
              <a:solidFill>
                <a:srgbClr val="478148"/>
              </a:solidFill>
            </a:endParaRPr>
          </a:p>
          <a:p>
            <a:pPr marL="365760" lvl="1" indent="0">
              <a:buNone/>
            </a:pPr>
            <a:r>
              <a:rPr lang="en-US" sz="2200" dirty="0">
                <a:solidFill>
                  <a:srgbClr val="478148"/>
                </a:solidFill>
              </a:rPr>
              <a:t>				      </a:t>
            </a:r>
            <a:r>
              <a:rPr lang="en-US" sz="3100" dirty="0">
                <a:solidFill>
                  <a:srgbClr val="478148"/>
                </a:solidFill>
              </a:rPr>
              <a:t>11 AAC 95.220(a)(10), .375(a)</a:t>
            </a:r>
          </a:p>
          <a:p>
            <a:endParaRPr lang="en-US" dirty="0">
              <a:solidFill>
                <a:schemeClr val="bg2">
                  <a:lumMod val="10000"/>
                </a:schemeClr>
              </a:solidFill>
            </a:endParaRPr>
          </a:p>
        </p:txBody>
      </p:sp>
    </p:spTree>
    <p:extLst>
      <p:ext uri="{BB962C8B-B14F-4D97-AF65-F5344CB8AC3E}">
        <p14:creationId xmlns:p14="http://schemas.microsoft.com/office/powerpoint/2010/main" val="30322417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1249362"/>
          </a:xfrm>
        </p:spPr>
        <p:txBody>
          <a:bodyPr>
            <a:normAutofit fontScale="90000"/>
          </a:bodyPr>
          <a:lstStyle/>
          <a:p>
            <a:r>
              <a:rPr lang="en-US" sz="4400" dirty="0"/>
              <a:t>Additional DPO requirements in Regions II-III</a:t>
            </a:r>
          </a:p>
        </p:txBody>
      </p:sp>
      <p:sp>
        <p:nvSpPr>
          <p:cNvPr id="5" name="Content Placeholder 4"/>
          <p:cNvSpPr>
            <a:spLocks noGrp="1"/>
          </p:cNvSpPr>
          <p:nvPr>
            <p:ph idx="1"/>
          </p:nvPr>
        </p:nvSpPr>
        <p:spPr>
          <a:xfrm>
            <a:off x="381000" y="1600200"/>
            <a:ext cx="8229600" cy="5105400"/>
          </a:xfrm>
        </p:spPr>
        <p:txBody>
          <a:bodyPr>
            <a:noAutofit/>
          </a:bodyPr>
          <a:lstStyle/>
          <a:p>
            <a:pPr>
              <a:buBlip>
                <a:blip r:embed="rId2"/>
              </a:buBlip>
            </a:pPr>
            <a:r>
              <a:rPr lang="en-US" sz="2800" dirty="0">
                <a:solidFill>
                  <a:schemeClr val="bg2">
                    <a:lumMod val="10000"/>
                  </a:schemeClr>
                </a:solidFill>
              </a:rPr>
              <a:t> DPO Harvest and Silvicultural characteristics section: specify season of harvest</a:t>
            </a:r>
          </a:p>
          <a:p>
            <a:pPr>
              <a:buBlip>
                <a:blip r:embed="rId2"/>
              </a:buBlip>
            </a:pPr>
            <a:r>
              <a:rPr lang="en-US" sz="2800" dirty="0">
                <a:solidFill>
                  <a:schemeClr val="bg2">
                    <a:lumMod val="10000"/>
                  </a:schemeClr>
                </a:solidFill>
              </a:rPr>
              <a:t> DPO Reforestation Commitment section: </a:t>
            </a:r>
          </a:p>
          <a:p>
            <a:pPr lvl="1">
              <a:buBlip>
                <a:blip r:embed="rId2"/>
              </a:buBlip>
            </a:pPr>
            <a:r>
              <a:rPr lang="en-US" sz="2800" dirty="0">
                <a:solidFill>
                  <a:schemeClr val="bg2">
                    <a:lumMod val="10000"/>
                  </a:schemeClr>
                </a:solidFill>
              </a:rPr>
              <a:t> If relying on natural regeneration, fill out checklist of known information on indicators of suitability for natural regeneration</a:t>
            </a:r>
          </a:p>
          <a:p>
            <a:pPr lvl="1">
              <a:buBlip>
                <a:blip r:embed="rId2"/>
              </a:buBlip>
            </a:pPr>
            <a:r>
              <a:rPr lang="en-US" sz="2800" dirty="0">
                <a:solidFill>
                  <a:schemeClr val="bg2">
                    <a:lumMod val="10000"/>
                  </a:schemeClr>
                </a:solidFill>
              </a:rPr>
              <a:t> Include any </a:t>
            </a:r>
            <a:r>
              <a:rPr lang="en-US" sz="2800" dirty="0"/>
              <a:t>request for an extended period for natural regeneration </a:t>
            </a:r>
            <a:endParaRPr lang="en-US" sz="2800" dirty="0">
              <a:solidFill>
                <a:schemeClr val="bg2">
                  <a:lumMod val="10000"/>
                </a:schemeClr>
              </a:solidFill>
            </a:endParaRPr>
          </a:p>
          <a:p>
            <a:pPr>
              <a:buBlip>
                <a:blip r:embed="rId2"/>
              </a:buBlip>
            </a:pPr>
            <a:r>
              <a:rPr lang="en-US" sz="2800" dirty="0">
                <a:solidFill>
                  <a:schemeClr val="bg2">
                    <a:lumMod val="10000"/>
                  </a:schemeClr>
                </a:solidFill>
              </a:rPr>
              <a:t>Submit Submit DPO Supplement C </a:t>
            </a:r>
            <a:endParaRPr lang="en-US" dirty="0">
              <a:solidFill>
                <a:srgbClr val="478148"/>
              </a:solidFill>
            </a:endParaRPr>
          </a:p>
          <a:p>
            <a:pPr marL="365760" lvl="1" indent="0">
              <a:buNone/>
            </a:pPr>
            <a:r>
              <a:rPr lang="en-US" sz="2800" dirty="0">
                <a:solidFill>
                  <a:srgbClr val="478148"/>
                </a:solidFill>
              </a:rPr>
              <a:t>					 </a:t>
            </a:r>
            <a:r>
              <a:rPr lang="en-US" sz="2400" dirty="0">
                <a:solidFill>
                  <a:srgbClr val="478148"/>
                </a:solidFill>
              </a:rPr>
              <a:t>11 AAC 95.220(a)(10)</a:t>
            </a:r>
          </a:p>
          <a:p>
            <a:endParaRPr lang="en-US" sz="2800" dirty="0">
              <a:solidFill>
                <a:schemeClr val="bg2">
                  <a:lumMod val="10000"/>
                </a:schemeClr>
              </a:solidFill>
            </a:endParaRPr>
          </a:p>
        </p:txBody>
      </p:sp>
    </p:spTree>
    <p:extLst>
      <p:ext uri="{BB962C8B-B14F-4D97-AF65-F5344CB8AC3E}">
        <p14:creationId xmlns:p14="http://schemas.microsoft.com/office/powerpoint/2010/main" val="37017354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685800"/>
            <a:ext cx="8686800" cy="1143000"/>
          </a:xfrm>
        </p:spPr>
        <p:txBody>
          <a:bodyPr>
            <a:noAutofit/>
          </a:bodyPr>
          <a:lstStyle/>
          <a:p>
            <a:r>
              <a:rPr lang="en-US" sz="4400" dirty="0"/>
              <a:t>Checklist:  Indicators of suitability for natural regeneration</a:t>
            </a:r>
          </a:p>
        </p:txBody>
      </p:sp>
      <p:sp>
        <p:nvSpPr>
          <p:cNvPr id="3" name="Content Placeholder 2"/>
          <p:cNvSpPr>
            <a:spLocks noGrp="1"/>
          </p:cNvSpPr>
          <p:nvPr>
            <p:ph idx="1"/>
          </p:nvPr>
        </p:nvSpPr>
        <p:spPr>
          <a:xfrm>
            <a:off x="457200" y="1981200"/>
            <a:ext cx="4648200" cy="4525963"/>
          </a:xfrm>
        </p:spPr>
        <p:txBody>
          <a:bodyPr>
            <a:normAutofit/>
          </a:bodyPr>
          <a:lstStyle/>
          <a:p>
            <a:pPr>
              <a:buBlip>
                <a:blip r:embed="rId2"/>
              </a:buBlip>
            </a:pPr>
            <a:r>
              <a:rPr lang="en-US" sz="3200" b="1" dirty="0">
                <a:solidFill>
                  <a:srgbClr val="663300"/>
                </a:solidFill>
              </a:rPr>
              <a:t> </a:t>
            </a:r>
            <a:r>
              <a:rPr lang="en-US" sz="3200" dirty="0">
                <a:solidFill>
                  <a:srgbClr val="663300"/>
                </a:solidFill>
              </a:rPr>
              <a:t>The checklist covers criteria on</a:t>
            </a:r>
          </a:p>
          <a:p>
            <a:pPr lvl="1">
              <a:buBlip>
                <a:blip r:embed="rId2"/>
              </a:buBlip>
            </a:pPr>
            <a:r>
              <a:rPr lang="en-US" sz="2800" dirty="0">
                <a:solidFill>
                  <a:srgbClr val="663300"/>
                </a:solidFill>
              </a:rPr>
              <a:t> Seedbed and soil conditions </a:t>
            </a:r>
          </a:p>
          <a:p>
            <a:pPr lvl="1">
              <a:buBlip>
                <a:blip r:embed="rId2"/>
              </a:buBlip>
            </a:pPr>
            <a:r>
              <a:rPr lang="en-US" sz="2800" dirty="0">
                <a:solidFill>
                  <a:srgbClr val="663300"/>
                </a:solidFill>
              </a:rPr>
              <a:t> Seed/vegetative reproduction sources </a:t>
            </a:r>
          </a:p>
          <a:p>
            <a:pPr lvl="1">
              <a:buBlip>
                <a:blip r:embed="rId2"/>
              </a:buBlip>
            </a:pPr>
            <a:r>
              <a:rPr lang="en-US" sz="2800" dirty="0">
                <a:solidFill>
                  <a:srgbClr val="663300"/>
                </a:solidFill>
              </a:rPr>
              <a:t> Competition and infestation risk</a:t>
            </a:r>
          </a:p>
          <a:p>
            <a:pPr>
              <a:buBlip>
                <a:blip r:embed="rId2"/>
              </a:buBlip>
            </a:pPr>
            <a:endParaRPr lang="en-US" sz="2800" dirty="0">
              <a:solidFill>
                <a:srgbClr val="663300"/>
              </a:solidFill>
            </a:endParaRPr>
          </a:p>
        </p:txBody>
      </p:sp>
      <p:pic>
        <p:nvPicPr>
          <p:cNvPr id="4" name="Picture 4" descr="IMG_1769">
            <a:extLst>
              <a:ext uri="{FF2B5EF4-FFF2-40B4-BE49-F238E27FC236}">
                <a16:creationId xmlns:a16="http://schemas.microsoft.com/office/drawing/2014/main" id="{132943CA-FBAA-4E25-A6DD-60275961560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96945" y="2133600"/>
            <a:ext cx="4327496" cy="324487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0E6B5A3-42F0-49D4-B0D0-CE6D2AE7732C}"/>
              </a:ext>
            </a:extLst>
          </p:cNvPr>
          <p:cNvSpPr txBox="1"/>
          <p:nvPr/>
        </p:nvSpPr>
        <p:spPr>
          <a:xfrm>
            <a:off x="4551458" y="5481151"/>
            <a:ext cx="4592542" cy="523220"/>
          </a:xfrm>
          <a:prstGeom prst="rect">
            <a:avLst/>
          </a:prstGeom>
          <a:noFill/>
        </p:spPr>
        <p:txBody>
          <a:bodyPr wrap="square" rtlCol="0">
            <a:spAutoFit/>
          </a:bodyPr>
          <a:lstStyle/>
          <a:p>
            <a:r>
              <a:rPr lang="en-US" sz="1400" dirty="0"/>
              <a:t>Vegetative reproduction -- Balsam poplar sprouts in Susitna valley.  Photo:  Jeff Graham, DOF</a:t>
            </a:r>
          </a:p>
        </p:txBody>
      </p:sp>
    </p:spTree>
    <p:extLst>
      <p:ext uri="{BB962C8B-B14F-4D97-AF65-F5344CB8AC3E}">
        <p14:creationId xmlns:p14="http://schemas.microsoft.com/office/powerpoint/2010/main" val="28749724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686800" cy="838200"/>
          </a:xfrm>
        </p:spPr>
        <p:txBody>
          <a:bodyPr>
            <a:noAutofit/>
          </a:bodyPr>
          <a:lstStyle/>
          <a:p>
            <a:r>
              <a:rPr lang="en-US" sz="4400" dirty="0"/>
              <a:t>Seedbed and soil conditions</a:t>
            </a:r>
          </a:p>
        </p:txBody>
      </p:sp>
      <p:sp>
        <p:nvSpPr>
          <p:cNvPr id="3" name="Content Placeholder 2"/>
          <p:cNvSpPr>
            <a:spLocks noGrp="1"/>
          </p:cNvSpPr>
          <p:nvPr>
            <p:ph idx="1"/>
          </p:nvPr>
        </p:nvSpPr>
        <p:spPr>
          <a:xfrm>
            <a:off x="457200" y="1219200"/>
            <a:ext cx="8229600" cy="4525963"/>
          </a:xfrm>
        </p:spPr>
        <p:txBody>
          <a:bodyPr>
            <a:normAutofit/>
          </a:bodyPr>
          <a:lstStyle/>
          <a:p>
            <a:pPr>
              <a:buBlip>
                <a:blip r:embed="rId3"/>
              </a:buBlip>
            </a:pPr>
            <a:r>
              <a:rPr lang="en-US" sz="2800" dirty="0">
                <a:solidFill>
                  <a:srgbClr val="663300"/>
                </a:solidFill>
              </a:rPr>
              <a:t> Moss layers are shallow  (</a:t>
            </a:r>
            <a:r>
              <a:rPr lang="en-US" sz="2800" u="sng" dirty="0">
                <a:solidFill>
                  <a:srgbClr val="663300"/>
                </a:solidFill>
              </a:rPr>
              <a:t>&lt;</a:t>
            </a:r>
            <a:r>
              <a:rPr lang="en-US" sz="2800" dirty="0">
                <a:solidFill>
                  <a:srgbClr val="663300"/>
                </a:solidFill>
              </a:rPr>
              <a:t>4”) or absent</a:t>
            </a:r>
          </a:p>
          <a:p>
            <a:pPr>
              <a:buBlip>
                <a:blip r:embed="rId3"/>
              </a:buBlip>
            </a:pPr>
            <a:r>
              <a:rPr lang="en-US" sz="2800" dirty="0">
                <a:solidFill>
                  <a:srgbClr val="663300"/>
                </a:solidFill>
              </a:rPr>
              <a:t> Where birch or spruce regeneration is targeted, exposed mineral soil will exist on at least 25% of the harvest area and is well-distributed across the unit</a:t>
            </a:r>
          </a:p>
          <a:p>
            <a:pPr>
              <a:buBlip>
                <a:blip r:embed="rId3"/>
              </a:buBlip>
            </a:pPr>
            <a:r>
              <a:rPr lang="en-US" sz="2800" dirty="0">
                <a:solidFill>
                  <a:srgbClr val="663300"/>
                </a:solidFill>
              </a:rPr>
              <a:t> Where aspen regeneration                                              from suckering is targeted,                                                             root damage will be minimal                                                       and soil exposure will                                                 encourage warming.</a:t>
            </a:r>
          </a:p>
          <a:p>
            <a:pPr marL="0" indent="0">
              <a:buNone/>
            </a:pPr>
            <a:endParaRPr lang="en-US" sz="2800" dirty="0">
              <a:solidFill>
                <a:srgbClr val="663300"/>
              </a:solidFill>
            </a:endParaRPr>
          </a:p>
        </p:txBody>
      </p:sp>
      <p:pic>
        <p:nvPicPr>
          <p:cNvPr id="4" name="Picture 2" descr="U:\Forestry_photos\Regen\NC-788-1.JPG">
            <a:extLst>
              <a:ext uri="{FF2B5EF4-FFF2-40B4-BE49-F238E27FC236}">
                <a16:creationId xmlns:a16="http://schemas.microsoft.com/office/drawing/2014/main" id="{B80D3A5B-6E79-4FC6-B28E-4892697719D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29201" y="3200400"/>
            <a:ext cx="3657599" cy="2743200"/>
          </a:xfrm>
          <a:prstGeom prst="rect">
            <a:avLst/>
          </a:prstGeom>
          <a:noFill/>
          <a:ln>
            <a:solidFill>
              <a:schemeClr val="accent2">
                <a:lumMod val="50000"/>
              </a:schemeClr>
            </a:solidFill>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3CD8EB22-BD2B-4404-A677-5106B50EFBC3}"/>
              </a:ext>
            </a:extLst>
          </p:cNvPr>
          <p:cNvSpPr txBox="1"/>
          <p:nvPr/>
        </p:nvSpPr>
        <p:spPr>
          <a:xfrm>
            <a:off x="4928462" y="5943600"/>
            <a:ext cx="3733799" cy="954107"/>
          </a:xfrm>
          <a:prstGeom prst="rect">
            <a:avLst/>
          </a:prstGeom>
          <a:noFill/>
        </p:spPr>
        <p:txBody>
          <a:bodyPr wrap="square" rtlCol="0">
            <a:spAutoFit/>
          </a:bodyPr>
          <a:lstStyle/>
          <a:p>
            <a:r>
              <a:rPr lang="en-US" altLang="en-US" sz="1400" dirty="0"/>
              <a:t>Spruce floodplain stand with heavy moss-poor regeneration after scarification and planting</a:t>
            </a:r>
          </a:p>
          <a:p>
            <a:r>
              <a:rPr lang="en-US" altLang="en-US" sz="1400" dirty="0"/>
              <a:t>Photo:  Doug Hanson, DOF</a:t>
            </a:r>
          </a:p>
          <a:p>
            <a:endParaRPr lang="en-US" sz="1400" dirty="0"/>
          </a:p>
        </p:txBody>
      </p:sp>
    </p:spTree>
    <p:extLst>
      <p:ext uri="{BB962C8B-B14F-4D97-AF65-F5344CB8AC3E}">
        <p14:creationId xmlns:p14="http://schemas.microsoft.com/office/powerpoint/2010/main" val="16201563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r>
              <a:rPr lang="en-US" sz="4400" dirty="0"/>
              <a:t>Sources of seed for reproduction</a:t>
            </a:r>
          </a:p>
        </p:txBody>
      </p:sp>
      <p:sp>
        <p:nvSpPr>
          <p:cNvPr id="3" name="Content Placeholder 2"/>
          <p:cNvSpPr>
            <a:spLocks noGrp="1"/>
          </p:cNvSpPr>
          <p:nvPr>
            <p:ph idx="1"/>
          </p:nvPr>
        </p:nvSpPr>
        <p:spPr>
          <a:xfrm>
            <a:off x="381000" y="1600200"/>
            <a:ext cx="8458200" cy="4953000"/>
          </a:xfrm>
        </p:spPr>
        <p:txBody>
          <a:bodyPr>
            <a:normAutofit/>
          </a:bodyPr>
          <a:lstStyle/>
          <a:p>
            <a:pPr>
              <a:buBlip>
                <a:blip r:embed="rId3"/>
              </a:buBlip>
            </a:pPr>
            <a:r>
              <a:rPr lang="en-US" sz="2800" dirty="0">
                <a:solidFill>
                  <a:srgbClr val="663300"/>
                </a:solidFill>
              </a:rPr>
              <a:t> Exposure to prevailing winds</a:t>
            </a:r>
          </a:p>
          <a:p>
            <a:pPr>
              <a:buBlip>
                <a:blip r:embed="rId3"/>
              </a:buBlip>
            </a:pPr>
            <a:r>
              <a:rPr lang="en-US" sz="2800" dirty="0">
                <a:solidFill>
                  <a:srgbClr val="663300"/>
                </a:solidFill>
              </a:rPr>
              <a:t> Adequate seed trees exist within 3 tree heights of the reforestation site for spruce or within 2 tree heights for birch </a:t>
            </a:r>
          </a:p>
          <a:p>
            <a:pPr>
              <a:buBlip>
                <a:blip r:embed="rId3"/>
              </a:buBlip>
            </a:pPr>
            <a:r>
              <a:rPr lang="en-US" sz="2800" dirty="0">
                <a:solidFill>
                  <a:srgbClr val="663300"/>
                </a:solidFill>
              </a:rPr>
              <a:t> Where spruce regeneration is targeted, large seed crop in year prior to harvest or current year</a:t>
            </a:r>
          </a:p>
          <a:p>
            <a:pPr marL="0" indent="0">
              <a:buNone/>
            </a:pPr>
            <a:endParaRPr lang="en-US" dirty="0">
              <a:solidFill>
                <a:srgbClr val="663300"/>
              </a:solidFill>
            </a:endParaRPr>
          </a:p>
        </p:txBody>
      </p:sp>
      <p:pic>
        <p:nvPicPr>
          <p:cNvPr id="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8800" y="4659709"/>
            <a:ext cx="2870124" cy="1908327"/>
          </a:xfrm>
          <a:prstGeom prst="rect">
            <a:avLst/>
          </a:prstGeom>
          <a:noFill/>
          <a:ln w="12700">
            <a:solidFill>
              <a:schemeClr val="accent5">
                <a:lumMod val="40000"/>
                <a:lumOff val="60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5" name="TextBox 4"/>
          <p:cNvSpPr txBox="1"/>
          <p:nvPr/>
        </p:nvSpPr>
        <p:spPr>
          <a:xfrm>
            <a:off x="2121976" y="6283506"/>
            <a:ext cx="3505200" cy="307777"/>
          </a:xfrm>
          <a:prstGeom prst="rect">
            <a:avLst/>
          </a:prstGeom>
          <a:noFill/>
        </p:spPr>
        <p:txBody>
          <a:bodyPr wrap="square" rtlCol="0">
            <a:spAutoFit/>
          </a:bodyPr>
          <a:lstStyle/>
          <a:p>
            <a:pPr algn="r"/>
            <a:r>
              <a:rPr lang="en-US" sz="1400" dirty="0"/>
              <a:t>http://en.academic.ru/dic.nsf/enwiki/739769</a:t>
            </a:r>
          </a:p>
        </p:txBody>
      </p:sp>
    </p:spTree>
    <p:extLst>
      <p:ext uri="{BB962C8B-B14F-4D97-AF65-F5344CB8AC3E}">
        <p14:creationId xmlns:p14="http://schemas.microsoft.com/office/powerpoint/2010/main" val="39841421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r>
              <a:rPr lang="en-US" sz="4400" dirty="0"/>
              <a:t>Species present for vegetative reproduction</a:t>
            </a:r>
          </a:p>
        </p:txBody>
      </p:sp>
      <p:sp>
        <p:nvSpPr>
          <p:cNvPr id="3" name="Content Placeholder 2"/>
          <p:cNvSpPr>
            <a:spLocks noGrp="1"/>
          </p:cNvSpPr>
          <p:nvPr>
            <p:ph idx="1"/>
          </p:nvPr>
        </p:nvSpPr>
        <p:spPr>
          <a:xfrm>
            <a:off x="381000" y="1600200"/>
            <a:ext cx="8458200" cy="4953000"/>
          </a:xfrm>
        </p:spPr>
        <p:txBody>
          <a:bodyPr>
            <a:normAutofit/>
          </a:bodyPr>
          <a:lstStyle/>
          <a:p>
            <a:pPr>
              <a:buBlip>
                <a:blip r:embed="rId3"/>
              </a:buBlip>
            </a:pPr>
            <a:r>
              <a:rPr lang="en-US" sz="2800" dirty="0">
                <a:solidFill>
                  <a:srgbClr val="663300"/>
                </a:solidFill>
              </a:rPr>
              <a:t> Where vegetative reproduction is targeted the harvest area contains sufficient, well-distributed paper birch, aspen, balsam poplar, western black cottonwood, red alder, or other species known to revegetate </a:t>
            </a:r>
            <a:r>
              <a:rPr lang="en-US" sz="2800" dirty="0" err="1">
                <a:solidFill>
                  <a:srgbClr val="663300"/>
                </a:solidFill>
              </a:rPr>
              <a:t>vegetatively</a:t>
            </a:r>
            <a:r>
              <a:rPr lang="en-US" sz="2800" dirty="0">
                <a:solidFill>
                  <a:srgbClr val="663300"/>
                </a:solidFill>
              </a:rPr>
              <a:t> as approved by DOF.</a:t>
            </a:r>
          </a:p>
          <a:p>
            <a:pPr>
              <a:buBlip>
                <a:blip r:embed="rId3"/>
              </a:buBlip>
            </a:pPr>
            <a:endParaRPr lang="en-US" dirty="0">
              <a:solidFill>
                <a:srgbClr val="663300"/>
              </a:solidFill>
            </a:endParaRPr>
          </a:p>
        </p:txBody>
      </p:sp>
      <p:pic>
        <p:nvPicPr>
          <p:cNvPr id="1026" name="Picture 2" descr="Image result for white birch tree">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4012222"/>
            <a:ext cx="1781766" cy="266346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quaking aspen tree">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76600" y="4032912"/>
            <a:ext cx="1828800" cy="264277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352800" y="6214022"/>
            <a:ext cx="1676400" cy="461665"/>
          </a:xfrm>
          <a:prstGeom prst="rect">
            <a:avLst/>
          </a:prstGeom>
          <a:noFill/>
        </p:spPr>
        <p:txBody>
          <a:bodyPr wrap="square" rtlCol="0">
            <a:spAutoFit/>
          </a:bodyPr>
          <a:lstStyle/>
          <a:p>
            <a:r>
              <a:rPr lang="en-US" sz="1200" dirty="0">
                <a:solidFill>
                  <a:srgbClr val="FFFCEF"/>
                </a:solidFill>
              </a:rPr>
              <a:t>Trembling aspen -National Park Service</a:t>
            </a:r>
          </a:p>
        </p:txBody>
      </p:sp>
      <p:pic>
        <p:nvPicPr>
          <p:cNvPr id="1029" name="Picture 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396532" y="4675436"/>
            <a:ext cx="2667000" cy="2000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1199558" y="6185838"/>
            <a:ext cx="1801408" cy="646331"/>
          </a:xfrm>
          <a:prstGeom prst="rect">
            <a:avLst/>
          </a:prstGeom>
          <a:noFill/>
        </p:spPr>
        <p:txBody>
          <a:bodyPr wrap="square" rtlCol="0">
            <a:spAutoFit/>
          </a:bodyPr>
          <a:lstStyle/>
          <a:p>
            <a:r>
              <a:rPr lang="en-US" sz="1200" dirty="0">
                <a:solidFill>
                  <a:srgbClr val="FFFCEF"/>
                </a:solidFill>
              </a:rPr>
              <a:t>Paper birch</a:t>
            </a:r>
          </a:p>
          <a:p>
            <a:r>
              <a:rPr lang="en-US" sz="1200" dirty="0">
                <a:solidFill>
                  <a:srgbClr val="FFFCEF"/>
                </a:solidFill>
              </a:rPr>
              <a:t>Erin &amp; Lance Willet-Flickr</a:t>
            </a:r>
          </a:p>
          <a:p>
            <a:endParaRPr lang="en-US" sz="1200" dirty="0">
              <a:solidFill>
                <a:srgbClr val="FFFCEF"/>
              </a:solidFill>
            </a:endParaRPr>
          </a:p>
        </p:txBody>
      </p:sp>
      <p:sp>
        <p:nvSpPr>
          <p:cNvPr id="6" name="TextBox 5"/>
          <p:cNvSpPr txBox="1"/>
          <p:nvPr/>
        </p:nvSpPr>
        <p:spPr>
          <a:xfrm>
            <a:off x="5334000" y="6231019"/>
            <a:ext cx="3061668" cy="461665"/>
          </a:xfrm>
          <a:prstGeom prst="rect">
            <a:avLst/>
          </a:prstGeom>
          <a:noFill/>
        </p:spPr>
        <p:txBody>
          <a:bodyPr wrap="square" rtlCol="0">
            <a:spAutoFit/>
          </a:bodyPr>
          <a:lstStyle/>
          <a:p>
            <a:r>
              <a:rPr lang="en-US" sz="1200" dirty="0">
                <a:solidFill>
                  <a:srgbClr val="FFFCEF"/>
                </a:solidFill>
              </a:rPr>
              <a:t>Balsam poplar</a:t>
            </a:r>
          </a:p>
          <a:p>
            <a:r>
              <a:rPr lang="en-US" sz="1200" dirty="0">
                <a:solidFill>
                  <a:srgbClr val="FFFCEF"/>
                </a:solidFill>
              </a:rPr>
              <a:t>Matt Olson – UMD Center for </a:t>
            </a:r>
            <a:r>
              <a:rPr lang="en-US" sz="1200" dirty="0" err="1">
                <a:solidFill>
                  <a:srgbClr val="FFFCEF"/>
                </a:solidFill>
              </a:rPr>
              <a:t>Env</a:t>
            </a:r>
            <a:r>
              <a:rPr lang="en-US" sz="1200" dirty="0">
                <a:solidFill>
                  <a:srgbClr val="FFFCEF"/>
                </a:solidFill>
              </a:rPr>
              <a:t>. Sciences</a:t>
            </a:r>
          </a:p>
        </p:txBody>
      </p:sp>
    </p:spTree>
    <p:extLst>
      <p:ext uri="{BB962C8B-B14F-4D97-AF65-F5344CB8AC3E}">
        <p14:creationId xmlns:p14="http://schemas.microsoft.com/office/powerpoint/2010/main" val="9046866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8362"/>
          </a:xfrm>
        </p:spPr>
        <p:txBody>
          <a:bodyPr>
            <a:normAutofit/>
          </a:bodyPr>
          <a:lstStyle/>
          <a:p>
            <a:r>
              <a:rPr lang="en-US" sz="4400" dirty="0"/>
              <a:t>Competition and infestation risk</a:t>
            </a:r>
          </a:p>
        </p:txBody>
      </p:sp>
      <p:sp>
        <p:nvSpPr>
          <p:cNvPr id="3" name="Content Placeholder 2"/>
          <p:cNvSpPr>
            <a:spLocks noGrp="1"/>
          </p:cNvSpPr>
          <p:nvPr>
            <p:ph idx="1"/>
          </p:nvPr>
        </p:nvSpPr>
        <p:spPr>
          <a:xfrm>
            <a:off x="381000" y="1143000"/>
            <a:ext cx="8458200" cy="5486400"/>
          </a:xfrm>
        </p:spPr>
        <p:txBody>
          <a:bodyPr>
            <a:normAutofit/>
          </a:bodyPr>
          <a:lstStyle/>
          <a:p>
            <a:pPr>
              <a:buBlip>
                <a:blip r:embed="rId2"/>
              </a:buBlip>
            </a:pPr>
            <a:r>
              <a:rPr lang="en-US" sz="2800" i="1" dirty="0">
                <a:solidFill>
                  <a:srgbClr val="663300"/>
                </a:solidFill>
              </a:rPr>
              <a:t> Calamagrostis</a:t>
            </a:r>
            <a:r>
              <a:rPr lang="en-US" sz="2800" dirty="0">
                <a:solidFill>
                  <a:srgbClr val="663300"/>
                </a:solidFill>
              </a:rPr>
              <a:t> (bluejoint grass) is </a:t>
            </a:r>
            <a:r>
              <a:rPr lang="en-US" sz="2800" u="sng" dirty="0">
                <a:solidFill>
                  <a:srgbClr val="663300"/>
                </a:solidFill>
              </a:rPr>
              <a:t>not</a:t>
            </a:r>
            <a:r>
              <a:rPr lang="en-US" sz="2800" dirty="0">
                <a:solidFill>
                  <a:srgbClr val="663300"/>
                </a:solidFill>
              </a:rPr>
              <a:t> visually evident.  If </a:t>
            </a:r>
            <a:r>
              <a:rPr lang="en-US" sz="2800" i="1" dirty="0">
                <a:solidFill>
                  <a:srgbClr val="663300"/>
                </a:solidFill>
              </a:rPr>
              <a:t>Calamagrostis </a:t>
            </a:r>
            <a:r>
              <a:rPr lang="en-US" sz="2800" dirty="0">
                <a:solidFill>
                  <a:srgbClr val="663300"/>
                </a:solidFill>
              </a:rPr>
              <a:t>is visually evident, describe abundance and distribution.  </a:t>
            </a:r>
          </a:p>
          <a:p>
            <a:pPr marL="640080" lvl="2" indent="0">
              <a:buNone/>
            </a:pPr>
            <a:r>
              <a:rPr lang="en-US" sz="2600" u="sng" dirty="0">
                <a:solidFill>
                  <a:srgbClr val="663300"/>
                </a:solidFill>
              </a:rPr>
              <a:t>Note</a:t>
            </a:r>
            <a:r>
              <a:rPr lang="en-US" sz="2600" dirty="0">
                <a:solidFill>
                  <a:srgbClr val="663300"/>
                </a:solidFill>
              </a:rPr>
              <a:t>:  </a:t>
            </a:r>
            <a:r>
              <a:rPr lang="en-US" sz="2600" i="1" dirty="0">
                <a:solidFill>
                  <a:srgbClr val="663300"/>
                </a:solidFill>
              </a:rPr>
              <a:t>Calamagrostis</a:t>
            </a:r>
            <a:r>
              <a:rPr lang="en-US" sz="2600" dirty="0">
                <a:solidFill>
                  <a:srgbClr val="663300"/>
                </a:solidFill>
              </a:rPr>
              <a:t> coverage of more than 1-2% distributed across the site indicates that grass coverage may expand rapidly after harvest without treatment. </a:t>
            </a:r>
          </a:p>
          <a:p>
            <a:pPr>
              <a:buBlip>
                <a:blip r:embed="rId2"/>
              </a:buBlip>
            </a:pPr>
            <a:r>
              <a:rPr lang="en-US" sz="2800" i="1" dirty="0">
                <a:solidFill>
                  <a:srgbClr val="663300"/>
                </a:solidFill>
              </a:rPr>
              <a:t> Equisetum</a:t>
            </a:r>
            <a:r>
              <a:rPr lang="en-US" sz="2800" dirty="0">
                <a:solidFill>
                  <a:srgbClr val="663300"/>
                </a:solidFill>
              </a:rPr>
              <a:t> (horsetail) </a:t>
            </a:r>
            <a:r>
              <a:rPr lang="en-US" sz="2800" u="sng" dirty="0">
                <a:solidFill>
                  <a:srgbClr val="663300"/>
                </a:solidFill>
              </a:rPr>
              <a:t>is</a:t>
            </a:r>
            <a:r>
              <a:rPr lang="en-US" sz="2800" dirty="0">
                <a:solidFill>
                  <a:srgbClr val="663300"/>
                </a:solidFill>
              </a:rPr>
              <a:t> present prior to harvest</a:t>
            </a:r>
          </a:p>
          <a:p>
            <a:pPr marL="0" indent="0">
              <a:buNone/>
            </a:pPr>
            <a:endParaRPr lang="en-US" sz="2800" dirty="0">
              <a:solidFill>
                <a:srgbClr val="663300"/>
              </a:solidFill>
            </a:endParaRPr>
          </a:p>
        </p:txBody>
      </p:sp>
      <p:pic>
        <p:nvPicPr>
          <p:cNvPr id="4" name="Picture 2" descr="C:\Users\drhanson\Documents\Timber Sales FY08\NC-1257-F\0710141143-0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8490" y="4495799"/>
            <a:ext cx="2663485" cy="1990627"/>
          </a:xfrm>
          <a:prstGeom prst="rect">
            <a:avLst/>
          </a:prstGeom>
          <a:noFill/>
          <a:ln>
            <a:solidFill>
              <a:schemeClr val="accent1">
                <a:lumMod val="75000"/>
              </a:schemeClr>
            </a:solidFill>
          </a:ln>
          <a:extLst>
            <a:ext uri="{909E8E84-426E-40DD-AFC4-6F175D3DCCD1}">
              <a14:hiddenFill xmlns:a14="http://schemas.microsoft.com/office/drawing/2010/main">
                <a:solidFill>
                  <a:srgbClr val="FFFFFF"/>
                </a:solidFill>
              </a14:hiddenFill>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9800" y="4495799"/>
            <a:ext cx="2659207" cy="1994406"/>
          </a:xfrm>
          <a:prstGeom prst="rect">
            <a:avLst/>
          </a:prstGeom>
          <a:noFill/>
          <a:ln w="9525">
            <a:solidFill>
              <a:schemeClr val="accent1">
                <a:lumMod val="75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5" name="TextBox 4"/>
          <p:cNvSpPr txBox="1"/>
          <p:nvPr/>
        </p:nvSpPr>
        <p:spPr>
          <a:xfrm>
            <a:off x="6019800" y="6030982"/>
            <a:ext cx="2514600" cy="461665"/>
          </a:xfrm>
          <a:prstGeom prst="rect">
            <a:avLst/>
          </a:prstGeom>
          <a:noFill/>
        </p:spPr>
        <p:txBody>
          <a:bodyPr wrap="square" rtlCol="0">
            <a:spAutoFit/>
          </a:bodyPr>
          <a:lstStyle/>
          <a:p>
            <a:r>
              <a:rPr lang="en-US" sz="1200" dirty="0">
                <a:solidFill>
                  <a:srgbClr val="FFFCEF"/>
                </a:solidFill>
              </a:rPr>
              <a:t>Field horsetail  in Alaska</a:t>
            </a:r>
          </a:p>
          <a:p>
            <a:r>
              <a:rPr lang="en-US" sz="1200" dirty="0">
                <a:solidFill>
                  <a:srgbClr val="FFFCEF"/>
                </a:solidFill>
              </a:rPr>
              <a:t>Courses.missouristate.edu</a:t>
            </a:r>
          </a:p>
        </p:txBody>
      </p:sp>
      <p:sp>
        <p:nvSpPr>
          <p:cNvPr id="6" name="TextBox 5"/>
          <p:cNvSpPr txBox="1"/>
          <p:nvPr/>
        </p:nvSpPr>
        <p:spPr>
          <a:xfrm>
            <a:off x="533399" y="5976194"/>
            <a:ext cx="2598575" cy="461665"/>
          </a:xfrm>
          <a:prstGeom prst="rect">
            <a:avLst/>
          </a:prstGeom>
          <a:noFill/>
        </p:spPr>
        <p:txBody>
          <a:bodyPr wrap="square" rtlCol="0">
            <a:spAutoFit/>
          </a:bodyPr>
          <a:lstStyle/>
          <a:p>
            <a:r>
              <a:rPr lang="en-US" sz="1200" dirty="0">
                <a:solidFill>
                  <a:srgbClr val="FFFCEF"/>
                </a:solidFill>
              </a:rPr>
              <a:t>Post-harvest Calamagrostis - Interior</a:t>
            </a:r>
          </a:p>
          <a:p>
            <a:r>
              <a:rPr lang="en-US" sz="1200" dirty="0">
                <a:solidFill>
                  <a:srgbClr val="FFFCEF"/>
                </a:solidFill>
              </a:rPr>
              <a:t>Doug Hanson, DOF</a:t>
            </a:r>
          </a:p>
        </p:txBody>
      </p:sp>
      <p:pic>
        <p:nvPicPr>
          <p:cNvPr id="9" name="Picture 2" descr="R:\Timber\Reforestation\2012 Reforestation\2012 Regen Survey Pics\DSCN0365.JPG"/>
          <p:cNvPicPr>
            <a:picLocks noChangeAspect="1" noChangeArrowheads="1"/>
          </p:cNvPicPr>
          <p:nvPr/>
        </p:nvPicPr>
        <p:blipFill>
          <a:blip r:embed="rId5" cstate="print">
            <a:lum bright="16000" contrast="12000"/>
            <a:extLst>
              <a:ext uri="{28A0092B-C50C-407E-A947-70E740481C1C}">
                <a14:useLocalDpi xmlns:a14="http://schemas.microsoft.com/office/drawing/2010/main" val="0"/>
              </a:ext>
            </a:extLst>
          </a:blip>
          <a:srcRect/>
          <a:stretch>
            <a:fillRect/>
          </a:stretch>
        </p:blipFill>
        <p:spPr bwMode="auto">
          <a:xfrm>
            <a:off x="3260608" y="4493280"/>
            <a:ext cx="2653594" cy="199062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3308070" y="6022242"/>
            <a:ext cx="2598575" cy="461665"/>
          </a:xfrm>
          <a:prstGeom prst="rect">
            <a:avLst/>
          </a:prstGeom>
          <a:noFill/>
        </p:spPr>
        <p:txBody>
          <a:bodyPr wrap="square" rtlCol="0">
            <a:spAutoFit/>
          </a:bodyPr>
          <a:lstStyle/>
          <a:p>
            <a:r>
              <a:rPr lang="en-US" sz="1200" dirty="0">
                <a:solidFill>
                  <a:srgbClr val="FFFCEF"/>
                </a:solidFill>
              </a:rPr>
              <a:t>Post-harvest Calamagrostis – Kenai, John Winters, DOF</a:t>
            </a:r>
          </a:p>
        </p:txBody>
      </p:sp>
      <p:sp>
        <p:nvSpPr>
          <p:cNvPr id="7" name="TextBox 6"/>
          <p:cNvSpPr txBox="1"/>
          <p:nvPr/>
        </p:nvSpPr>
        <p:spPr>
          <a:xfrm>
            <a:off x="517655" y="4524494"/>
            <a:ext cx="1219201" cy="369332"/>
          </a:xfrm>
          <a:prstGeom prst="rect">
            <a:avLst/>
          </a:prstGeom>
          <a:noFill/>
        </p:spPr>
        <p:txBody>
          <a:bodyPr wrap="square" rtlCol="0">
            <a:spAutoFit/>
          </a:bodyPr>
          <a:lstStyle/>
          <a:p>
            <a:r>
              <a:rPr lang="en-US" b="1" dirty="0">
                <a:solidFill>
                  <a:srgbClr val="FF0000"/>
                </a:solidFill>
              </a:rPr>
              <a:t>Negative</a:t>
            </a:r>
          </a:p>
        </p:txBody>
      </p:sp>
      <p:sp>
        <p:nvSpPr>
          <p:cNvPr id="11" name="TextBox 10"/>
          <p:cNvSpPr txBox="1"/>
          <p:nvPr/>
        </p:nvSpPr>
        <p:spPr>
          <a:xfrm>
            <a:off x="3581400" y="4488497"/>
            <a:ext cx="1219201" cy="369332"/>
          </a:xfrm>
          <a:prstGeom prst="rect">
            <a:avLst/>
          </a:prstGeom>
          <a:noFill/>
        </p:spPr>
        <p:txBody>
          <a:bodyPr wrap="square" rtlCol="0">
            <a:spAutoFit/>
          </a:bodyPr>
          <a:lstStyle/>
          <a:p>
            <a:r>
              <a:rPr lang="en-US" b="1" dirty="0">
                <a:solidFill>
                  <a:srgbClr val="FF0000"/>
                </a:solidFill>
              </a:rPr>
              <a:t>Negative</a:t>
            </a:r>
          </a:p>
        </p:txBody>
      </p:sp>
      <p:sp>
        <p:nvSpPr>
          <p:cNvPr id="12" name="TextBox 11"/>
          <p:cNvSpPr txBox="1"/>
          <p:nvPr/>
        </p:nvSpPr>
        <p:spPr>
          <a:xfrm>
            <a:off x="6096000" y="4548107"/>
            <a:ext cx="990601" cy="369332"/>
          </a:xfrm>
          <a:prstGeom prst="rect">
            <a:avLst/>
          </a:prstGeom>
          <a:noFill/>
        </p:spPr>
        <p:txBody>
          <a:bodyPr wrap="square" rtlCol="0">
            <a:spAutoFit/>
          </a:bodyPr>
          <a:lstStyle/>
          <a:p>
            <a:r>
              <a:rPr lang="en-US" b="1" dirty="0">
                <a:solidFill>
                  <a:srgbClr val="FFFCEF"/>
                </a:solidFill>
              </a:rPr>
              <a:t>Positive</a:t>
            </a:r>
          </a:p>
        </p:txBody>
      </p:sp>
    </p:spTree>
    <p:extLst>
      <p:ext uri="{BB962C8B-B14F-4D97-AF65-F5344CB8AC3E}">
        <p14:creationId xmlns:p14="http://schemas.microsoft.com/office/powerpoint/2010/main" val="29225978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868362"/>
          </a:xfrm>
        </p:spPr>
        <p:txBody>
          <a:bodyPr>
            <a:normAutofit/>
          </a:bodyPr>
          <a:lstStyle/>
          <a:p>
            <a:r>
              <a:rPr lang="en-US" sz="4400" dirty="0"/>
              <a:t>Background</a:t>
            </a:r>
          </a:p>
        </p:txBody>
      </p:sp>
      <p:sp>
        <p:nvSpPr>
          <p:cNvPr id="5" name="Content Placeholder 4"/>
          <p:cNvSpPr>
            <a:spLocks noGrp="1"/>
          </p:cNvSpPr>
          <p:nvPr>
            <p:ph idx="1"/>
          </p:nvPr>
        </p:nvSpPr>
        <p:spPr>
          <a:xfrm>
            <a:off x="457200" y="1143000"/>
            <a:ext cx="8229600" cy="5334000"/>
          </a:xfrm>
        </p:spPr>
        <p:txBody>
          <a:bodyPr>
            <a:noAutofit/>
          </a:bodyPr>
          <a:lstStyle/>
          <a:p>
            <a:pPr>
              <a:buBlip>
                <a:blip r:embed="rId2"/>
              </a:buBlip>
            </a:pPr>
            <a:r>
              <a:rPr lang="en-US" sz="2600" dirty="0">
                <a:solidFill>
                  <a:schemeClr val="bg2">
                    <a:lumMod val="10000"/>
                  </a:schemeClr>
                </a:solidFill>
              </a:rPr>
              <a:t>Riparian management first addressed in FRPA in 1981 regulations </a:t>
            </a:r>
          </a:p>
          <a:p>
            <a:pPr lvl="0">
              <a:buBlip>
                <a:blip r:embed="rId2"/>
              </a:buBlip>
            </a:pPr>
            <a:r>
              <a:rPr lang="en-US" sz="2600" dirty="0">
                <a:solidFill>
                  <a:schemeClr val="bg2">
                    <a:lumMod val="10000"/>
                  </a:schemeClr>
                </a:solidFill>
              </a:rPr>
              <a:t>1993: added variations, revised reforestation standards</a:t>
            </a:r>
          </a:p>
          <a:p>
            <a:pPr lvl="1">
              <a:buBlip>
                <a:blip r:embed="rId2"/>
              </a:buBlip>
            </a:pPr>
            <a:r>
              <a:rPr lang="en-US" sz="2400" dirty="0">
                <a:solidFill>
                  <a:schemeClr val="bg2">
                    <a:lumMod val="10000"/>
                  </a:schemeClr>
                </a:solidFill>
              </a:rPr>
              <a:t> Moved standards from the Reforestation Manual to regulation</a:t>
            </a:r>
          </a:p>
          <a:p>
            <a:pPr lvl="1">
              <a:buBlip>
                <a:blip r:embed="rId2"/>
              </a:buBlip>
            </a:pPr>
            <a:r>
              <a:rPr lang="en-US" sz="2400" dirty="0">
                <a:solidFill>
                  <a:schemeClr val="bg2">
                    <a:lumMod val="10000"/>
                  </a:schemeClr>
                </a:solidFill>
              </a:rPr>
              <a:t> Shortened Region III deadline for reforestation from 10 to 7 years </a:t>
            </a:r>
          </a:p>
          <a:p>
            <a:pPr lvl="1">
              <a:buBlip>
                <a:blip r:embed="rId2"/>
              </a:buBlip>
            </a:pPr>
            <a:r>
              <a:rPr lang="en-US" sz="2400" dirty="0">
                <a:solidFill>
                  <a:schemeClr val="bg2">
                    <a:lumMod val="10000"/>
                  </a:schemeClr>
                </a:solidFill>
              </a:rPr>
              <a:t> Added sections on natural regeneration, regeneration surveys and reports, and site preparation</a:t>
            </a:r>
          </a:p>
          <a:p>
            <a:pPr>
              <a:buBlip>
                <a:blip r:embed="rId2"/>
              </a:buBlip>
            </a:pPr>
            <a:r>
              <a:rPr lang="en-US" sz="2600" dirty="0">
                <a:solidFill>
                  <a:schemeClr val="bg2">
                    <a:lumMod val="10000"/>
                  </a:schemeClr>
                </a:solidFill>
              </a:rPr>
              <a:t>1996:  added procedures for requesting and authorizing an exemption from reforestation standards</a:t>
            </a:r>
          </a:p>
          <a:p>
            <a:pPr>
              <a:buBlip>
                <a:blip r:embed="rId2"/>
              </a:buBlip>
            </a:pPr>
            <a:r>
              <a:rPr lang="en-US" sz="2600" dirty="0">
                <a:solidFill>
                  <a:schemeClr val="bg2">
                    <a:lumMod val="10000"/>
                  </a:schemeClr>
                </a:solidFill>
              </a:rPr>
              <a:t>2017:  updated standards for Regions II-III</a:t>
            </a:r>
          </a:p>
        </p:txBody>
      </p:sp>
    </p:spTree>
    <p:extLst>
      <p:ext uri="{BB962C8B-B14F-4D97-AF65-F5344CB8AC3E}">
        <p14:creationId xmlns:p14="http://schemas.microsoft.com/office/powerpoint/2010/main" val="44402985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8362"/>
          </a:xfrm>
        </p:spPr>
        <p:txBody>
          <a:bodyPr>
            <a:normAutofit/>
          </a:bodyPr>
          <a:lstStyle/>
          <a:p>
            <a:r>
              <a:rPr lang="en-US" sz="4400" dirty="0"/>
              <a:t>Competition and infestation risk</a:t>
            </a:r>
          </a:p>
        </p:txBody>
      </p:sp>
      <p:sp>
        <p:nvSpPr>
          <p:cNvPr id="3" name="Content Placeholder 2"/>
          <p:cNvSpPr>
            <a:spLocks noGrp="1"/>
          </p:cNvSpPr>
          <p:nvPr>
            <p:ph idx="1"/>
          </p:nvPr>
        </p:nvSpPr>
        <p:spPr>
          <a:xfrm>
            <a:off x="381000" y="1143000"/>
            <a:ext cx="8458200" cy="5486400"/>
          </a:xfrm>
        </p:spPr>
        <p:txBody>
          <a:bodyPr>
            <a:normAutofit/>
          </a:bodyPr>
          <a:lstStyle/>
          <a:p>
            <a:pPr marL="0" indent="0">
              <a:buNone/>
            </a:pPr>
            <a:r>
              <a:rPr lang="en-US" sz="2800" dirty="0">
                <a:solidFill>
                  <a:srgbClr val="663300"/>
                </a:solidFill>
              </a:rPr>
              <a:t>The site is not currently subject to intense herbivory due to peaks in the hare cycle, dense moose populations, or scarcity of browse in the surrounding landscape.</a:t>
            </a:r>
          </a:p>
          <a:p>
            <a:pPr>
              <a:buBlip>
                <a:blip r:embed="rId2"/>
              </a:buBlip>
            </a:pPr>
            <a:endParaRPr lang="en-US" sz="2800" dirty="0">
              <a:solidFill>
                <a:srgbClr val="663300"/>
              </a:solidFill>
            </a:endParaRPr>
          </a:p>
          <a:p>
            <a:pPr marL="0" indent="0">
              <a:buNone/>
            </a:pPr>
            <a:endParaRPr lang="en-US" sz="2800" dirty="0">
              <a:solidFill>
                <a:srgbClr val="663300"/>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98970" y="2722108"/>
            <a:ext cx="4040230" cy="2854691"/>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64284" y="5141290"/>
            <a:ext cx="1543103" cy="1107948"/>
          </a:xfrm>
          <a:prstGeom prst="rect">
            <a:avLst/>
          </a:prstGeom>
          <a:ln>
            <a:solidFill>
              <a:srgbClr val="00B050"/>
            </a:solidFill>
          </a:ln>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8834" y="3733800"/>
            <a:ext cx="4263166" cy="2835614"/>
          </a:xfrm>
          <a:prstGeom prst="rect">
            <a:avLst/>
          </a:prstGeom>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9017" y="3068916"/>
            <a:ext cx="1719999" cy="1150925"/>
          </a:xfrm>
          <a:prstGeom prst="rect">
            <a:avLst/>
          </a:prstGeom>
          <a:ln>
            <a:solidFill>
              <a:schemeClr val="tx2">
                <a:lumMod val="75000"/>
              </a:schemeClr>
            </a:solidFill>
          </a:ln>
        </p:spPr>
      </p:pic>
      <p:sp>
        <p:nvSpPr>
          <p:cNvPr id="17" name="TextBox 16"/>
          <p:cNvSpPr txBox="1"/>
          <p:nvPr/>
        </p:nvSpPr>
        <p:spPr>
          <a:xfrm>
            <a:off x="4931549" y="5347686"/>
            <a:ext cx="1752600" cy="246221"/>
          </a:xfrm>
          <a:prstGeom prst="rect">
            <a:avLst/>
          </a:prstGeom>
          <a:noFill/>
        </p:spPr>
        <p:txBody>
          <a:bodyPr wrap="square" rtlCol="0">
            <a:spAutoFit/>
          </a:bodyPr>
          <a:lstStyle/>
          <a:p>
            <a:r>
              <a:rPr lang="en-US" sz="1000" dirty="0"/>
              <a:t>Knut </a:t>
            </a:r>
            <a:r>
              <a:rPr lang="en-US" sz="1000" dirty="0" err="1"/>
              <a:t>Kielland</a:t>
            </a:r>
            <a:r>
              <a:rPr lang="en-US" sz="1000" dirty="0"/>
              <a:t>, UAF</a:t>
            </a:r>
          </a:p>
        </p:txBody>
      </p:sp>
      <p:sp>
        <p:nvSpPr>
          <p:cNvPr id="19" name="TextBox 18"/>
          <p:cNvSpPr txBox="1"/>
          <p:nvPr/>
        </p:nvSpPr>
        <p:spPr>
          <a:xfrm>
            <a:off x="1898525" y="3331884"/>
            <a:ext cx="2362200" cy="369332"/>
          </a:xfrm>
          <a:prstGeom prst="rect">
            <a:avLst/>
          </a:prstGeom>
          <a:noFill/>
        </p:spPr>
        <p:txBody>
          <a:bodyPr wrap="square" rtlCol="0">
            <a:spAutoFit/>
          </a:bodyPr>
          <a:lstStyle/>
          <a:p>
            <a:r>
              <a:rPr lang="en-US" dirty="0"/>
              <a:t>Moose browse on birch</a:t>
            </a:r>
          </a:p>
        </p:txBody>
      </p:sp>
      <p:sp>
        <p:nvSpPr>
          <p:cNvPr id="20" name="TextBox 19"/>
          <p:cNvSpPr txBox="1"/>
          <p:nvPr/>
        </p:nvSpPr>
        <p:spPr>
          <a:xfrm>
            <a:off x="4644166" y="5557655"/>
            <a:ext cx="2828279" cy="369332"/>
          </a:xfrm>
          <a:prstGeom prst="rect">
            <a:avLst/>
          </a:prstGeom>
          <a:noFill/>
        </p:spPr>
        <p:txBody>
          <a:bodyPr wrap="square" rtlCol="0">
            <a:spAutoFit/>
          </a:bodyPr>
          <a:lstStyle/>
          <a:p>
            <a:r>
              <a:rPr lang="en-US" dirty="0"/>
              <a:t>Hare browse on white spruce</a:t>
            </a:r>
          </a:p>
        </p:txBody>
      </p:sp>
    </p:spTree>
    <p:extLst>
      <p:ext uri="{BB962C8B-B14F-4D97-AF65-F5344CB8AC3E}">
        <p14:creationId xmlns:p14="http://schemas.microsoft.com/office/powerpoint/2010/main" val="39212299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4400" dirty="0"/>
              <a:t>Competition &amp; infestation, cont.</a:t>
            </a:r>
          </a:p>
        </p:txBody>
      </p:sp>
      <p:sp>
        <p:nvSpPr>
          <p:cNvPr id="3" name="Content Placeholder 2"/>
          <p:cNvSpPr>
            <a:spLocks noGrp="1"/>
          </p:cNvSpPr>
          <p:nvPr>
            <p:ph idx="1"/>
          </p:nvPr>
        </p:nvSpPr>
        <p:spPr>
          <a:xfrm>
            <a:off x="228600" y="1295400"/>
            <a:ext cx="8610600" cy="5257800"/>
          </a:xfrm>
        </p:spPr>
        <p:txBody>
          <a:bodyPr>
            <a:normAutofit/>
          </a:bodyPr>
          <a:lstStyle/>
          <a:p>
            <a:pPr>
              <a:buBlip>
                <a:blip r:embed="rId3"/>
              </a:buBlip>
            </a:pPr>
            <a:r>
              <a:rPr lang="en-US" sz="2800" dirty="0">
                <a:solidFill>
                  <a:srgbClr val="663300"/>
                </a:solidFill>
              </a:rPr>
              <a:t> </a:t>
            </a:r>
            <a:r>
              <a:rPr lang="en-US" sz="3200" dirty="0">
                <a:solidFill>
                  <a:srgbClr val="663300"/>
                </a:solidFill>
              </a:rPr>
              <a:t>Existing stands are not infested with bark                      beetles </a:t>
            </a:r>
            <a:r>
              <a:rPr lang="en-US" sz="3200" i="1" dirty="0">
                <a:solidFill>
                  <a:srgbClr val="663300"/>
                </a:solidFill>
              </a:rPr>
              <a:t>(Dendroctonus </a:t>
            </a:r>
            <a:r>
              <a:rPr lang="en-US" sz="3200" dirty="0">
                <a:solidFill>
                  <a:srgbClr val="663300"/>
                </a:solidFill>
              </a:rPr>
              <a:t>or </a:t>
            </a:r>
            <a:r>
              <a:rPr lang="en-US" sz="3200" i="1" dirty="0" err="1">
                <a:solidFill>
                  <a:srgbClr val="663300"/>
                </a:solidFill>
              </a:rPr>
              <a:t>Ips</a:t>
            </a:r>
            <a:r>
              <a:rPr lang="en-US" sz="3200" i="1" dirty="0">
                <a:solidFill>
                  <a:srgbClr val="663300"/>
                </a:solidFill>
              </a:rPr>
              <a:t>)</a:t>
            </a:r>
            <a:endParaRPr lang="en-US" sz="3200" dirty="0">
              <a:solidFill>
                <a:srgbClr val="663300"/>
              </a:solidFill>
            </a:endParaRPr>
          </a:p>
          <a:p>
            <a:pPr marL="0" indent="0">
              <a:buNone/>
            </a:pPr>
            <a:endParaRPr lang="en-US" sz="2800" dirty="0">
              <a:solidFill>
                <a:srgbClr val="663300"/>
              </a:solidFill>
            </a:endParaRPr>
          </a:p>
        </p:txBody>
      </p:sp>
      <p:pic>
        <p:nvPicPr>
          <p:cNvPr id="3074" name="Picture 2" descr="Image result for Alaska spruce bark beetle">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3548" y="3048000"/>
            <a:ext cx="4590677" cy="3060451"/>
          </a:xfrm>
          <a:prstGeom prst="rect">
            <a:avLst/>
          </a:prstGeom>
          <a:noFill/>
          <a:ln>
            <a:solidFill>
              <a:srgbClr val="000000"/>
            </a:solidFill>
          </a:ln>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43548" y="6118783"/>
            <a:ext cx="3491531" cy="461665"/>
          </a:xfrm>
          <a:prstGeom prst="rect">
            <a:avLst/>
          </a:prstGeom>
          <a:noFill/>
        </p:spPr>
        <p:txBody>
          <a:bodyPr wrap="square" rtlCol="0">
            <a:spAutoFit/>
          </a:bodyPr>
          <a:lstStyle/>
          <a:p>
            <a:r>
              <a:rPr lang="en-US" sz="1200" dirty="0">
                <a:solidFill>
                  <a:schemeClr val="bg1"/>
                </a:solidFill>
              </a:rPr>
              <a:t>Spruce bark beetle damage</a:t>
            </a:r>
          </a:p>
          <a:p>
            <a:r>
              <a:rPr lang="en-US" sz="1200" dirty="0">
                <a:solidFill>
                  <a:schemeClr val="bg1"/>
                </a:solidFill>
              </a:rPr>
              <a:t>http://www.yudkevichclan.comm</a:t>
            </a:r>
          </a:p>
        </p:txBody>
      </p:sp>
      <p:sp>
        <p:nvSpPr>
          <p:cNvPr id="5" name="TextBox 4"/>
          <p:cNvSpPr txBox="1"/>
          <p:nvPr/>
        </p:nvSpPr>
        <p:spPr>
          <a:xfrm>
            <a:off x="7319743" y="3639452"/>
            <a:ext cx="1676400" cy="461665"/>
          </a:xfrm>
          <a:prstGeom prst="rect">
            <a:avLst/>
          </a:prstGeom>
          <a:noFill/>
        </p:spPr>
        <p:txBody>
          <a:bodyPr wrap="square" rtlCol="0">
            <a:spAutoFit/>
          </a:bodyPr>
          <a:lstStyle/>
          <a:p>
            <a:r>
              <a:rPr lang="en-US" sz="1200" dirty="0" err="1"/>
              <a:t>Dendroctonus</a:t>
            </a:r>
            <a:r>
              <a:rPr lang="en-US" sz="1200" dirty="0"/>
              <a:t> </a:t>
            </a:r>
            <a:r>
              <a:rPr lang="en-US" sz="1200" dirty="0" err="1"/>
              <a:t>rufipennis</a:t>
            </a:r>
            <a:endParaRPr lang="en-US" sz="1200" dirty="0"/>
          </a:p>
          <a:p>
            <a:r>
              <a:rPr lang="en-US" sz="1200" dirty="0"/>
              <a:t>Univ. of Alaska Museum</a:t>
            </a:r>
          </a:p>
        </p:txBody>
      </p:sp>
      <p:pic>
        <p:nvPicPr>
          <p:cNvPr id="3077" name="Picture 5" descr="Image result for Ips perturbatus Alaska">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02012" y="4987861"/>
            <a:ext cx="1924048" cy="109945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7372776" y="4893514"/>
            <a:ext cx="1623367" cy="461665"/>
          </a:xfrm>
          <a:prstGeom prst="rect">
            <a:avLst/>
          </a:prstGeom>
          <a:noFill/>
        </p:spPr>
        <p:txBody>
          <a:bodyPr wrap="square" rtlCol="0">
            <a:spAutoFit/>
          </a:bodyPr>
          <a:lstStyle/>
          <a:p>
            <a:r>
              <a:rPr lang="en-US" sz="1200" dirty="0" err="1"/>
              <a:t>Ips</a:t>
            </a:r>
            <a:r>
              <a:rPr lang="en-US" sz="1200" dirty="0"/>
              <a:t> </a:t>
            </a:r>
            <a:r>
              <a:rPr lang="en-US" sz="1200" dirty="0" err="1"/>
              <a:t>perturbatus</a:t>
            </a:r>
            <a:endParaRPr lang="en-US" sz="1200" dirty="0"/>
          </a:p>
          <a:p>
            <a:r>
              <a:rPr lang="en-US" sz="1200" dirty="0"/>
              <a:t>Univ. of Alaska Museum</a:t>
            </a:r>
          </a:p>
        </p:txBody>
      </p:sp>
      <p:pic>
        <p:nvPicPr>
          <p:cNvPr id="9" name="Picture 8"/>
          <p:cNvPicPr>
            <a:picLocks noChangeAspect="1"/>
          </p:cNvPicPr>
          <p:nvPr/>
        </p:nvPicPr>
        <p:blipFill rotWithShape="1">
          <a:blip r:embed="rId8" cstate="print">
            <a:extLst>
              <a:ext uri="{28A0092B-C50C-407E-A947-70E740481C1C}">
                <a14:useLocalDpi xmlns:a14="http://schemas.microsoft.com/office/drawing/2010/main" val="0"/>
              </a:ext>
            </a:extLst>
          </a:blip>
          <a:srcRect t="11381" b="4324"/>
          <a:stretch/>
        </p:blipFill>
        <p:spPr>
          <a:xfrm>
            <a:off x="5404595" y="3733799"/>
            <a:ext cx="1895959" cy="1159715"/>
          </a:xfrm>
          <a:prstGeom prst="rect">
            <a:avLst/>
          </a:prstGeom>
        </p:spPr>
      </p:pic>
    </p:spTree>
    <p:extLst>
      <p:ext uri="{BB962C8B-B14F-4D97-AF65-F5344CB8AC3E}">
        <p14:creationId xmlns:p14="http://schemas.microsoft.com/office/powerpoint/2010/main" val="23833124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4400" dirty="0"/>
              <a:t>Competition &amp; infestation, cont.</a:t>
            </a:r>
          </a:p>
        </p:txBody>
      </p:sp>
      <p:sp>
        <p:nvSpPr>
          <p:cNvPr id="3" name="Content Placeholder 2"/>
          <p:cNvSpPr>
            <a:spLocks noGrp="1"/>
          </p:cNvSpPr>
          <p:nvPr>
            <p:ph idx="1"/>
          </p:nvPr>
        </p:nvSpPr>
        <p:spPr>
          <a:xfrm>
            <a:off x="533400" y="1295400"/>
            <a:ext cx="8001000" cy="5257800"/>
          </a:xfrm>
        </p:spPr>
        <p:txBody>
          <a:bodyPr>
            <a:normAutofit/>
          </a:bodyPr>
          <a:lstStyle/>
          <a:p>
            <a:pPr marL="0" indent="0">
              <a:buNone/>
            </a:pPr>
            <a:r>
              <a:rPr lang="en-US" sz="3200" dirty="0">
                <a:solidFill>
                  <a:srgbClr val="663300"/>
                </a:solidFill>
              </a:rPr>
              <a:t>Where spruce regeneration is targeted, harvest areas are free of known incidence of </a:t>
            </a:r>
            <a:r>
              <a:rPr lang="en-US" sz="3200" i="1" dirty="0" err="1">
                <a:solidFill>
                  <a:srgbClr val="663300"/>
                </a:solidFill>
              </a:rPr>
              <a:t>Onnia</a:t>
            </a:r>
            <a:r>
              <a:rPr lang="en-US" sz="3200" i="1" dirty="0">
                <a:solidFill>
                  <a:srgbClr val="663300"/>
                </a:solidFill>
              </a:rPr>
              <a:t> </a:t>
            </a:r>
            <a:r>
              <a:rPr lang="en-US" sz="3200" i="1" dirty="0" err="1">
                <a:solidFill>
                  <a:srgbClr val="663300"/>
                </a:solidFill>
              </a:rPr>
              <a:t>tomentosus</a:t>
            </a:r>
            <a:r>
              <a:rPr lang="en-US" sz="3200" dirty="0">
                <a:solidFill>
                  <a:srgbClr val="663300"/>
                </a:solidFill>
              </a:rPr>
              <a:t> root rot.</a:t>
            </a:r>
            <a:r>
              <a:rPr lang="en-US" sz="3200" u="sng" dirty="0">
                <a:solidFill>
                  <a:srgbClr val="663300"/>
                </a:solidFill>
              </a:rPr>
              <a:t> </a:t>
            </a:r>
            <a:endParaRPr lang="en-US" sz="3200" dirty="0">
              <a:solidFill>
                <a:srgbClr val="663300"/>
              </a:solidFill>
            </a:endParaRPr>
          </a:p>
          <a:p>
            <a:pPr marL="640080" lvl="2" indent="0">
              <a:buNone/>
            </a:pPr>
            <a:r>
              <a:rPr lang="en-US" sz="2800" u="sng" dirty="0">
                <a:solidFill>
                  <a:srgbClr val="663300"/>
                </a:solidFill>
              </a:rPr>
              <a:t>Note</a:t>
            </a:r>
            <a:r>
              <a:rPr lang="en-US" sz="2800" dirty="0">
                <a:solidFill>
                  <a:srgbClr val="663300"/>
                </a:solidFill>
              </a:rPr>
              <a:t>:  </a:t>
            </a:r>
            <a:r>
              <a:rPr lang="en-US" sz="2800" i="1" dirty="0">
                <a:solidFill>
                  <a:srgbClr val="663300"/>
                </a:solidFill>
              </a:rPr>
              <a:t>Tomentosus </a:t>
            </a:r>
            <a:r>
              <a:rPr lang="en-US" sz="2800" dirty="0">
                <a:solidFill>
                  <a:srgbClr val="663300"/>
                </a:solidFill>
              </a:rPr>
              <a:t>can kill regeneration of spruce and, to a lesser degree, pine and larch.  If </a:t>
            </a:r>
            <a:r>
              <a:rPr lang="en-US" sz="2800" i="1" dirty="0" err="1">
                <a:solidFill>
                  <a:srgbClr val="663300"/>
                </a:solidFill>
              </a:rPr>
              <a:t>tomentosus</a:t>
            </a:r>
            <a:r>
              <a:rPr lang="en-US" sz="2800" dirty="0">
                <a:solidFill>
                  <a:srgbClr val="663300"/>
                </a:solidFill>
              </a:rPr>
              <a:t> is present, describe the extent of the problem in the notes box below.  Reforestation should be designed to minimize continuation or spread of the disease.</a:t>
            </a:r>
          </a:p>
          <a:p>
            <a:pPr marL="0" indent="0">
              <a:buNone/>
            </a:pPr>
            <a:endParaRPr lang="en-US" sz="2800" dirty="0">
              <a:solidFill>
                <a:srgbClr val="663300"/>
              </a:solidFill>
            </a:endParaRPr>
          </a:p>
        </p:txBody>
      </p:sp>
    </p:spTree>
    <p:extLst>
      <p:ext uri="{BB962C8B-B14F-4D97-AF65-F5344CB8AC3E}">
        <p14:creationId xmlns:p14="http://schemas.microsoft.com/office/powerpoint/2010/main" val="9879118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199" y="152400"/>
            <a:ext cx="8719547" cy="762000"/>
          </a:xfrm>
        </p:spPr>
        <p:txBody>
          <a:bodyPr>
            <a:normAutofit/>
          </a:bodyPr>
          <a:lstStyle/>
          <a:p>
            <a:pPr eaLnBrk="1" hangingPunct="1"/>
            <a:r>
              <a:rPr lang="en-US" sz="4400" b="1" dirty="0"/>
              <a:t>Recognizing trees with root rot</a:t>
            </a:r>
          </a:p>
        </p:txBody>
      </p:sp>
      <p:sp>
        <p:nvSpPr>
          <p:cNvPr id="9219" name="Rectangle 3"/>
          <p:cNvSpPr>
            <a:spLocks noGrp="1" noChangeArrowheads="1"/>
          </p:cNvSpPr>
          <p:nvPr>
            <p:ph type="body" sz="half" idx="1"/>
          </p:nvPr>
        </p:nvSpPr>
        <p:spPr>
          <a:xfrm>
            <a:off x="457200" y="1068238"/>
            <a:ext cx="4038600" cy="3352800"/>
          </a:xfrm>
        </p:spPr>
        <p:txBody>
          <a:bodyPr>
            <a:noAutofit/>
          </a:bodyPr>
          <a:lstStyle/>
          <a:p>
            <a:pPr eaLnBrk="1" hangingPunct="1">
              <a:lnSpc>
                <a:spcPct val="90000"/>
              </a:lnSpc>
              <a:spcBef>
                <a:spcPts val="0"/>
              </a:spcBef>
              <a:buFont typeface="Wingdings" pitchFamily="2" charset="2"/>
              <a:buNone/>
            </a:pPr>
            <a:r>
              <a:rPr lang="en-US" b="1" u="sng" dirty="0">
                <a:solidFill>
                  <a:schemeClr val="bg1"/>
                </a:solidFill>
              </a:rPr>
              <a:t>Above Ground</a:t>
            </a:r>
          </a:p>
          <a:p>
            <a:pPr eaLnBrk="1" hangingPunct="1">
              <a:lnSpc>
                <a:spcPct val="110000"/>
              </a:lnSpc>
              <a:spcBef>
                <a:spcPts val="0"/>
              </a:spcBef>
              <a:buFont typeface="Wingdings" pitchFamily="2" charset="2"/>
              <a:buChar char="ü"/>
            </a:pPr>
            <a:r>
              <a:rPr lang="en-US" dirty="0">
                <a:solidFill>
                  <a:schemeClr val="bg1"/>
                </a:solidFill>
              </a:rPr>
              <a:t>Distress cone crops</a:t>
            </a:r>
          </a:p>
          <a:p>
            <a:pPr eaLnBrk="1" hangingPunct="1">
              <a:lnSpc>
                <a:spcPct val="110000"/>
              </a:lnSpc>
              <a:spcBef>
                <a:spcPts val="0"/>
              </a:spcBef>
              <a:buFont typeface="Wingdings" pitchFamily="2" charset="2"/>
              <a:buChar char="ü"/>
            </a:pPr>
            <a:r>
              <a:rPr lang="en-US" dirty="0">
                <a:solidFill>
                  <a:schemeClr val="bg1"/>
                </a:solidFill>
              </a:rPr>
              <a:t>Basal resin (</a:t>
            </a:r>
            <a:r>
              <a:rPr lang="en-US" i="1" dirty="0">
                <a:solidFill>
                  <a:schemeClr val="bg1"/>
                </a:solidFill>
              </a:rPr>
              <a:t>Armillaria</a:t>
            </a:r>
            <a:r>
              <a:rPr lang="en-US" dirty="0">
                <a:solidFill>
                  <a:schemeClr val="bg1"/>
                </a:solidFill>
              </a:rPr>
              <a:t>)</a:t>
            </a:r>
          </a:p>
          <a:p>
            <a:pPr eaLnBrk="1" hangingPunct="1">
              <a:lnSpc>
                <a:spcPct val="110000"/>
              </a:lnSpc>
              <a:spcBef>
                <a:spcPts val="0"/>
              </a:spcBef>
              <a:buFont typeface="Wingdings" pitchFamily="2" charset="2"/>
              <a:buChar char="ü"/>
            </a:pPr>
            <a:r>
              <a:rPr lang="en-US" dirty="0">
                <a:solidFill>
                  <a:schemeClr val="bg1"/>
                </a:solidFill>
              </a:rPr>
              <a:t>Declining crown</a:t>
            </a:r>
          </a:p>
          <a:p>
            <a:pPr lvl="1" eaLnBrk="1" hangingPunct="1">
              <a:lnSpc>
                <a:spcPct val="110000"/>
              </a:lnSpc>
              <a:spcBef>
                <a:spcPts val="0"/>
              </a:spcBef>
            </a:pPr>
            <a:r>
              <a:rPr lang="en-US" sz="2400" dirty="0">
                <a:solidFill>
                  <a:schemeClr val="bg1"/>
                </a:solidFill>
              </a:rPr>
              <a:t>Dying branches, yellow needles</a:t>
            </a:r>
          </a:p>
          <a:p>
            <a:pPr lvl="1" eaLnBrk="1" hangingPunct="1">
              <a:lnSpc>
                <a:spcPct val="110000"/>
              </a:lnSpc>
              <a:spcBef>
                <a:spcPts val="0"/>
              </a:spcBef>
            </a:pPr>
            <a:r>
              <a:rPr lang="en-US" sz="2400" dirty="0">
                <a:solidFill>
                  <a:schemeClr val="bg1"/>
                </a:solidFill>
              </a:rPr>
              <a:t>Reduced tree growth</a:t>
            </a:r>
          </a:p>
          <a:p>
            <a:pPr eaLnBrk="1" hangingPunct="1">
              <a:lnSpc>
                <a:spcPct val="110000"/>
              </a:lnSpc>
              <a:spcBef>
                <a:spcPts val="0"/>
              </a:spcBef>
              <a:buFont typeface="Wingdings" pitchFamily="2" charset="2"/>
              <a:buChar char="ü"/>
            </a:pPr>
            <a:r>
              <a:rPr lang="en-US" dirty="0">
                <a:solidFill>
                  <a:schemeClr val="bg1"/>
                </a:solidFill>
              </a:rPr>
              <a:t>Mushrooms or conks at root collar or on roots</a:t>
            </a:r>
          </a:p>
          <a:p>
            <a:pPr eaLnBrk="1" hangingPunct="1">
              <a:lnSpc>
                <a:spcPct val="110000"/>
              </a:lnSpc>
              <a:spcBef>
                <a:spcPts val="0"/>
              </a:spcBef>
              <a:buFont typeface="Wingdings" pitchFamily="2" charset="2"/>
              <a:buChar char="ü"/>
            </a:pPr>
            <a:r>
              <a:rPr lang="en-US" dirty="0">
                <a:solidFill>
                  <a:schemeClr val="bg1"/>
                </a:solidFill>
              </a:rPr>
              <a:t>Uprooted trees</a:t>
            </a:r>
          </a:p>
          <a:p>
            <a:pPr eaLnBrk="1" hangingPunct="1">
              <a:lnSpc>
                <a:spcPct val="110000"/>
              </a:lnSpc>
              <a:spcBef>
                <a:spcPts val="0"/>
              </a:spcBef>
              <a:buFont typeface="Wingdings" pitchFamily="2" charset="2"/>
              <a:buNone/>
            </a:pPr>
            <a:endParaRPr lang="en-US" dirty="0">
              <a:solidFill>
                <a:schemeClr val="bg1"/>
              </a:solidFill>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92824" y="4421038"/>
            <a:ext cx="2289048" cy="1825752"/>
          </a:xfrm>
          <a:prstGeom prst="rect">
            <a:avLst/>
          </a:prstGeom>
        </p:spPr>
      </p:pic>
      <p:pic>
        <p:nvPicPr>
          <p:cNvPr id="8" name="Picture 2" descr="http://www.forestryimages.org/images/768x512/12416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705773" y="1600200"/>
            <a:ext cx="2057400" cy="256327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793411" y="1904999"/>
            <a:ext cx="1676400" cy="3164613"/>
          </a:xfrm>
          <a:prstGeom prst="rect">
            <a:avLst/>
          </a:prstGeom>
        </p:spPr>
      </p:pic>
      <p:sp>
        <p:nvSpPr>
          <p:cNvPr id="10" name="Rectangle 3"/>
          <p:cNvSpPr txBox="1">
            <a:spLocks noChangeArrowheads="1"/>
          </p:cNvSpPr>
          <p:nvPr/>
        </p:nvSpPr>
        <p:spPr>
          <a:xfrm>
            <a:off x="533400" y="5029200"/>
            <a:ext cx="5257800" cy="1524000"/>
          </a:xfrm>
          <a:prstGeom prst="rect">
            <a:avLst/>
          </a:prstGeom>
        </p:spPr>
        <p:txBody>
          <a:bodyPr vert="horz">
            <a:normAutofit fontScale="92500" lnSpcReduction="10000"/>
          </a:bodyPr>
          <a:lst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a:lstStyle>
          <a:p>
            <a:pPr>
              <a:lnSpc>
                <a:spcPct val="110000"/>
              </a:lnSpc>
              <a:buFont typeface="Wingdings" pitchFamily="2" charset="2"/>
              <a:buNone/>
            </a:pPr>
            <a:endParaRPr lang="en-US" sz="1200" dirty="0">
              <a:solidFill>
                <a:schemeClr val="bg1"/>
              </a:solidFill>
            </a:endParaRPr>
          </a:p>
          <a:p>
            <a:pPr>
              <a:lnSpc>
                <a:spcPct val="110000"/>
              </a:lnSpc>
              <a:buFont typeface="Wingdings" pitchFamily="2" charset="2"/>
              <a:buNone/>
            </a:pPr>
            <a:r>
              <a:rPr lang="en-US" sz="2400" b="1" u="sng" dirty="0">
                <a:solidFill>
                  <a:schemeClr val="bg1"/>
                </a:solidFill>
              </a:rPr>
              <a:t>Below Ground</a:t>
            </a:r>
          </a:p>
          <a:p>
            <a:pPr>
              <a:lnSpc>
                <a:spcPct val="110000"/>
              </a:lnSpc>
              <a:buFont typeface="Wingdings" pitchFamily="2" charset="2"/>
              <a:buChar char="ü"/>
            </a:pPr>
            <a:r>
              <a:rPr lang="en-US" sz="2400" dirty="0">
                <a:solidFill>
                  <a:schemeClr val="bg1"/>
                </a:solidFill>
              </a:rPr>
              <a:t>Root Decay:  Accurate diagnosis depends on exam of roots and root crown</a:t>
            </a:r>
          </a:p>
        </p:txBody>
      </p:sp>
      <p:sp>
        <p:nvSpPr>
          <p:cNvPr id="3" name="TextBox 2"/>
          <p:cNvSpPr txBox="1"/>
          <p:nvPr/>
        </p:nvSpPr>
        <p:spPr>
          <a:xfrm>
            <a:off x="5867400" y="6292334"/>
            <a:ext cx="3120900" cy="307777"/>
          </a:xfrm>
          <a:prstGeom prst="rect">
            <a:avLst/>
          </a:prstGeom>
          <a:noFill/>
        </p:spPr>
        <p:txBody>
          <a:bodyPr wrap="square" rtlCol="0">
            <a:spAutoFit/>
          </a:bodyPr>
          <a:lstStyle/>
          <a:p>
            <a:r>
              <a:rPr lang="en-US" sz="1400" dirty="0"/>
              <a:t>Slide and photos from Lori Winton, USFS</a:t>
            </a:r>
          </a:p>
        </p:txBody>
      </p:sp>
    </p:spTree>
    <p:extLst>
      <p:ext uri="{BB962C8B-B14F-4D97-AF65-F5344CB8AC3E}">
        <p14:creationId xmlns:p14="http://schemas.microsoft.com/office/powerpoint/2010/main" val="19843002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65760" y="381000"/>
            <a:ext cx="5126355" cy="762000"/>
          </a:xfrm>
        </p:spPr>
        <p:txBody>
          <a:bodyPr>
            <a:normAutofit fontScale="90000"/>
          </a:bodyPr>
          <a:lstStyle/>
          <a:p>
            <a:pPr eaLnBrk="1" hangingPunct="1"/>
            <a:r>
              <a:rPr lang="en-US" sz="4900" b="1" dirty="0"/>
              <a:t>Tomentosus root rot</a:t>
            </a:r>
            <a:br>
              <a:rPr lang="en-US" sz="4000" dirty="0"/>
            </a:br>
            <a:endParaRPr lang="en-US" sz="2000" b="0" i="1" dirty="0">
              <a:solidFill>
                <a:schemeClr val="tx1"/>
              </a:solidFill>
              <a:latin typeface="+mn-lt"/>
            </a:endParaRPr>
          </a:p>
        </p:txBody>
      </p:sp>
      <p:sp>
        <p:nvSpPr>
          <p:cNvPr id="16388" name="Rectangle 6"/>
          <p:cNvSpPr>
            <a:spLocks noChangeArrowheads="1"/>
          </p:cNvSpPr>
          <p:nvPr/>
        </p:nvSpPr>
        <p:spPr bwMode="auto">
          <a:xfrm>
            <a:off x="365760" y="1092639"/>
            <a:ext cx="5943600"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buClr>
                <a:schemeClr val="accent1"/>
              </a:buClr>
              <a:buSzPct val="80000"/>
              <a:buFont typeface="Wingdings" pitchFamily="2" charset="2"/>
              <a:buNone/>
            </a:pPr>
            <a:r>
              <a:rPr lang="en-US" sz="2400" b="1" dirty="0">
                <a:solidFill>
                  <a:schemeClr val="bg1"/>
                </a:solidFill>
              </a:rPr>
              <a:t>Hosts:</a:t>
            </a:r>
            <a:r>
              <a:rPr lang="en-US" sz="2400" dirty="0">
                <a:solidFill>
                  <a:schemeClr val="bg1"/>
                </a:solidFill>
              </a:rPr>
              <a:t> Spruce spp., larch</a:t>
            </a:r>
            <a:endParaRPr lang="en-US" sz="2400" b="1" dirty="0">
              <a:solidFill>
                <a:schemeClr val="bg1"/>
              </a:solidFill>
            </a:endParaRPr>
          </a:p>
          <a:p>
            <a:pPr marL="342900" indent="-342900">
              <a:spcBef>
                <a:spcPct val="20000"/>
              </a:spcBef>
              <a:buClr>
                <a:schemeClr val="accent1"/>
              </a:buClr>
              <a:buSzPct val="80000"/>
            </a:pPr>
            <a:r>
              <a:rPr lang="en-US" sz="2400" b="1" dirty="0">
                <a:solidFill>
                  <a:schemeClr val="bg1"/>
                </a:solidFill>
              </a:rPr>
              <a:t>Distribution: </a:t>
            </a:r>
            <a:r>
              <a:rPr lang="en-US" sz="2400" dirty="0">
                <a:solidFill>
                  <a:schemeClr val="bg1"/>
                </a:solidFill>
              </a:rPr>
              <a:t>SC &amp; interior AK</a:t>
            </a:r>
          </a:p>
          <a:p>
            <a:pPr marL="342900" indent="-342900">
              <a:spcBef>
                <a:spcPct val="20000"/>
              </a:spcBef>
              <a:buClr>
                <a:schemeClr val="accent1"/>
              </a:buClr>
              <a:buSzPct val="80000"/>
              <a:buFont typeface="Wingdings" pitchFamily="2" charset="2"/>
              <a:buNone/>
            </a:pPr>
            <a:r>
              <a:rPr lang="en-US" sz="2400" b="1" dirty="0">
                <a:solidFill>
                  <a:schemeClr val="bg1"/>
                </a:solidFill>
              </a:rPr>
              <a:t>ID:</a:t>
            </a:r>
            <a:r>
              <a:rPr lang="en-US" sz="2400" dirty="0">
                <a:solidFill>
                  <a:schemeClr val="bg1"/>
                </a:solidFill>
              </a:rPr>
              <a:t> Annual conk with pores, often has                           embedded litter, conk on roots or                    tree base</a:t>
            </a:r>
          </a:p>
          <a:p>
            <a:pPr marL="342900" indent="-342900">
              <a:buClr>
                <a:schemeClr val="accent1"/>
              </a:buClr>
              <a:buSzPct val="80000"/>
            </a:pPr>
            <a:r>
              <a:rPr lang="en-US" sz="2400" b="1" dirty="0">
                <a:solidFill>
                  <a:schemeClr val="bg1"/>
                </a:solidFill>
              </a:rPr>
              <a:t>Damage:</a:t>
            </a:r>
            <a:r>
              <a:rPr lang="en-US" sz="2400" dirty="0">
                <a:solidFill>
                  <a:schemeClr val="bg1"/>
                </a:solidFill>
              </a:rPr>
              <a:t>  white rot of roots, pitted to honeycombed decay; 1-few trees</a:t>
            </a:r>
          </a:p>
          <a:p>
            <a:pPr marL="342900" indent="-342900">
              <a:buClr>
                <a:schemeClr val="accent1"/>
              </a:buClr>
              <a:buSzPct val="80000"/>
            </a:pPr>
            <a:r>
              <a:rPr lang="en-US" sz="2400" b="1" dirty="0">
                <a:solidFill>
                  <a:schemeClr val="bg1"/>
                </a:solidFill>
              </a:rPr>
              <a:t>Notes: </a:t>
            </a:r>
            <a:r>
              <a:rPr lang="en-US" sz="2400" dirty="0">
                <a:solidFill>
                  <a:schemeClr val="bg1"/>
                </a:solidFill>
              </a:rPr>
              <a:t>#1 root rot of spruce</a:t>
            </a:r>
          </a:p>
        </p:txBody>
      </p:sp>
      <p:pic>
        <p:nvPicPr>
          <p:cNvPr id="16390" name="Picture 10" descr="C:\Documents and Settings\ltrummer\My Documents\photos\Images\it_conk.jp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096000" y="0"/>
            <a:ext cx="3047999" cy="264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Picture 4" descr="http://www.fs.usda.gov/Internet/FSE_MEDIA/fsbdev2_037244.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905000" y="4634882"/>
            <a:ext cx="3336908" cy="2265528"/>
          </a:xfrm>
          <a:prstGeom prst="rect">
            <a:avLst/>
          </a:prstGeom>
          <a:noFill/>
          <a:ln>
            <a:solidFill>
              <a:schemeClr val="tx2">
                <a:lumMod val="75000"/>
              </a:schemeClr>
            </a:solidFill>
          </a:ln>
          <a:extLst>
            <a:ext uri="{909E8E84-426E-40DD-AFC4-6F175D3DCCD1}">
              <a14:hiddenFill xmlns:a14="http://schemas.microsoft.com/office/drawing/2010/main">
                <a:solidFill>
                  <a:srgbClr val="FFFFFF"/>
                </a:solidFill>
              </a14:hiddenFill>
            </a:ext>
          </a:extLst>
        </p:spPr>
      </p:pic>
      <p:pic>
        <p:nvPicPr>
          <p:cNvPr id="15368" name="Picture 8" descr="Figure 4. White pitted rot of spruce wood with advanced decay."/>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7418" y="4644482"/>
            <a:ext cx="2362200" cy="2227895"/>
          </a:xfrm>
          <a:prstGeom prst="rect">
            <a:avLst/>
          </a:prstGeom>
          <a:noFill/>
          <a:ln w="15875">
            <a:solidFill>
              <a:schemeClr val="tx2">
                <a:lumMod val="75000"/>
              </a:schemeClr>
            </a:solidFill>
          </a:ln>
          <a:extLst>
            <a:ext uri="{909E8E84-426E-40DD-AFC4-6F175D3DCCD1}">
              <a14:hiddenFill xmlns:a14="http://schemas.microsoft.com/office/drawing/2010/main">
                <a:solidFill>
                  <a:srgbClr val="FFFFFF"/>
                </a:solidFill>
              </a14:hiddenFill>
            </a:ext>
          </a:extLst>
        </p:spPr>
      </p:pic>
      <p:pic>
        <p:nvPicPr>
          <p:cNvPr id="13314"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05400" y="3830639"/>
            <a:ext cx="4038599" cy="3028950"/>
          </a:xfrm>
          <a:prstGeom prst="rect">
            <a:avLst/>
          </a:prstGeom>
          <a:noFill/>
          <a:ln w="15875">
            <a:solidFill>
              <a:schemeClr val="tx2">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6023099" y="3482041"/>
            <a:ext cx="3120900" cy="307777"/>
          </a:xfrm>
          <a:prstGeom prst="rect">
            <a:avLst/>
          </a:prstGeom>
          <a:noFill/>
        </p:spPr>
        <p:txBody>
          <a:bodyPr wrap="square" rtlCol="0">
            <a:spAutoFit/>
          </a:bodyPr>
          <a:lstStyle/>
          <a:p>
            <a:r>
              <a:rPr lang="en-US" sz="1400" dirty="0"/>
              <a:t>Slide and photos from Lori Winton, USFS</a:t>
            </a:r>
          </a:p>
        </p:txBody>
      </p:sp>
    </p:spTree>
    <p:extLst>
      <p:ext uri="{BB962C8B-B14F-4D97-AF65-F5344CB8AC3E}">
        <p14:creationId xmlns:p14="http://schemas.microsoft.com/office/powerpoint/2010/main" val="14333186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14300"/>
            <a:ext cx="8686800" cy="1066800"/>
          </a:xfrm>
        </p:spPr>
        <p:txBody>
          <a:bodyPr>
            <a:noAutofit/>
          </a:bodyPr>
          <a:lstStyle/>
          <a:p>
            <a:r>
              <a:rPr lang="en-US" sz="4400" dirty="0"/>
              <a:t>Suitability for natural regeneration</a:t>
            </a:r>
          </a:p>
        </p:txBody>
      </p:sp>
      <p:sp>
        <p:nvSpPr>
          <p:cNvPr id="3" name="Content Placeholder 2"/>
          <p:cNvSpPr>
            <a:spLocks noGrp="1"/>
          </p:cNvSpPr>
          <p:nvPr>
            <p:ph idx="1"/>
          </p:nvPr>
        </p:nvSpPr>
        <p:spPr>
          <a:xfrm>
            <a:off x="514027" y="1295400"/>
            <a:ext cx="4648200" cy="4525963"/>
          </a:xfrm>
        </p:spPr>
        <p:txBody>
          <a:bodyPr>
            <a:normAutofit/>
          </a:bodyPr>
          <a:lstStyle/>
          <a:p>
            <a:pPr marL="0" indent="0">
              <a:buNone/>
            </a:pPr>
            <a:r>
              <a:rPr lang="en-US" sz="3200" dirty="0">
                <a:solidFill>
                  <a:srgbClr val="663300"/>
                </a:solidFill>
              </a:rPr>
              <a:t>If likely competition or other factors indicate challenges for natural reforestation, prompt reforestation through site preparation and/or artificial regeneration is recommended to ensure success and minimize costs.</a:t>
            </a:r>
          </a:p>
          <a:p>
            <a:pPr>
              <a:buBlip>
                <a:blip r:embed="rId2"/>
              </a:buBlip>
            </a:pPr>
            <a:endParaRPr lang="en-US" sz="3200" dirty="0">
              <a:solidFill>
                <a:srgbClr val="663300"/>
              </a:solidFill>
            </a:endParaRPr>
          </a:p>
        </p:txBody>
      </p:sp>
      <p:pic>
        <p:nvPicPr>
          <p:cNvPr id="4" name="Picture 2" descr="C:\Users\mwfreeman\Documents\My Pictures\Forest Practices\Reforestation\Anchor Pt - volunteer from seed - Wahrenbrock May 2014.jpg">
            <a:extLst>
              <a:ext uri="{FF2B5EF4-FFF2-40B4-BE49-F238E27FC236}">
                <a16:creationId xmlns:a16="http://schemas.microsoft.com/office/drawing/2014/main" id="{60578886-DAF8-4DD9-ACA8-D75722CF7F8A}"/>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062" r="-403"/>
          <a:stretch/>
        </p:blipFill>
        <p:spPr bwMode="auto">
          <a:xfrm>
            <a:off x="5181600" y="1828800"/>
            <a:ext cx="3898918" cy="308410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5214E2A4-5837-4EB1-9BBB-D95FA8790A5E}"/>
              </a:ext>
            </a:extLst>
          </p:cNvPr>
          <p:cNvSpPr txBox="1"/>
          <p:nvPr/>
        </p:nvSpPr>
        <p:spPr>
          <a:xfrm>
            <a:off x="5162227" y="4946482"/>
            <a:ext cx="4800601" cy="523220"/>
          </a:xfrm>
          <a:prstGeom prst="rect">
            <a:avLst/>
          </a:prstGeom>
          <a:noFill/>
        </p:spPr>
        <p:txBody>
          <a:bodyPr wrap="square" rtlCol="0">
            <a:spAutoFit/>
          </a:bodyPr>
          <a:lstStyle/>
          <a:p>
            <a:r>
              <a:rPr lang="en-US" sz="1400" dirty="0"/>
              <a:t>Volunteer seeding – Kenai Peninsula    </a:t>
            </a:r>
          </a:p>
          <a:p>
            <a:r>
              <a:rPr lang="en-US" sz="1400" dirty="0"/>
              <a:t>Photo:  Wade Wahrenbrock</a:t>
            </a:r>
          </a:p>
        </p:txBody>
      </p:sp>
    </p:spTree>
    <p:extLst>
      <p:ext uri="{BB962C8B-B14F-4D97-AF65-F5344CB8AC3E}">
        <p14:creationId xmlns:p14="http://schemas.microsoft.com/office/powerpoint/2010/main" val="15766299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249362"/>
          </a:xfrm>
        </p:spPr>
        <p:txBody>
          <a:bodyPr>
            <a:normAutofit fontScale="90000"/>
          </a:bodyPr>
          <a:lstStyle/>
          <a:p>
            <a:r>
              <a:rPr lang="en-US" sz="4400" dirty="0"/>
              <a:t>Supplement C:  Residual stocking and seedling requirements</a:t>
            </a:r>
          </a:p>
        </p:txBody>
      </p:sp>
      <p:sp>
        <p:nvSpPr>
          <p:cNvPr id="5" name="Content Placeholder 4"/>
          <p:cNvSpPr>
            <a:spLocks noGrp="1"/>
          </p:cNvSpPr>
          <p:nvPr>
            <p:ph idx="1"/>
          </p:nvPr>
        </p:nvSpPr>
        <p:spPr>
          <a:xfrm>
            <a:off x="457200" y="1600200"/>
            <a:ext cx="8229600" cy="4876800"/>
          </a:xfrm>
        </p:spPr>
        <p:txBody>
          <a:bodyPr>
            <a:noAutofit/>
          </a:bodyPr>
          <a:lstStyle/>
          <a:p>
            <a:r>
              <a:rPr lang="en-US" sz="2600" dirty="0">
                <a:solidFill>
                  <a:schemeClr val="tx1">
                    <a:lumMod val="90000"/>
                    <a:lumOff val="10000"/>
                  </a:schemeClr>
                </a:solidFill>
              </a:rPr>
              <a:t>Reforestation standards must be met by a sufficient number of vigorous, well distributed commercial trees free from significant damage.  </a:t>
            </a:r>
          </a:p>
          <a:p>
            <a:r>
              <a:rPr lang="en-US" sz="2600" dirty="0">
                <a:solidFill>
                  <a:schemeClr val="tx1">
                    <a:lumMod val="90000"/>
                    <a:lumOff val="10000"/>
                  </a:schemeClr>
                </a:solidFill>
              </a:rPr>
              <a:t>Qualifying trees may be residual trees, new seedlings,  or a combination of trees and seedlings approved by DOF.</a:t>
            </a:r>
          </a:p>
          <a:p>
            <a:r>
              <a:rPr lang="en-US" sz="2600" dirty="0">
                <a:solidFill>
                  <a:schemeClr val="tx1">
                    <a:lumMod val="90000"/>
                    <a:lumOff val="10000"/>
                  </a:schemeClr>
                </a:solidFill>
              </a:rPr>
              <a:t>Regeneration must have survived on site at least 2 years.  </a:t>
            </a:r>
          </a:p>
          <a:p>
            <a:r>
              <a:rPr lang="en-US" sz="2600" dirty="0">
                <a:solidFill>
                  <a:schemeClr val="tx1">
                    <a:lumMod val="90000"/>
                    <a:lumOff val="10000"/>
                  </a:schemeClr>
                </a:solidFill>
              </a:rPr>
              <a:t>Tree species considered for stocking purposes include Sitka spruce, white spruce, Lutz spruce, aspen, balsam poplar, western black cottonwood, and paper birch or other commercial species approved by DOF. </a:t>
            </a:r>
          </a:p>
          <a:p>
            <a:pPr marL="0" indent="0">
              <a:buNone/>
            </a:pPr>
            <a:r>
              <a:rPr lang="en-US" sz="2600" dirty="0">
                <a:solidFill>
                  <a:srgbClr val="478148"/>
                </a:solidFill>
              </a:rPr>
              <a:t>				        </a:t>
            </a:r>
            <a:r>
              <a:rPr lang="en-US" dirty="0">
                <a:solidFill>
                  <a:srgbClr val="478148"/>
                </a:solidFill>
              </a:rPr>
              <a:t>11 AAC 95 .375 (b)(4), (d)(2)</a:t>
            </a:r>
          </a:p>
          <a:p>
            <a:endParaRPr lang="en-US" sz="2600" dirty="0">
              <a:solidFill>
                <a:schemeClr val="tx1">
                  <a:lumMod val="90000"/>
                  <a:lumOff val="10000"/>
                </a:schemeClr>
              </a:solidFill>
            </a:endParaRPr>
          </a:p>
        </p:txBody>
      </p:sp>
    </p:spTree>
    <p:extLst>
      <p:ext uri="{BB962C8B-B14F-4D97-AF65-F5344CB8AC3E}">
        <p14:creationId xmlns:p14="http://schemas.microsoft.com/office/powerpoint/2010/main" val="1079331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249362"/>
          </a:xfrm>
        </p:spPr>
        <p:txBody>
          <a:bodyPr>
            <a:normAutofit fontScale="90000"/>
          </a:bodyPr>
          <a:lstStyle/>
          <a:p>
            <a:r>
              <a:rPr lang="en-US" sz="4400" dirty="0"/>
              <a:t>Supplement C:  Residual stocking calculation</a:t>
            </a:r>
          </a:p>
        </p:txBody>
      </p:sp>
      <p:sp>
        <p:nvSpPr>
          <p:cNvPr id="3" name="Content Placeholder 2"/>
          <p:cNvSpPr>
            <a:spLocks noGrp="1"/>
          </p:cNvSpPr>
          <p:nvPr>
            <p:ph idx="1"/>
          </p:nvPr>
        </p:nvSpPr>
        <p:spPr/>
        <p:txBody>
          <a:bodyPr>
            <a:normAutofit/>
          </a:bodyPr>
          <a:lstStyle/>
          <a:p>
            <a:pPr marL="457200" indent="-457200">
              <a:buAutoNum type="arabicParenR"/>
            </a:pPr>
            <a:r>
              <a:rPr lang="en-US" sz="2600" dirty="0">
                <a:solidFill>
                  <a:schemeClr val="bg2">
                    <a:lumMod val="10000"/>
                  </a:schemeClr>
                </a:solidFill>
              </a:rPr>
              <a:t>Estimate the number of residual commercial trees that will be left after timber harvest in each size class. </a:t>
            </a:r>
          </a:p>
          <a:p>
            <a:pPr marL="457200" indent="-457200">
              <a:buAutoNum type="arabicParenR"/>
            </a:pPr>
            <a:r>
              <a:rPr lang="en-US" sz="2600" dirty="0">
                <a:solidFill>
                  <a:schemeClr val="bg2">
                    <a:lumMod val="10000"/>
                  </a:schemeClr>
                </a:solidFill>
              </a:rPr>
              <a:t>Divide, by size class, the number of stems per acre needed to meet the minimum stocking standard found in 11 AAC 95.375(b)(4) into the estimated number of trees per acre left after harvest </a:t>
            </a:r>
          </a:p>
          <a:p>
            <a:pPr marL="457200" indent="-457200">
              <a:buAutoNum type="arabicParenR"/>
            </a:pPr>
            <a:r>
              <a:rPr lang="en-US" sz="2600" dirty="0">
                <a:solidFill>
                  <a:schemeClr val="bg2">
                    <a:lumMod val="10000"/>
                  </a:schemeClr>
                </a:solidFill>
              </a:rPr>
              <a:t>Multiply by 100 to determine the stocking percentage.</a:t>
            </a:r>
          </a:p>
          <a:p>
            <a:pPr marL="457200" indent="-457200">
              <a:buAutoNum type="arabicParenR"/>
            </a:pPr>
            <a:r>
              <a:rPr lang="en-US" sz="2600" dirty="0">
                <a:solidFill>
                  <a:schemeClr val="bg2">
                    <a:lumMod val="10000"/>
                  </a:schemeClr>
                </a:solidFill>
              </a:rPr>
              <a:t>Add the percentages from each size class to determine overall residual stocking levels.</a:t>
            </a:r>
          </a:p>
        </p:txBody>
      </p:sp>
    </p:spTree>
    <p:extLst>
      <p:ext uri="{BB962C8B-B14F-4D97-AF65-F5344CB8AC3E}">
        <p14:creationId xmlns:p14="http://schemas.microsoft.com/office/powerpoint/2010/main" val="26778407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944562"/>
          </a:xfrm>
        </p:spPr>
        <p:txBody>
          <a:bodyPr>
            <a:noAutofit/>
          </a:bodyPr>
          <a:lstStyle/>
          <a:p>
            <a:r>
              <a:rPr lang="en-US" sz="4400" dirty="0"/>
              <a:t>Supplement C:  Calculation example</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884668453"/>
              </p:ext>
            </p:extLst>
          </p:nvPr>
        </p:nvGraphicFramePr>
        <p:xfrm>
          <a:off x="152400" y="1676400"/>
          <a:ext cx="8686799" cy="4606304"/>
        </p:xfrm>
        <a:graphic>
          <a:graphicData uri="http://schemas.openxmlformats.org/drawingml/2006/table">
            <a:tbl>
              <a:tblPr>
                <a:tableStyleId>{5C22544A-7EE6-4342-B048-85BDC9FD1C3A}</a:tableStyleId>
              </a:tblPr>
              <a:tblGrid>
                <a:gridCol w="2481942">
                  <a:extLst>
                    <a:ext uri="{9D8B030D-6E8A-4147-A177-3AD203B41FA5}">
                      <a16:colId xmlns:a16="http://schemas.microsoft.com/office/drawing/2014/main" val="20000"/>
                    </a:ext>
                  </a:extLst>
                </a:gridCol>
                <a:gridCol w="1954955">
                  <a:extLst>
                    <a:ext uri="{9D8B030D-6E8A-4147-A177-3AD203B41FA5}">
                      <a16:colId xmlns:a16="http://schemas.microsoft.com/office/drawing/2014/main" val="20001"/>
                    </a:ext>
                  </a:extLst>
                </a:gridCol>
                <a:gridCol w="2294947">
                  <a:extLst>
                    <a:ext uri="{9D8B030D-6E8A-4147-A177-3AD203B41FA5}">
                      <a16:colId xmlns:a16="http://schemas.microsoft.com/office/drawing/2014/main" val="20002"/>
                    </a:ext>
                  </a:extLst>
                </a:gridCol>
                <a:gridCol w="1954955">
                  <a:extLst>
                    <a:ext uri="{9D8B030D-6E8A-4147-A177-3AD203B41FA5}">
                      <a16:colId xmlns:a16="http://schemas.microsoft.com/office/drawing/2014/main" val="20003"/>
                    </a:ext>
                  </a:extLst>
                </a:gridCol>
              </a:tblGrid>
              <a:tr h="1397370">
                <a:tc>
                  <a:txBody>
                    <a:bodyPr/>
                    <a:lstStyle/>
                    <a:p>
                      <a:pPr marL="0" marR="0" algn="ctr">
                        <a:spcBef>
                          <a:spcPts val="0"/>
                        </a:spcBef>
                        <a:spcAft>
                          <a:spcPts val="0"/>
                        </a:spcAft>
                      </a:pPr>
                      <a:r>
                        <a:rPr lang="en-US" sz="2600" dirty="0">
                          <a:effectLst/>
                        </a:rPr>
                        <a:t>Average DBH </a:t>
                      </a:r>
                    </a:p>
                  </a:txBody>
                  <a:tcPr marL="68580" marR="68580" marT="0" marB="0" anchor="ctr"/>
                </a:tc>
                <a:tc>
                  <a:txBody>
                    <a:bodyPr/>
                    <a:lstStyle/>
                    <a:p>
                      <a:pPr marL="0" marR="0" algn="ctr">
                        <a:spcBef>
                          <a:spcPts val="0"/>
                        </a:spcBef>
                        <a:spcAft>
                          <a:spcPts val="0"/>
                        </a:spcAft>
                      </a:pPr>
                      <a:r>
                        <a:rPr lang="en-US" sz="2600" dirty="0">
                          <a:effectLst/>
                        </a:rPr>
                        <a:t>Residual trees per acre </a:t>
                      </a:r>
                      <a:endParaRPr lang="en-US" sz="2600" dirty="0">
                        <a:effectLst/>
                        <a:latin typeface="Calibri"/>
                        <a:ea typeface="Calibri"/>
                        <a:cs typeface="Times New Roman"/>
                      </a:endParaRPr>
                    </a:p>
                  </a:txBody>
                  <a:tcPr marL="68580" marR="68580" marT="0" marB="0" anchor="ctr"/>
                </a:tc>
                <a:tc>
                  <a:txBody>
                    <a:bodyPr/>
                    <a:lstStyle/>
                    <a:p>
                      <a:pPr marL="0" marR="0" algn="ctr">
                        <a:spcBef>
                          <a:spcPts val="0"/>
                        </a:spcBef>
                        <a:spcAft>
                          <a:spcPts val="0"/>
                        </a:spcAft>
                      </a:pPr>
                      <a:r>
                        <a:rPr lang="en-US" sz="2600" dirty="0">
                          <a:effectLst/>
                        </a:rPr>
                        <a:t>Minimum Stocking Standard </a:t>
                      </a:r>
                    </a:p>
                    <a:p>
                      <a:pPr marL="0" marR="0" algn="ctr">
                        <a:spcBef>
                          <a:spcPts val="0"/>
                        </a:spcBef>
                        <a:spcAft>
                          <a:spcPts val="0"/>
                        </a:spcAft>
                      </a:pPr>
                      <a:r>
                        <a:rPr lang="en-US" sz="2600" dirty="0">
                          <a:effectLst/>
                        </a:rPr>
                        <a:t>(trees/acre) </a:t>
                      </a:r>
                      <a:endParaRPr lang="en-US" sz="2600" dirty="0">
                        <a:effectLst/>
                        <a:latin typeface="Calibri"/>
                        <a:ea typeface="Calibri"/>
                        <a:cs typeface="Times New Roman"/>
                      </a:endParaRPr>
                    </a:p>
                  </a:txBody>
                  <a:tcPr marL="68580" marR="68580" marT="0" marB="0" anchor="ctr"/>
                </a:tc>
                <a:tc>
                  <a:txBody>
                    <a:bodyPr/>
                    <a:lstStyle/>
                    <a:p>
                      <a:pPr marL="0" marR="0" algn="ctr">
                        <a:spcBef>
                          <a:spcPts val="0"/>
                        </a:spcBef>
                        <a:spcAft>
                          <a:spcPts val="0"/>
                        </a:spcAft>
                      </a:pPr>
                      <a:r>
                        <a:rPr lang="en-US" sz="2600" dirty="0">
                          <a:effectLst/>
                        </a:rPr>
                        <a:t>Stocking </a:t>
                      </a:r>
                    </a:p>
                    <a:p>
                      <a:pPr marL="0" marR="0" algn="ctr">
                        <a:spcBef>
                          <a:spcPts val="0"/>
                        </a:spcBef>
                        <a:spcAft>
                          <a:spcPts val="0"/>
                        </a:spcAft>
                      </a:pPr>
                      <a:r>
                        <a:rPr lang="en-US" sz="2600" dirty="0">
                          <a:effectLst/>
                        </a:rPr>
                        <a:t>% </a:t>
                      </a:r>
                      <a:endParaRPr lang="en-US" sz="2600" dirty="0">
                        <a:effectLst/>
                        <a:latin typeface="Calibri"/>
                        <a:ea typeface="Calibri"/>
                        <a:cs typeface="Times New Roman"/>
                      </a:endParaRPr>
                    </a:p>
                  </a:txBody>
                  <a:tcPr marL="68580" marR="68580" marT="0" marB="0" anchor="ctr"/>
                </a:tc>
                <a:extLst>
                  <a:ext uri="{0D108BD9-81ED-4DB2-BD59-A6C34878D82A}">
                    <a16:rowId xmlns:a16="http://schemas.microsoft.com/office/drawing/2014/main" val="10000"/>
                  </a:ext>
                </a:extLst>
              </a:tr>
              <a:tr h="376215">
                <a:tc>
                  <a:txBody>
                    <a:bodyPr/>
                    <a:lstStyle/>
                    <a:p>
                      <a:pPr marL="0" marR="0" algn="ctr">
                        <a:spcBef>
                          <a:spcPts val="0"/>
                        </a:spcBef>
                        <a:spcAft>
                          <a:spcPts val="0"/>
                        </a:spcAft>
                      </a:pPr>
                      <a:r>
                        <a:rPr lang="en-US" sz="2600" u="sng" dirty="0">
                          <a:solidFill>
                            <a:schemeClr val="bg1"/>
                          </a:solidFill>
                          <a:effectLst/>
                        </a:rPr>
                        <a:t>&gt;</a:t>
                      </a:r>
                      <a:r>
                        <a:rPr lang="en-US" sz="2600" dirty="0">
                          <a:solidFill>
                            <a:schemeClr val="bg1"/>
                          </a:solidFill>
                          <a:effectLst/>
                        </a:rPr>
                        <a:t>9</a:t>
                      </a:r>
                      <a:r>
                        <a:rPr lang="en-US" sz="2600" dirty="0">
                          <a:effectLst/>
                        </a:rPr>
                        <a:t>” </a:t>
                      </a:r>
                      <a:endParaRPr lang="en-US" sz="2600" dirty="0">
                        <a:effectLst/>
                        <a:latin typeface="Calibri"/>
                        <a:ea typeface="Calibri"/>
                        <a:cs typeface="Times New Roman"/>
                      </a:endParaRPr>
                    </a:p>
                  </a:txBody>
                  <a:tcPr marL="68580" marR="68580" marT="0" marB="0"/>
                </a:tc>
                <a:tc>
                  <a:txBody>
                    <a:bodyPr/>
                    <a:lstStyle/>
                    <a:p>
                      <a:pPr marL="0" marR="0" algn="ctr">
                        <a:spcBef>
                          <a:spcPts val="0"/>
                        </a:spcBef>
                        <a:spcAft>
                          <a:spcPts val="0"/>
                        </a:spcAft>
                      </a:pPr>
                      <a:r>
                        <a:rPr lang="en-US" sz="2800" b="1" dirty="0">
                          <a:solidFill>
                            <a:srgbClr val="478148"/>
                          </a:solidFill>
                          <a:effectLst/>
                        </a:rPr>
                        <a:t>20 </a:t>
                      </a:r>
                      <a:endParaRPr lang="en-US" sz="2800" b="1" dirty="0">
                        <a:solidFill>
                          <a:srgbClr val="478148"/>
                        </a:solidFill>
                        <a:effectLst/>
                        <a:latin typeface="Calibri"/>
                        <a:ea typeface="Calibri"/>
                        <a:cs typeface="Times New Roman"/>
                      </a:endParaRPr>
                    </a:p>
                  </a:txBody>
                  <a:tcPr marL="68580" marR="68580" marT="0" marB="0" anchor="ctr"/>
                </a:tc>
                <a:tc>
                  <a:txBody>
                    <a:bodyPr/>
                    <a:lstStyle/>
                    <a:p>
                      <a:pPr marL="0" marR="0" algn="ctr">
                        <a:spcBef>
                          <a:spcPts val="0"/>
                        </a:spcBef>
                        <a:spcAft>
                          <a:spcPts val="0"/>
                        </a:spcAft>
                      </a:pPr>
                      <a:r>
                        <a:rPr lang="en-US" sz="2800" b="1">
                          <a:solidFill>
                            <a:srgbClr val="478148"/>
                          </a:solidFill>
                          <a:effectLst/>
                        </a:rPr>
                        <a:t>120 </a:t>
                      </a:r>
                      <a:endParaRPr lang="en-US" sz="2800" b="1">
                        <a:solidFill>
                          <a:srgbClr val="478148"/>
                        </a:solidFill>
                        <a:effectLst/>
                        <a:latin typeface="Calibri"/>
                        <a:ea typeface="Calibri"/>
                        <a:cs typeface="Times New Roman"/>
                      </a:endParaRPr>
                    </a:p>
                  </a:txBody>
                  <a:tcPr marL="68580" marR="68580" marT="0" marB="0" anchor="ctr"/>
                </a:tc>
                <a:tc>
                  <a:txBody>
                    <a:bodyPr/>
                    <a:lstStyle/>
                    <a:p>
                      <a:pPr marL="0" marR="0" algn="ctr">
                        <a:spcBef>
                          <a:spcPts val="0"/>
                        </a:spcBef>
                        <a:spcAft>
                          <a:spcPts val="0"/>
                        </a:spcAft>
                      </a:pPr>
                      <a:r>
                        <a:rPr lang="en-US" sz="2800" b="1">
                          <a:solidFill>
                            <a:srgbClr val="478148"/>
                          </a:solidFill>
                          <a:effectLst/>
                        </a:rPr>
                        <a:t>17% </a:t>
                      </a:r>
                      <a:endParaRPr lang="en-US" sz="2800" b="1">
                        <a:solidFill>
                          <a:srgbClr val="478148"/>
                        </a:solidFill>
                        <a:effectLst/>
                        <a:latin typeface="Calibri"/>
                        <a:ea typeface="Calibri"/>
                        <a:cs typeface="Times New Roman"/>
                      </a:endParaRPr>
                    </a:p>
                  </a:txBody>
                  <a:tcPr marL="68580" marR="68580" marT="0" marB="0" anchor="ctr"/>
                </a:tc>
                <a:extLst>
                  <a:ext uri="{0D108BD9-81ED-4DB2-BD59-A6C34878D82A}">
                    <a16:rowId xmlns:a16="http://schemas.microsoft.com/office/drawing/2014/main" val="10001"/>
                  </a:ext>
                </a:extLst>
              </a:tr>
              <a:tr h="376215">
                <a:tc>
                  <a:txBody>
                    <a:bodyPr/>
                    <a:lstStyle/>
                    <a:p>
                      <a:pPr marL="0" marR="0" algn="ctr">
                        <a:spcBef>
                          <a:spcPts val="0"/>
                        </a:spcBef>
                        <a:spcAft>
                          <a:spcPts val="0"/>
                        </a:spcAft>
                      </a:pPr>
                      <a:r>
                        <a:rPr lang="en-US" sz="2600">
                          <a:effectLst/>
                        </a:rPr>
                        <a:t>6” to 8” </a:t>
                      </a:r>
                      <a:endParaRPr lang="en-US" sz="2600">
                        <a:effectLst/>
                        <a:latin typeface="Calibri"/>
                        <a:ea typeface="Calibri"/>
                        <a:cs typeface="Times New Roman"/>
                      </a:endParaRPr>
                    </a:p>
                  </a:txBody>
                  <a:tcPr marL="68580" marR="68580" marT="0" marB="0"/>
                </a:tc>
                <a:tc>
                  <a:txBody>
                    <a:bodyPr/>
                    <a:lstStyle/>
                    <a:p>
                      <a:pPr marL="0" marR="0" algn="ctr">
                        <a:spcBef>
                          <a:spcPts val="0"/>
                        </a:spcBef>
                        <a:spcAft>
                          <a:spcPts val="0"/>
                        </a:spcAft>
                      </a:pPr>
                      <a:r>
                        <a:rPr lang="en-US" sz="2800" b="1" dirty="0">
                          <a:solidFill>
                            <a:srgbClr val="478148"/>
                          </a:solidFill>
                          <a:effectLst/>
                        </a:rPr>
                        <a:t>30 </a:t>
                      </a:r>
                      <a:endParaRPr lang="en-US" sz="2800" b="1" dirty="0">
                        <a:solidFill>
                          <a:srgbClr val="478148"/>
                        </a:solidFill>
                        <a:effectLst/>
                        <a:latin typeface="Calibri"/>
                        <a:ea typeface="Calibri"/>
                        <a:cs typeface="Times New Roman"/>
                      </a:endParaRPr>
                    </a:p>
                  </a:txBody>
                  <a:tcPr marL="68580" marR="68580" marT="0" marB="0" anchor="ctr"/>
                </a:tc>
                <a:tc>
                  <a:txBody>
                    <a:bodyPr/>
                    <a:lstStyle/>
                    <a:p>
                      <a:pPr marL="0" marR="0" algn="ctr">
                        <a:spcBef>
                          <a:spcPts val="0"/>
                        </a:spcBef>
                        <a:spcAft>
                          <a:spcPts val="0"/>
                        </a:spcAft>
                      </a:pPr>
                      <a:r>
                        <a:rPr lang="en-US" sz="2800" b="1">
                          <a:solidFill>
                            <a:srgbClr val="478148"/>
                          </a:solidFill>
                          <a:effectLst/>
                        </a:rPr>
                        <a:t>170 </a:t>
                      </a:r>
                      <a:endParaRPr lang="en-US" sz="2800" b="1">
                        <a:solidFill>
                          <a:srgbClr val="478148"/>
                        </a:solidFill>
                        <a:effectLst/>
                        <a:latin typeface="Calibri"/>
                        <a:ea typeface="Calibri"/>
                        <a:cs typeface="Times New Roman"/>
                      </a:endParaRPr>
                    </a:p>
                  </a:txBody>
                  <a:tcPr marL="68580" marR="68580" marT="0" marB="0" anchor="ctr"/>
                </a:tc>
                <a:tc>
                  <a:txBody>
                    <a:bodyPr/>
                    <a:lstStyle/>
                    <a:p>
                      <a:pPr marL="0" marR="0" algn="ctr">
                        <a:spcBef>
                          <a:spcPts val="0"/>
                        </a:spcBef>
                        <a:spcAft>
                          <a:spcPts val="0"/>
                        </a:spcAft>
                      </a:pPr>
                      <a:r>
                        <a:rPr lang="en-US" sz="2800" b="1">
                          <a:solidFill>
                            <a:srgbClr val="478148"/>
                          </a:solidFill>
                          <a:effectLst/>
                        </a:rPr>
                        <a:t>18% </a:t>
                      </a:r>
                      <a:endParaRPr lang="en-US" sz="2800" b="1">
                        <a:solidFill>
                          <a:srgbClr val="478148"/>
                        </a:solidFill>
                        <a:effectLst/>
                        <a:latin typeface="Calibri"/>
                        <a:ea typeface="Calibri"/>
                        <a:cs typeface="Times New Roman"/>
                      </a:endParaRPr>
                    </a:p>
                  </a:txBody>
                  <a:tcPr marL="68580" marR="68580" marT="0" marB="0" anchor="ctr"/>
                </a:tc>
                <a:extLst>
                  <a:ext uri="{0D108BD9-81ED-4DB2-BD59-A6C34878D82A}">
                    <a16:rowId xmlns:a16="http://schemas.microsoft.com/office/drawing/2014/main" val="10002"/>
                  </a:ext>
                </a:extLst>
              </a:tr>
              <a:tr h="376215">
                <a:tc>
                  <a:txBody>
                    <a:bodyPr/>
                    <a:lstStyle/>
                    <a:p>
                      <a:pPr marL="0" marR="0" algn="ctr">
                        <a:spcBef>
                          <a:spcPts val="0"/>
                        </a:spcBef>
                        <a:spcAft>
                          <a:spcPts val="0"/>
                        </a:spcAft>
                      </a:pPr>
                      <a:r>
                        <a:rPr lang="en-US" sz="2600">
                          <a:effectLst/>
                        </a:rPr>
                        <a:t>1” to 5” </a:t>
                      </a:r>
                      <a:endParaRPr lang="en-US" sz="2600">
                        <a:effectLst/>
                        <a:latin typeface="Calibri"/>
                        <a:ea typeface="Calibri"/>
                        <a:cs typeface="Times New Roman"/>
                      </a:endParaRPr>
                    </a:p>
                  </a:txBody>
                  <a:tcPr marL="68580" marR="68580" marT="0" marB="0"/>
                </a:tc>
                <a:tc>
                  <a:txBody>
                    <a:bodyPr/>
                    <a:lstStyle/>
                    <a:p>
                      <a:pPr marL="0" marR="0" algn="ctr">
                        <a:spcBef>
                          <a:spcPts val="0"/>
                        </a:spcBef>
                        <a:spcAft>
                          <a:spcPts val="0"/>
                        </a:spcAft>
                      </a:pPr>
                      <a:r>
                        <a:rPr lang="en-US" sz="2800" b="1" dirty="0">
                          <a:solidFill>
                            <a:srgbClr val="478148"/>
                          </a:solidFill>
                          <a:effectLst/>
                        </a:rPr>
                        <a:t>60 </a:t>
                      </a:r>
                      <a:endParaRPr lang="en-US" sz="2800" b="1" dirty="0">
                        <a:solidFill>
                          <a:srgbClr val="478148"/>
                        </a:solidFill>
                        <a:effectLst/>
                        <a:latin typeface="Calibri"/>
                        <a:ea typeface="Calibri"/>
                        <a:cs typeface="Times New Roman"/>
                      </a:endParaRPr>
                    </a:p>
                  </a:txBody>
                  <a:tcPr marL="68580" marR="68580" marT="0" marB="0" anchor="ctr"/>
                </a:tc>
                <a:tc>
                  <a:txBody>
                    <a:bodyPr/>
                    <a:lstStyle/>
                    <a:p>
                      <a:pPr marL="0" marR="0" algn="ctr">
                        <a:spcBef>
                          <a:spcPts val="0"/>
                        </a:spcBef>
                        <a:spcAft>
                          <a:spcPts val="0"/>
                        </a:spcAft>
                      </a:pPr>
                      <a:r>
                        <a:rPr lang="en-US" sz="2800" b="1">
                          <a:solidFill>
                            <a:srgbClr val="478148"/>
                          </a:solidFill>
                          <a:effectLst/>
                        </a:rPr>
                        <a:t>200 </a:t>
                      </a:r>
                      <a:endParaRPr lang="en-US" sz="2800" b="1">
                        <a:solidFill>
                          <a:srgbClr val="478148"/>
                        </a:solidFill>
                        <a:effectLst/>
                        <a:latin typeface="Calibri"/>
                        <a:ea typeface="Calibri"/>
                        <a:cs typeface="Times New Roman"/>
                      </a:endParaRPr>
                    </a:p>
                  </a:txBody>
                  <a:tcPr marL="68580" marR="68580" marT="0" marB="0" anchor="ctr"/>
                </a:tc>
                <a:tc>
                  <a:txBody>
                    <a:bodyPr/>
                    <a:lstStyle/>
                    <a:p>
                      <a:pPr marL="0" marR="0" algn="ctr">
                        <a:spcBef>
                          <a:spcPts val="0"/>
                        </a:spcBef>
                        <a:spcAft>
                          <a:spcPts val="0"/>
                        </a:spcAft>
                      </a:pPr>
                      <a:r>
                        <a:rPr lang="en-US" sz="2800" b="1">
                          <a:solidFill>
                            <a:srgbClr val="478148"/>
                          </a:solidFill>
                          <a:effectLst/>
                        </a:rPr>
                        <a:t>30% </a:t>
                      </a:r>
                      <a:endParaRPr lang="en-US" sz="2800" b="1">
                        <a:solidFill>
                          <a:srgbClr val="478148"/>
                        </a:solidFill>
                        <a:effectLst/>
                        <a:latin typeface="Calibri"/>
                        <a:ea typeface="Calibri"/>
                        <a:cs typeface="Times New Roman"/>
                      </a:endParaRPr>
                    </a:p>
                  </a:txBody>
                  <a:tcPr marL="68580" marR="68580" marT="0" marB="0" anchor="ctr"/>
                </a:tc>
                <a:extLst>
                  <a:ext uri="{0D108BD9-81ED-4DB2-BD59-A6C34878D82A}">
                    <a16:rowId xmlns:a16="http://schemas.microsoft.com/office/drawing/2014/main" val="10003"/>
                  </a:ext>
                </a:extLst>
              </a:tr>
              <a:tr h="698685">
                <a:tc gridSpan="4">
                  <a:txBody>
                    <a:bodyPr/>
                    <a:lstStyle/>
                    <a:p>
                      <a:pPr marL="0" marR="0" algn="r">
                        <a:spcBef>
                          <a:spcPts val="0"/>
                        </a:spcBef>
                        <a:spcAft>
                          <a:spcPts val="0"/>
                        </a:spcAft>
                      </a:pPr>
                      <a:r>
                        <a:rPr lang="en-US" sz="2600" dirty="0">
                          <a:effectLst/>
                        </a:rPr>
                        <a:t>Total residual stocking:  </a:t>
                      </a:r>
                      <a:r>
                        <a:rPr lang="en-US" sz="2800" b="1" dirty="0">
                          <a:solidFill>
                            <a:srgbClr val="478148"/>
                          </a:solidFill>
                          <a:effectLst/>
                        </a:rPr>
                        <a:t>65% </a:t>
                      </a:r>
                      <a:endParaRPr lang="en-US" sz="2800" b="1" dirty="0">
                        <a:solidFill>
                          <a:srgbClr val="478148"/>
                        </a:solidFill>
                        <a:effectLst/>
                        <a:latin typeface="Calibri"/>
                        <a:ea typeface="Calibri"/>
                        <a:cs typeface="Times New Roman"/>
                      </a:endParaRPr>
                    </a:p>
                  </a:txBody>
                  <a:tcPr marL="73152" marR="137160" marT="0" marB="0" anchor="ctr"/>
                </a:tc>
                <a:tc hMerge="1">
                  <a:txBody>
                    <a:bodyPr/>
                    <a:lstStyle/>
                    <a:p>
                      <a:pPr marL="0" marR="0" algn="ctr">
                        <a:spcBef>
                          <a:spcPts val="0"/>
                        </a:spcBef>
                        <a:spcAft>
                          <a:spcPts val="0"/>
                        </a:spcAft>
                      </a:pPr>
                      <a:endParaRPr lang="en-US" sz="2800" b="1" dirty="0">
                        <a:solidFill>
                          <a:srgbClr val="478148"/>
                        </a:solidFill>
                        <a:effectLst/>
                        <a:latin typeface="Calibri"/>
                        <a:ea typeface="Calibri"/>
                        <a:cs typeface="Times New Roman"/>
                      </a:endParaRPr>
                    </a:p>
                  </a:txBody>
                  <a:tcPr marL="68580" marR="68580" marT="0" marB="0" anchor="ctr"/>
                </a:tc>
                <a:tc hMerge="1">
                  <a:txBody>
                    <a:bodyPr/>
                    <a:lstStyle/>
                    <a:p>
                      <a:pPr marL="0" marR="0" algn="ctr">
                        <a:spcBef>
                          <a:spcPts val="0"/>
                        </a:spcBef>
                        <a:spcAft>
                          <a:spcPts val="0"/>
                        </a:spcAft>
                      </a:pPr>
                      <a:endParaRPr lang="en-US" sz="2800" b="1" dirty="0">
                        <a:solidFill>
                          <a:srgbClr val="478148"/>
                        </a:solidFill>
                        <a:effectLst/>
                        <a:latin typeface="Calibri"/>
                        <a:ea typeface="Calibri"/>
                        <a:cs typeface="Times New Roman"/>
                      </a:endParaRPr>
                    </a:p>
                  </a:txBody>
                  <a:tcPr marL="68580" marR="68580" marT="0" marB="0" anchor="ctr"/>
                </a:tc>
                <a:tc hMerge="1">
                  <a:txBody>
                    <a:bodyPr/>
                    <a:lstStyle/>
                    <a:p>
                      <a:pPr marL="0" marR="0" algn="ctr">
                        <a:spcBef>
                          <a:spcPts val="0"/>
                        </a:spcBef>
                        <a:spcAft>
                          <a:spcPts val="0"/>
                        </a:spcAft>
                      </a:pPr>
                      <a:endParaRPr lang="en-US" sz="2800" b="1" dirty="0">
                        <a:solidFill>
                          <a:srgbClr val="478148"/>
                        </a:solidFill>
                        <a:effectLst/>
                        <a:latin typeface="Calibri"/>
                        <a:ea typeface="Calibri"/>
                        <a:cs typeface="Times New Roman"/>
                      </a:endParaRPr>
                    </a:p>
                  </a:txBody>
                  <a:tcPr marL="68580" marR="68580" marT="0" marB="0" anchor="ctr"/>
                </a:tc>
                <a:extLst>
                  <a:ext uri="{0D108BD9-81ED-4DB2-BD59-A6C34878D82A}">
                    <a16:rowId xmlns:a16="http://schemas.microsoft.com/office/drawing/2014/main" val="10004"/>
                  </a:ext>
                </a:extLst>
              </a:tr>
              <a:tr h="1042499">
                <a:tc gridSpan="4">
                  <a:txBody>
                    <a:bodyPr/>
                    <a:lstStyle/>
                    <a:p>
                      <a:pPr marL="0" marR="0" algn="r">
                        <a:spcBef>
                          <a:spcPts val="0"/>
                        </a:spcBef>
                        <a:spcAft>
                          <a:spcPts val="0"/>
                        </a:spcAft>
                      </a:pPr>
                      <a:r>
                        <a:rPr lang="en-US" sz="2600" dirty="0">
                          <a:effectLst/>
                        </a:rPr>
                        <a:t>Additional seedlings needed:  </a:t>
                      </a:r>
                      <a:r>
                        <a:rPr lang="en-US" sz="2800" b="1" dirty="0">
                          <a:solidFill>
                            <a:srgbClr val="478148"/>
                          </a:solidFill>
                          <a:effectLst/>
                        </a:rPr>
                        <a:t>158 </a:t>
                      </a:r>
                    </a:p>
                    <a:p>
                      <a:pPr marL="0" marR="0" algn="r">
                        <a:spcBef>
                          <a:spcPts val="0"/>
                        </a:spcBef>
                        <a:spcAft>
                          <a:spcPts val="0"/>
                        </a:spcAft>
                      </a:pPr>
                      <a:r>
                        <a:rPr lang="en-US" sz="2800" b="0" dirty="0">
                          <a:solidFill>
                            <a:srgbClr val="478148"/>
                          </a:solidFill>
                          <a:effectLst/>
                        </a:rPr>
                        <a:t>(35% of 450 seedling/ac)</a:t>
                      </a:r>
                      <a:r>
                        <a:rPr lang="en-US" sz="2600" dirty="0">
                          <a:effectLst/>
                        </a:rPr>
                        <a:t> </a:t>
                      </a:r>
                      <a:endParaRPr lang="en-US" sz="2600" dirty="0">
                        <a:effectLst/>
                        <a:latin typeface="Calibri"/>
                        <a:ea typeface="Calibri"/>
                        <a:cs typeface="Times New Roman"/>
                      </a:endParaRPr>
                    </a:p>
                  </a:txBody>
                  <a:tcPr marL="73152" marR="137160" marT="0" marB="0" anchor="ctr"/>
                </a:tc>
                <a:tc hMerge="1">
                  <a:txBody>
                    <a:bodyPr/>
                    <a:lstStyle/>
                    <a:p>
                      <a:pPr marL="0" marR="0" algn="ctr">
                        <a:spcBef>
                          <a:spcPts val="0"/>
                        </a:spcBef>
                        <a:spcAft>
                          <a:spcPts val="0"/>
                        </a:spcAft>
                      </a:pPr>
                      <a:endParaRPr lang="en-US" sz="2600" dirty="0">
                        <a:effectLst/>
                        <a:latin typeface="Calibri"/>
                        <a:ea typeface="Calibri"/>
                        <a:cs typeface="Times New Roman"/>
                      </a:endParaRPr>
                    </a:p>
                  </a:txBody>
                  <a:tcPr marL="68580" marR="68580" marT="0" marB="0"/>
                </a:tc>
                <a:tc hMerge="1">
                  <a:txBody>
                    <a:bodyPr/>
                    <a:lstStyle/>
                    <a:p>
                      <a:pPr marL="0" marR="0" algn="ctr">
                        <a:spcBef>
                          <a:spcPts val="0"/>
                        </a:spcBef>
                        <a:spcAft>
                          <a:spcPts val="0"/>
                        </a:spcAft>
                      </a:pPr>
                      <a:endParaRPr lang="en-US" sz="2600" dirty="0">
                        <a:effectLst/>
                        <a:latin typeface="Calibri"/>
                        <a:ea typeface="Calibri"/>
                        <a:cs typeface="Times New Roman"/>
                      </a:endParaRPr>
                    </a:p>
                  </a:txBody>
                  <a:tcPr marL="68580" marR="68580" marT="0" marB="0" anchor="ctr"/>
                </a:tc>
                <a:tc hMerge="1">
                  <a:txBody>
                    <a:bodyPr/>
                    <a:lstStyle/>
                    <a:p>
                      <a:pPr marL="0" marR="0" algn="ctr">
                        <a:spcBef>
                          <a:spcPts val="0"/>
                        </a:spcBef>
                        <a:spcAft>
                          <a:spcPts val="0"/>
                        </a:spcAft>
                      </a:pPr>
                      <a:endParaRPr lang="en-US" sz="2600" dirty="0">
                        <a:effectLst/>
                        <a:latin typeface="Calibri"/>
                        <a:ea typeface="Calibri"/>
                        <a:cs typeface="Times New Roman"/>
                      </a:endParaRPr>
                    </a:p>
                  </a:txBody>
                  <a:tcPr marL="68580" marR="68580" marT="0" marB="0"/>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6635624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Forest Land Use Plans (FLUPs)</a:t>
            </a:r>
          </a:p>
        </p:txBody>
      </p:sp>
      <p:sp>
        <p:nvSpPr>
          <p:cNvPr id="3" name="Content Placeholder 2"/>
          <p:cNvSpPr>
            <a:spLocks noGrp="1"/>
          </p:cNvSpPr>
          <p:nvPr>
            <p:ph idx="1"/>
          </p:nvPr>
        </p:nvSpPr>
        <p:spPr>
          <a:xfrm>
            <a:off x="457200" y="1600200"/>
            <a:ext cx="4876800" cy="4525963"/>
          </a:xfrm>
        </p:spPr>
        <p:txBody>
          <a:bodyPr>
            <a:normAutofit/>
          </a:bodyPr>
          <a:lstStyle/>
          <a:p>
            <a:pPr>
              <a:buBlip>
                <a:blip r:embed="rId2"/>
              </a:buBlip>
            </a:pPr>
            <a:r>
              <a:rPr lang="en-US" sz="3200" dirty="0">
                <a:solidFill>
                  <a:schemeClr val="bg2">
                    <a:lumMod val="10000"/>
                  </a:schemeClr>
                </a:solidFill>
              </a:rPr>
              <a:t> Provide the information on natural regeneration from the DPO Reforestation Commitment and Supplement C in the FLUP for state timber sales.</a:t>
            </a:r>
          </a:p>
        </p:txBody>
      </p:sp>
      <p:sp>
        <p:nvSpPr>
          <p:cNvPr id="4" name="TextBox 3">
            <a:extLst>
              <a:ext uri="{FF2B5EF4-FFF2-40B4-BE49-F238E27FC236}">
                <a16:creationId xmlns:a16="http://schemas.microsoft.com/office/drawing/2014/main" id="{1B80BD47-9858-4D17-A37F-6FF550459627}"/>
              </a:ext>
            </a:extLst>
          </p:cNvPr>
          <p:cNvSpPr txBox="1"/>
          <p:nvPr/>
        </p:nvSpPr>
        <p:spPr>
          <a:xfrm>
            <a:off x="5619750" y="1828800"/>
            <a:ext cx="2743200" cy="3477875"/>
          </a:xfrm>
          <a:prstGeom prst="rect">
            <a:avLst/>
          </a:prstGeom>
          <a:solidFill>
            <a:srgbClr val="D6EDBD"/>
          </a:solidFill>
          <a:ln w="15875">
            <a:solidFill>
              <a:schemeClr val="bg1"/>
            </a:solidFill>
          </a:ln>
        </p:spPr>
        <p:txBody>
          <a:bodyPr wrap="square" rtlCol="0">
            <a:spAutoFit/>
          </a:bodyPr>
          <a:lstStyle/>
          <a:p>
            <a:pPr algn="ctr"/>
            <a:endParaRPr lang="en-US" sz="1200" b="1" dirty="0">
              <a:solidFill>
                <a:schemeClr val="bg1"/>
              </a:solidFill>
            </a:endParaRPr>
          </a:p>
          <a:p>
            <a:pPr algn="ctr"/>
            <a:endParaRPr lang="en-US" sz="1200" b="1" dirty="0">
              <a:solidFill>
                <a:schemeClr val="bg1"/>
              </a:solidFill>
            </a:endParaRPr>
          </a:p>
          <a:p>
            <a:pPr algn="ctr"/>
            <a:r>
              <a:rPr lang="en-US" sz="1200" b="1" dirty="0">
                <a:solidFill>
                  <a:schemeClr val="bg1"/>
                </a:solidFill>
              </a:rPr>
              <a:t>State of Alaska</a:t>
            </a:r>
          </a:p>
          <a:p>
            <a:pPr algn="ctr"/>
            <a:r>
              <a:rPr lang="en-US" sz="1200" b="1" dirty="0">
                <a:solidFill>
                  <a:schemeClr val="bg1"/>
                </a:solidFill>
              </a:rPr>
              <a:t>Department of Natural Resources</a:t>
            </a:r>
          </a:p>
          <a:p>
            <a:pPr algn="ctr"/>
            <a:r>
              <a:rPr lang="en-US" sz="1200" b="1" dirty="0">
                <a:solidFill>
                  <a:schemeClr val="bg1"/>
                </a:solidFill>
              </a:rPr>
              <a:t>Division of Forestry</a:t>
            </a:r>
          </a:p>
          <a:p>
            <a:pPr algn="ctr"/>
            <a:r>
              <a:rPr lang="en-US" sz="1200" b="1" dirty="0">
                <a:solidFill>
                  <a:schemeClr val="bg1"/>
                </a:solidFill>
              </a:rPr>
              <a:t>Region III – Delta</a:t>
            </a:r>
          </a:p>
          <a:p>
            <a:pPr algn="ctr"/>
            <a:endParaRPr lang="en-US" sz="1200" b="1" dirty="0">
              <a:solidFill>
                <a:schemeClr val="bg1"/>
              </a:solidFill>
            </a:endParaRPr>
          </a:p>
          <a:p>
            <a:pPr algn="ctr"/>
            <a:endParaRPr lang="en-US" sz="1200" b="1" dirty="0">
              <a:solidFill>
                <a:schemeClr val="bg1"/>
              </a:solidFill>
            </a:endParaRPr>
          </a:p>
          <a:p>
            <a:pPr algn="ctr"/>
            <a:endParaRPr lang="en-US" sz="1200" b="1" dirty="0">
              <a:solidFill>
                <a:schemeClr val="bg1"/>
              </a:solidFill>
            </a:endParaRPr>
          </a:p>
          <a:p>
            <a:pPr algn="ctr"/>
            <a:r>
              <a:rPr lang="en-US" sz="1200" b="1" dirty="0">
                <a:solidFill>
                  <a:schemeClr val="bg1"/>
                </a:solidFill>
              </a:rPr>
              <a:t> </a:t>
            </a:r>
          </a:p>
          <a:p>
            <a:pPr algn="ctr"/>
            <a:r>
              <a:rPr lang="en-US" sz="1200" b="1" dirty="0">
                <a:solidFill>
                  <a:schemeClr val="bg1"/>
                </a:solidFill>
              </a:rPr>
              <a:t>Forest Land Use Plan</a:t>
            </a:r>
          </a:p>
          <a:p>
            <a:pPr algn="ctr"/>
            <a:r>
              <a:rPr lang="en-US" sz="1200" b="1" dirty="0">
                <a:solidFill>
                  <a:schemeClr val="bg1"/>
                </a:solidFill>
              </a:rPr>
              <a:t>Mississippi Fire Salvage #1</a:t>
            </a:r>
          </a:p>
          <a:p>
            <a:pPr algn="ctr"/>
            <a:r>
              <a:rPr lang="en-US" sz="1200" b="1" dirty="0">
                <a:solidFill>
                  <a:schemeClr val="bg1"/>
                </a:solidFill>
              </a:rPr>
              <a:t>NC-1510-D</a:t>
            </a:r>
          </a:p>
          <a:p>
            <a:pPr algn="ctr"/>
            <a:endParaRPr lang="en-US" sz="1200" b="1" dirty="0">
              <a:solidFill>
                <a:schemeClr val="bg1"/>
              </a:solidFill>
            </a:endParaRPr>
          </a:p>
          <a:p>
            <a:pPr algn="ctr"/>
            <a:r>
              <a:rPr lang="en-US" sz="1200" b="1" dirty="0">
                <a:solidFill>
                  <a:schemeClr val="bg1"/>
                </a:solidFill>
              </a:rPr>
              <a:t>February 24, 2014</a:t>
            </a:r>
            <a:endParaRPr lang="en-US" sz="700" b="1" dirty="0">
              <a:solidFill>
                <a:schemeClr val="bg1"/>
              </a:solidFill>
            </a:endParaRPr>
          </a:p>
          <a:p>
            <a:pPr algn="ctr"/>
            <a:endParaRPr lang="en-US" sz="700" b="1" dirty="0">
              <a:solidFill>
                <a:schemeClr val="bg1"/>
              </a:solidFill>
            </a:endParaRPr>
          </a:p>
          <a:p>
            <a:pPr algn="ctr"/>
            <a:endParaRPr lang="en-US" sz="700" b="1" dirty="0">
              <a:solidFill>
                <a:schemeClr val="bg1"/>
              </a:solidFill>
            </a:endParaRPr>
          </a:p>
          <a:p>
            <a:pPr algn="ctr"/>
            <a:endParaRPr lang="en-US" sz="700" b="1" dirty="0">
              <a:solidFill>
                <a:schemeClr val="bg1"/>
              </a:solidFill>
            </a:endParaRPr>
          </a:p>
          <a:p>
            <a:pPr algn="ctr"/>
            <a:endParaRPr lang="en-US" sz="700" b="1" dirty="0">
              <a:solidFill>
                <a:schemeClr val="bg1"/>
              </a:solidFill>
            </a:endParaRPr>
          </a:p>
          <a:p>
            <a:pPr algn="ctr"/>
            <a:endParaRPr lang="en-US" sz="1200" b="1" dirty="0">
              <a:solidFill>
                <a:schemeClr val="bg1"/>
              </a:solidFill>
            </a:endParaRPr>
          </a:p>
        </p:txBody>
      </p:sp>
      <p:pic>
        <p:nvPicPr>
          <p:cNvPr id="5" name="Picture 4">
            <a:extLst>
              <a:ext uri="{FF2B5EF4-FFF2-40B4-BE49-F238E27FC236}">
                <a16:creationId xmlns:a16="http://schemas.microsoft.com/office/drawing/2014/main" id="{BAC967CE-2CC0-487A-93BC-7AC83E574E11}"/>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81800" y="3110537"/>
            <a:ext cx="419100" cy="457200"/>
          </a:xfrm>
          <a:prstGeom prst="rect">
            <a:avLst/>
          </a:prstGeom>
          <a:noFill/>
        </p:spPr>
      </p:pic>
    </p:spTree>
    <p:extLst>
      <p:ext uri="{BB962C8B-B14F-4D97-AF65-F5344CB8AC3E}">
        <p14:creationId xmlns:p14="http://schemas.microsoft.com/office/powerpoint/2010/main" val="36094382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949" y="0"/>
            <a:ext cx="8229600" cy="1143000"/>
          </a:xfrm>
        </p:spPr>
        <p:txBody>
          <a:bodyPr>
            <a:normAutofit/>
          </a:bodyPr>
          <a:lstStyle/>
          <a:p>
            <a:r>
              <a:rPr lang="en-US" sz="4800" dirty="0"/>
              <a:t>Intent</a:t>
            </a:r>
          </a:p>
        </p:txBody>
      </p:sp>
      <p:sp>
        <p:nvSpPr>
          <p:cNvPr id="3" name="Content Placeholder 2"/>
          <p:cNvSpPr>
            <a:spLocks noGrp="1"/>
          </p:cNvSpPr>
          <p:nvPr>
            <p:ph idx="1"/>
          </p:nvPr>
        </p:nvSpPr>
        <p:spPr>
          <a:xfrm>
            <a:off x="464949" y="1295400"/>
            <a:ext cx="5097651" cy="4876800"/>
          </a:xfrm>
        </p:spPr>
        <p:txBody>
          <a:bodyPr>
            <a:normAutofit fontScale="85000" lnSpcReduction="10000"/>
          </a:bodyPr>
          <a:lstStyle/>
          <a:p>
            <a:pPr>
              <a:buBlip>
                <a:blip r:embed="rId3"/>
              </a:buBlip>
            </a:pPr>
            <a:r>
              <a:rPr lang="en-US" sz="3200" dirty="0">
                <a:solidFill>
                  <a:schemeClr val="bg2">
                    <a:lumMod val="10000"/>
                  </a:schemeClr>
                </a:solidFill>
              </a:rPr>
              <a:t> Ensure that management of forest resources </a:t>
            </a:r>
          </a:p>
          <a:p>
            <a:pPr lvl="1">
              <a:buBlip>
                <a:blip r:embed="rId3"/>
              </a:buBlip>
            </a:pPr>
            <a:r>
              <a:rPr lang="en-US" sz="3200" dirty="0">
                <a:solidFill>
                  <a:schemeClr val="bg2">
                    <a:lumMod val="10000"/>
                  </a:schemeClr>
                </a:solidFill>
              </a:rPr>
              <a:t> guarantees perpetual supplies of renewable resources, and </a:t>
            </a:r>
          </a:p>
          <a:p>
            <a:pPr lvl="1">
              <a:buBlip>
                <a:blip r:embed="rId3"/>
              </a:buBlip>
            </a:pPr>
            <a:r>
              <a:rPr lang="en-US" sz="3200" dirty="0">
                <a:solidFill>
                  <a:schemeClr val="bg2">
                    <a:lumMod val="10000"/>
                  </a:schemeClr>
                </a:solidFill>
              </a:rPr>
              <a:t> serves the needs of all Alaska for the many products, benefits, and services obtained from them</a:t>
            </a:r>
          </a:p>
          <a:p>
            <a:pPr>
              <a:buBlip>
                <a:blip r:embed="rId3"/>
              </a:buBlip>
            </a:pPr>
            <a:r>
              <a:rPr lang="en-US" sz="3600" dirty="0">
                <a:solidFill>
                  <a:schemeClr val="bg2">
                    <a:lumMod val="10000"/>
                  </a:schemeClr>
                </a:solidFill>
              </a:rPr>
              <a:t> </a:t>
            </a:r>
            <a:r>
              <a:rPr lang="en-US" sz="3000" dirty="0">
                <a:solidFill>
                  <a:schemeClr val="bg2">
                    <a:lumMod val="10000"/>
                  </a:schemeClr>
                </a:solidFill>
              </a:rPr>
              <a:t>Ensure reforestation to the fullest extent practical, taking into account the economic feasibility of timber operations</a:t>
            </a:r>
            <a:endParaRPr lang="en-US" dirty="0">
              <a:solidFill>
                <a:schemeClr val="accent2">
                  <a:lumMod val="50000"/>
                </a:schemeClr>
              </a:solidFill>
            </a:endParaRPr>
          </a:p>
          <a:p>
            <a:pPr>
              <a:buBlip>
                <a:blip r:embed="rId4"/>
              </a:buBlip>
            </a:pPr>
            <a:endParaRPr lang="en-US" dirty="0">
              <a:solidFill>
                <a:schemeClr val="bg2">
                  <a:lumMod val="10000"/>
                </a:schemeClr>
              </a:solidFill>
            </a:endParaRPr>
          </a:p>
        </p:txBody>
      </p:sp>
      <p:pic>
        <p:nvPicPr>
          <p:cNvPr id="4" name="Picture 9" descr="P9120123">
            <a:extLst>
              <a:ext uri="{FF2B5EF4-FFF2-40B4-BE49-F238E27FC236}">
                <a16:creationId xmlns:a16="http://schemas.microsoft.com/office/drawing/2014/main" id="{8E59CA7C-780B-4C6B-8702-3D2D34B31C42}"/>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5854" r="23170"/>
          <a:stretch/>
        </p:blipFill>
        <p:spPr>
          <a:xfrm>
            <a:off x="5638800" y="1447800"/>
            <a:ext cx="3340733" cy="3797300"/>
          </a:xfrm>
          <a:prstGeom prst="rect">
            <a:avLst/>
          </a:prstGeom>
          <a:noFill/>
          <a:ln w="38100">
            <a:solidFill>
              <a:srgbClr val="008000"/>
            </a:solidFill>
            <a:miter lim="800000"/>
            <a:headEnd/>
            <a:tailEnd/>
          </a:ln>
        </p:spPr>
      </p:pic>
    </p:spTree>
    <p:extLst>
      <p:ext uri="{BB962C8B-B14F-4D97-AF65-F5344CB8AC3E}">
        <p14:creationId xmlns:p14="http://schemas.microsoft.com/office/powerpoint/2010/main" val="428161458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endParaRPr lang="en-US" dirty="0"/>
          </a:p>
        </p:txBody>
      </p:sp>
      <p:sp>
        <p:nvSpPr>
          <p:cNvPr id="3" name="Title 2"/>
          <p:cNvSpPr>
            <a:spLocks noGrp="1"/>
          </p:cNvSpPr>
          <p:nvPr>
            <p:ph type="title"/>
          </p:nvPr>
        </p:nvSpPr>
        <p:spPr/>
        <p:txBody>
          <a:bodyPr>
            <a:normAutofit/>
          </a:bodyPr>
          <a:lstStyle/>
          <a:p>
            <a:r>
              <a:rPr lang="en-US" sz="4400" dirty="0"/>
              <a:t>Other related BMPs</a:t>
            </a:r>
          </a:p>
        </p:txBody>
      </p:sp>
    </p:spTree>
    <p:extLst>
      <p:ext uri="{BB962C8B-B14F-4D97-AF65-F5344CB8AC3E}">
        <p14:creationId xmlns:p14="http://schemas.microsoft.com/office/powerpoint/2010/main" val="29746236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Material sites</a:t>
            </a:r>
          </a:p>
        </p:txBody>
      </p:sp>
      <p:sp>
        <p:nvSpPr>
          <p:cNvPr id="3" name="Content Placeholder 2"/>
          <p:cNvSpPr>
            <a:spLocks noGrp="1"/>
          </p:cNvSpPr>
          <p:nvPr>
            <p:ph idx="1"/>
          </p:nvPr>
        </p:nvSpPr>
        <p:spPr>
          <a:xfrm>
            <a:off x="457200" y="1600200"/>
            <a:ext cx="8229600" cy="4953000"/>
          </a:xfrm>
        </p:spPr>
        <p:txBody>
          <a:bodyPr>
            <a:normAutofit/>
          </a:bodyPr>
          <a:lstStyle/>
          <a:p>
            <a:pPr>
              <a:buBlip>
                <a:blip r:embed="rId2"/>
              </a:buBlip>
            </a:pPr>
            <a:r>
              <a:rPr lang="en-US" sz="3200" dirty="0">
                <a:solidFill>
                  <a:schemeClr val="bg2">
                    <a:lumMod val="10000"/>
                  </a:schemeClr>
                </a:solidFill>
              </a:rPr>
              <a:t> Within the first growing season after abandonment of an extraction site or completion of disposal operations, remove and place in a stable location all material that </a:t>
            </a:r>
            <a:r>
              <a:rPr lang="en-US" sz="3200" dirty="0">
                <a:solidFill>
                  <a:schemeClr val="tx1"/>
                </a:solidFill>
              </a:rPr>
              <a:t>would prevent reforestation of an </a:t>
            </a:r>
            <a:r>
              <a:rPr lang="en-US" sz="3200" dirty="0">
                <a:solidFill>
                  <a:schemeClr val="bg2">
                    <a:lumMod val="10000"/>
                  </a:schemeClr>
                </a:solidFill>
              </a:rPr>
              <a:t>otherwise </a:t>
            </a:r>
            <a:r>
              <a:rPr lang="en-US" sz="3200" dirty="0" err="1">
                <a:solidFill>
                  <a:schemeClr val="bg2">
                    <a:lumMod val="10000"/>
                  </a:schemeClr>
                </a:solidFill>
              </a:rPr>
              <a:t>plantable</a:t>
            </a:r>
            <a:r>
              <a:rPr lang="en-US" sz="3200" dirty="0">
                <a:solidFill>
                  <a:schemeClr val="bg2">
                    <a:lumMod val="10000"/>
                  </a:schemeClr>
                </a:solidFill>
              </a:rPr>
              <a:t> area.</a:t>
            </a:r>
          </a:p>
          <a:p>
            <a:pPr marL="0" indent="0">
              <a:buNone/>
            </a:pPr>
            <a:endParaRPr lang="en-US" dirty="0">
              <a:solidFill>
                <a:srgbClr val="478148"/>
              </a:solidFill>
            </a:endParaRPr>
          </a:p>
          <a:p>
            <a:pPr marL="0" indent="0">
              <a:buNone/>
            </a:pPr>
            <a:endParaRPr lang="en-US" dirty="0">
              <a:solidFill>
                <a:srgbClr val="478148"/>
              </a:solidFill>
            </a:endParaRPr>
          </a:p>
          <a:p>
            <a:pPr marL="0" indent="0">
              <a:buNone/>
            </a:pPr>
            <a:endParaRPr lang="en-US" dirty="0">
              <a:solidFill>
                <a:srgbClr val="478148"/>
              </a:solidFill>
            </a:endParaRPr>
          </a:p>
          <a:p>
            <a:pPr marL="0" indent="0">
              <a:buNone/>
            </a:pPr>
            <a:r>
              <a:rPr lang="en-US" dirty="0">
                <a:solidFill>
                  <a:srgbClr val="478148"/>
                </a:solidFill>
              </a:rPr>
              <a:t>					         11 AAC 95.325(d)(1)  </a:t>
            </a:r>
          </a:p>
          <a:p>
            <a:pPr>
              <a:buBlip>
                <a:blip r:embed="rId2"/>
              </a:buBlip>
            </a:pPr>
            <a:endParaRPr lang="en-US" dirty="0">
              <a:solidFill>
                <a:schemeClr val="bg2">
                  <a:lumMod val="10000"/>
                </a:schemeClr>
              </a:solidFill>
            </a:endParaRPr>
          </a:p>
          <a:p>
            <a:pPr>
              <a:buBlip>
                <a:blip r:embed="rId2"/>
              </a:buBlip>
            </a:pPr>
            <a:endParaRPr lang="en-US" dirty="0">
              <a:solidFill>
                <a:schemeClr val="bg2">
                  <a:lumMod val="10000"/>
                </a:schemeClr>
              </a:solidFill>
            </a:endParaRPr>
          </a:p>
        </p:txBody>
      </p:sp>
    </p:spTree>
    <p:extLst>
      <p:ext uri="{BB962C8B-B14F-4D97-AF65-F5344CB8AC3E}">
        <p14:creationId xmlns:p14="http://schemas.microsoft.com/office/powerpoint/2010/main" val="127720881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4400" dirty="0"/>
              <a:t>Harvest planning and design</a:t>
            </a:r>
          </a:p>
        </p:txBody>
      </p:sp>
      <p:sp>
        <p:nvSpPr>
          <p:cNvPr id="3" name="Content Placeholder 2"/>
          <p:cNvSpPr>
            <a:spLocks noGrp="1"/>
          </p:cNvSpPr>
          <p:nvPr>
            <p:ph idx="1"/>
          </p:nvPr>
        </p:nvSpPr>
        <p:spPr>
          <a:xfrm>
            <a:off x="457200" y="1219200"/>
            <a:ext cx="8229600" cy="5410200"/>
          </a:xfrm>
        </p:spPr>
        <p:txBody>
          <a:bodyPr>
            <a:normAutofit/>
          </a:bodyPr>
          <a:lstStyle/>
          <a:p>
            <a:pPr>
              <a:buBlip>
                <a:blip r:embed="rId2"/>
              </a:buBlip>
            </a:pPr>
            <a:r>
              <a:rPr lang="en-US" sz="3200" dirty="0">
                <a:solidFill>
                  <a:schemeClr val="bg2">
                    <a:lumMod val="10000"/>
                  </a:schemeClr>
                </a:solidFill>
              </a:rPr>
              <a:t> Design harvest units so that reforestation can be accomplished in compliance with FRPA and the regulations.</a:t>
            </a:r>
          </a:p>
          <a:p>
            <a:pPr marL="0" indent="0">
              <a:buNone/>
            </a:pPr>
            <a:endParaRPr lang="en-US" dirty="0">
              <a:solidFill>
                <a:srgbClr val="478148"/>
              </a:solidFill>
            </a:endParaRPr>
          </a:p>
          <a:p>
            <a:pPr marL="0" indent="0">
              <a:buNone/>
            </a:pPr>
            <a:endParaRPr lang="en-US" dirty="0">
              <a:solidFill>
                <a:srgbClr val="478148"/>
              </a:solidFill>
            </a:endParaRPr>
          </a:p>
          <a:p>
            <a:pPr marL="0" indent="0">
              <a:buNone/>
            </a:pPr>
            <a:endParaRPr lang="en-US" dirty="0">
              <a:solidFill>
                <a:srgbClr val="478148"/>
              </a:solidFill>
            </a:endParaRPr>
          </a:p>
          <a:p>
            <a:pPr marL="0" indent="0">
              <a:buNone/>
            </a:pPr>
            <a:endParaRPr lang="en-US" dirty="0">
              <a:solidFill>
                <a:srgbClr val="478148"/>
              </a:solidFill>
            </a:endParaRPr>
          </a:p>
          <a:p>
            <a:pPr marL="0" indent="0">
              <a:buNone/>
            </a:pPr>
            <a:endParaRPr lang="en-US" dirty="0">
              <a:solidFill>
                <a:srgbClr val="478148"/>
              </a:solidFill>
            </a:endParaRPr>
          </a:p>
          <a:p>
            <a:pPr marL="0" indent="0">
              <a:buNone/>
            </a:pPr>
            <a:r>
              <a:rPr lang="en-US" dirty="0">
                <a:solidFill>
                  <a:srgbClr val="478148"/>
                </a:solidFill>
              </a:rPr>
              <a:t>						</a:t>
            </a:r>
          </a:p>
          <a:p>
            <a:pPr marL="0" indent="0">
              <a:buNone/>
            </a:pPr>
            <a:endParaRPr lang="en-US" dirty="0">
              <a:solidFill>
                <a:srgbClr val="478148"/>
              </a:solidFill>
            </a:endParaRPr>
          </a:p>
          <a:p>
            <a:pPr marL="0" indent="0">
              <a:buNone/>
            </a:pPr>
            <a:r>
              <a:rPr lang="en-US" dirty="0">
                <a:solidFill>
                  <a:srgbClr val="478148"/>
                </a:solidFill>
              </a:rPr>
              <a:t>						11 AAC 95.340(b)</a:t>
            </a:r>
          </a:p>
          <a:p>
            <a:pPr>
              <a:buBlip>
                <a:blip r:embed="rId2"/>
              </a:buBlip>
            </a:pPr>
            <a:endParaRPr lang="en-US" dirty="0">
              <a:solidFill>
                <a:schemeClr val="bg2">
                  <a:lumMod val="10000"/>
                </a:schemeClr>
              </a:solidFill>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1235080" y="2351987"/>
            <a:ext cx="3696566" cy="47837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0507592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endParaRPr lang="en-US"/>
          </a:p>
        </p:txBody>
      </p:sp>
      <p:sp>
        <p:nvSpPr>
          <p:cNvPr id="4" name="Title 3"/>
          <p:cNvSpPr>
            <a:spLocks noGrp="1"/>
          </p:cNvSpPr>
          <p:nvPr>
            <p:ph type="title"/>
          </p:nvPr>
        </p:nvSpPr>
        <p:spPr/>
        <p:txBody>
          <a:bodyPr>
            <a:normAutofit/>
          </a:bodyPr>
          <a:lstStyle/>
          <a:p>
            <a:r>
              <a:rPr lang="en-US" sz="4400" dirty="0"/>
              <a:t>Exemptions and variations</a:t>
            </a:r>
          </a:p>
        </p:txBody>
      </p:sp>
    </p:spTree>
    <p:extLst>
      <p:ext uri="{BB962C8B-B14F-4D97-AF65-F5344CB8AC3E}">
        <p14:creationId xmlns:p14="http://schemas.microsoft.com/office/powerpoint/2010/main" val="237770146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4400" dirty="0"/>
              <a:t>Exemptions</a:t>
            </a:r>
          </a:p>
        </p:txBody>
      </p:sp>
      <p:sp>
        <p:nvSpPr>
          <p:cNvPr id="3" name="Content Placeholder 2"/>
          <p:cNvSpPr>
            <a:spLocks noGrp="1"/>
          </p:cNvSpPr>
          <p:nvPr>
            <p:ph idx="1"/>
          </p:nvPr>
        </p:nvSpPr>
        <p:spPr>
          <a:xfrm>
            <a:off x="457200" y="1295400"/>
            <a:ext cx="8229600" cy="5181600"/>
          </a:xfrm>
        </p:spPr>
        <p:txBody>
          <a:bodyPr>
            <a:normAutofit fontScale="92500" lnSpcReduction="10000"/>
          </a:bodyPr>
          <a:lstStyle/>
          <a:p>
            <a:pPr>
              <a:buBlip>
                <a:blip r:embed="rId2"/>
              </a:buBlip>
            </a:pPr>
            <a:r>
              <a:rPr lang="en-US" sz="3200" dirty="0">
                <a:solidFill>
                  <a:schemeClr val="bg2">
                    <a:lumMod val="10000"/>
                  </a:schemeClr>
                </a:solidFill>
              </a:rPr>
              <a:t> </a:t>
            </a:r>
            <a:r>
              <a:rPr lang="en-US" sz="3500" dirty="0">
                <a:solidFill>
                  <a:schemeClr val="bg2">
                    <a:lumMod val="10000"/>
                  </a:schemeClr>
                </a:solidFill>
              </a:rPr>
              <a:t>The land will be converted to another use </a:t>
            </a:r>
          </a:p>
          <a:p>
            <a:pPr>
              <a:buBlip>
                <a:blip r:embed="rId2"/>
              </a:buBlip>
            </a:pPr>
            <a:r>
              <a:rPr lang="en-US" sz="3500" dirty="0">
                <a:solidFill>
                  <a:schemeClr val="bg2">
                    <a:lumMod val="10000"/>
                  </a:schemeClr>
                </a:solidFill>
              </a:rPr>
              <a:t> The stand is significantly composed of insect and disease-killed, fire killed, wind thrown, or fatally damaged trees;</a:t>
            </a:r>
          </a:p>
          <a:p>
            <a:pPr>
              <a:buBlip>
                <a:blip r:embed="rId2"/>
              </a:buBlip>
            </a:pPr>
            <a:r>
              <a:rPr lang="en-US" sz="3500" dirty="0">
                <a:solidFill>
                  <a:schemeClr val="bg2">
                    <a:lumMod val="10000"/>
                  </a:schemeClr>
                </a:solidFill>
              </a:rPr>
              <a:t> Sufficient trees remain on-site after harvesting</a:t>
            </a:r>
          </a:p>
          <a:p>
            <a:pPr>
              <a:buBlip>
                <a:blip r:embed="rId2"/>
              </a:buBlip>
            </a:pPr>
            <a:r>
              <a:rPr lang="en-US" sz="3500" dirty="0">
                <a:solidFill>
                  <a:schemeClr val="bg2">
                    <a:lumMod val="10000"/>
                  </a:schemeClr>
                </a:solidFill>
              </a:rPr>
              <a:t> Natural stocking levels or distribution are below the standards</a:t>
            </a:r>
          </a:p>
          <a:p>
            <a:pPr>
              <a:buBlip>
                <a:blip r:embed="rId2"/>
              </a:buBlip>
            </a:pPr>
            <a:r>
              <a:rPr lang="en-US" sz="3500" dirty="0">
                <a:solidFill>
                  <a:schemeClr val="bg2">
                    <a:lumMod val="10000"/>
                  </a:schemeClr>
                </a:solidFill>
              </a:rPr>
              <a:t>Submit an exemption from </a:t>
            </a:r>
            <a:r>
              <a:rPr lang="en-US" sz="3500" dirty="0" err="1">
                <a:solidFill>
                  <a:schemeClr val="bg2">
                    <a:lumMod val="10000"/>
                  </a:schemeClr>
                </a:solidFill>
              </a:rPr>
              <a:t>refor</a:t>
            </a:r>
            <a:r>
              <a:rPr lang="en-US" sz="3500" dirty="0">
                <a:solidFill>
                  <a:schemeClr val="bg2">
                    <a:lumMod val="10000"/>
                  </a:schemeClr>
                </a:solidFill>
              </a:rPr>
              <a:t>-                                  </a:t>
            </a:r>
            <a:r>
              <a:rPr lang="en-US" sz="3500" dirty="0" err="1">
                <a:solidFill>
                  <a:schemeClr val="bg2">
                    <a:lumMod val="10000"/>
                  </a:schemeClr>
                </a:solidFill>
              </a:rPr>
              <a:t>estation</a:t>
            </a:r>
            <a:r>
              <a:rPr lang="en-US" sz="3500" dirty="0">
                <a:solidFill>
                  <a:schemeClr val="bg2">
                    <a:lumMod val="10000"/>
                  </a:schemeClr>
                </a:solidFill>
              </a:rPr>
              <a:t> requirements in a DPO</a:t>
            </a:r>
            <a:endParaRPr lang="en-US" sz="3500" dirty="0">
              <a:solidFill>
                <a:srgbClr val="478148"/>
              </a:solidFill>
            </a:endParaRPr>
          </a:p>
          <a:p>
            <a:pPr marL="0" indent="0">
              <a:buNone/>
            </a:pPr>
            <a:endParaRPr lang="en-US" dirty="0">
              <a:solidFill>
                <a:srgbClr val="478148"/>
              </a:solidFill>
            </a:endParaRPr>
          </a:p>
          <a:p>
            <a:pPr marL="0" indent="0">
              <a:buNone/>
            </a:pPr>
            <a:r>
              <a:rPr lang="en-US" dirty="0">
                <a:solidFill>
                  <a:srgbClr val="478148"/>
                </a:solidFill>
              </a:rPr>
              <a:t>		       AS 41.17.110, 11 AAC 95.200(a), .375(b)(1)</a:t>
            </a:r>
          </a:p>
        </p:txBody>
      </p:sp>
    </p:spTree>
    <p:extLst>
      <p:ext uri="{BB962C8B-B14F-4D97-AF65-F5344CB8AC3E}">
        <p14:creationId xmlns:p14="http://schemas.microsoft.com/office/powerpoint/2010/main" val="61103845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Land use conversions:  Definition</a:t>
            </a:r>
          </a:p>
        </p:txBody>
      </p:sp>
      <p:sp>
        <p:nvSpPr>
          <p:cNvPr id="3" name="Content Placeholder 2"/>
          <p:cNvSpPr>
            <a:spLocks noGrp="1"/>
          </p:cNvSpPr>
          <p:nvPr>
            <p:ph idx="1"/>
          </p:nvPr>
        </p:nvSpPr>
        <p:spPr>
          <a:xfrm>
            <a:off x="457200" y="1600200"/>
            <a:ext cx="8229600" cy="4953000"/>
          </a:xfrm>
        </p:spPr>
        <p:txBody>
          <a:bodyPr>
            <a:normAutofit/>
          </a:bodyPr>
          <a:lstStyle/>
          <a:p>
            <a:pPr>
              <a:buBlip>
                <a:blip r:embed="rId2"/>
              </a:buBlip>
            </a:pPr>
            <a:r>
              <a:rPr lang="en-US" sz="3200" b="1" dirty="0">
                <a:solidFill>
                  <a:schemeClr val="bg2">
                    <a:lumMod val="10000"/>
                  </a:schemeClr>
                </a:solidFill>
              </a:rPr>
              <a:t> "conversion"</a:t>
            </a:r>
            <a:r>
              <a:rPr lang="en-US" sz="3200" dirty="0">
                <a:solidFill>
                  <a:schemeClr val="bg2">
                    <a:lumMod val="10000"/>
                  </a:schemeClr>
                </a:solidFill>
              </a:rPr>
              <a:t> means a bona fide land use conversion to a use that is incompatible with timber growing</a:t>
            </a:r>
            <a:r>
              <a:rPr lang="en-US" dirty="0">
                <a:solidFill>
                  <a:schemeClr val="bg2">
                    <a:lumMod val="10000"/>
                  </a:schemeClr>
                </a:solidFill>
              </a:rPr>
              <a:t>					</a:t>
            </a:r>
          </a:p>
          <a:p>
            <a:pPr marL="0" indent="0">
              <a:buNone/>
            </a:pPr>
            <a:r>
              <a:rPr lang="en-US" dirty="0">
                <a:solidFill>
                  <a:srgbClr val="478148"/>
                </a:solidFill>
              </a:rPr>
              <a:t>11 AAC 95.900(13)</a:t>
            </a:r>
          </a:p>
        </p:txBody>
      </p:sp>
      <p:pic>
        <p:nvPicPr>
          <p:cNvPr id="4" name="Picture 3">
            <a:extLst>
              <a:ext uri="{FF2B5EF4-FFF2-40B4-BE49-F238E27FC236}">
                <a16:creationId xmlns:a16="http://schemas.microsoft.com/office/drawing/2014/main" id="{9203D92B-D8AF-45E4-8839-F6FA446113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7400" y="3748445"/>
            <a:ext cx="5257800" cy="2628900"/>
          </a:xfrm>
          <a:prstGeom prst="rect">
            <a:avLst/>
          </a:prstGeom>
        </p:spPr>
      </p:pic>
      <p:sp>
        <p:nvSpPr>
          <p:cNvPr id="5" name="Rectangle 4">
            <a:extLst>
              <a:ext uri="{FF2B5EF4-FFF2-40B4-BE49-F238E27FC236}">
                <a16:creationId xmlns:a16="http://schemas.microsoft.com/office/drawing/2014/main" id="{5EFF7842-BD32-41D7-8E5A-C48028954E67}"/>
              </a:ext>
            </a:extLst>
          </p:cNvPr>
          <p:cNvSpPr/>
          <p:nvPr/>
        </p:nvSpPr>
        <p:spPr>
          <a:xfrm>
            <a:off x="6255423" y="6073142"/>
            <a:ext cx="1059777" cy="307777"/>
          </a:xfrm>
          <a:prstGeom prst="rect">
            <a:avLst/>
          </a:prstGeom>
        </p:spPr>
        <p:txBody>
          <a:bodyPr wrap="none">
            <a:spAutoFit/>
          </a:bodyPr>
          <a:lstStyle/>
          <a:p>
            <a:r>
              <a:rPr lang="en-US" sz="1400" dirty="0">
                <a:solidFill>
                  <a:schemeClr val="bg2"/>
                </a:solidFill>
                <a:latin typeface="Calibri Light" panose="020F0302020204030204" pitchFamily="34" charset="0"/>
                <a:cs typeface="Calibri Light" panose="020F0302020204030204" pitchFamily="34" charset="0"/>
              </a:rPr>
              <a:t>aarkinc.com</a:t>
            </a:r>
          </a:p>
        </p:txBody>
      </p:sp>
    </p:spTree>
    <p:extLst>
      <p:ext uri="{BB962C8B-B14F-4D97-AF65-F5344CB8AC3E}">
        <p14:creationId xmlns:p14="http://schemas.microsoft.com/office/powerpoint/2010/main" val="165979643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4400" dirty="0"/>
              <a:t>Land use conversions</a:t>
            </a:r>
          </a:p>
        </p:txBody>
      </p:sp>
      <p:sp>
        <p:nvSpPr>
          <p:cNvPr id="3" name="Content Placeholder 2"/>
          <p:cNvSpPr>
            <a:spLocks noGrp="1"/>
          </p:cNvSpPr>
          <p:nvPr>
            <p:ph idx="1"/>
          </p:nvPr>
        </p:nvSpPr>
        <p:spPr>
          <a:xfrm>
            <a:off x="457200" y="1295400"/>
            <a:ext cx="8229600" cy="5105400"/>
          </a:xfrm>
        </p:spPr>
        <p:txBody>
          <a:bodyPr>
            <a:normAutofit lnSpcReduction="10000"/>
          </a:bodyPr>
          <a:lstStyle/>
          <a:p>
            <a:pPr>
              <a:buBlip>
                <a:blip r:embed="rId2"/>
              </a:buBlip>
            </a:pPr>
            <a:r>
              <a:rPr lang="en-US" sz="2600" dirty="0">
                <a:solidFill>
                  <a:schemeClr val="bg2">
                    <a:lumMod val="10000"/>
                  </a:schemeClr>
                </a:solidFill>
              </a:rPr>
              <a:t>Reforestation requirements do not apply where the landowner intends to convert the land to another use</a:t>
            </a:r>
          </a:p>
          <a:p>
            <a:pPr>
              <a:buBlip>
                <a:blip r:embed="rId2"/>
              </a:buBlip>
            </a:pPr>
            <a:r>
              <a:rPr lang="en-US" sz="2600" dirty="0">
                <a:solidFill>
                  <a:schemeClr val="bg2">
                    <a:lumMod val="10000"/>
                  </a:schemeClr>
                </a:solidFill>
              </a:rPr>
              <a:t>The land must be converted or in the process of conversion within 5 years.</a:t>
            </a:r>
          </a:p>
          <a:p>
            <a:pPr>
              <a:buBlip>
                <a:blip r:embed="rId2"/>
              </a:buBlip>
            </a:pPr>
            <a:r>
              <a:rPr lang="en-US" sz="2600" dirty="0">
                <a:solidFill>
                  <a:schemeClr val="bg2">
                    <a:lumMod val="10000"/>
                  </a:schemeClr>
                </a:solidFill>
              </a:rPr>
              <a:t>If not, landowner shall meet the reforestation requirements of within 3 years.</a:t>
            </a:r>
          </a:p>
          <a:p>
            <a:pPr>
              <a:buBlip>
                <a:blip r:embed="rId2"/>
              </a:buBlip>
            </a:pPr>
            <a:r>
              <a:rPr lang="en-US" sz="2600" dirty="0">
                <a:solidFill>
                  <a:schemeClr val="bg2">
                    <a:lumMod val="10000"/>
                  </a:schemeClr>
                </a:solidFill>
              </a:rPr>
              <a:t>Notification:</a:t>
            </a:r>
          </a:p>
          <a:p>
            <a:pPr lvl="1">
              <a:buBlip>
                <a:blip r:embed="rId2"/>
              </a:buBlip>
            </a:pPr>
            <a:r>
              <a:rPr lang="en-US" sz="2400" dirty="0">
                <a:solidFill>
                  <a:schemeClr val="bg2">
                    <a:lumMod val="10000"/>
                  </a:schemeClr>
                </a:solidFill>
              </a:rPr>
              <a:t> If a borough or municipality has granted a plat approval, building permit, or other authorization for the conversion, no DPO is required.  Zoning does not constitute an authorization;</a:t>
            </a:r>
          </a:p>
          <a:p>
            <a:pPr lvl="1">
              <a:buBlip>
                <a:blip r:embed="rId2"/>
              </a:buBlip>
            </a:pPr>
            <a:r>
              <a:rPr lang="en-US" sz="2400" dirty="0">
                <a:solidFill>
                  <a:schemeClr val="bg2">
                    <a:lumMod val="10000"/>
                  </a:schemeClr>
                </a:solidFill>
              </a:rPr>
              <a:t> Other land use conversions require a DPO.</a:t>
            </a:r>
          </a:p>
          <a:p>
            <a:pPr>
              <a:buBlip>
                <a:blip r:embed="rId2"/>
              </a:buBlip>
            </a:pPr>
            <a:endParaRPr lang="en-US" sz="2200" dirty="0">
              <a:solidFill>
                <a:srgbClr val="478148"/>
              </a:solidFill>
            </a:endParaRPr>
          </a:p>
          <a:p>
            <a:pPr marL="0" indent="0">
              <a:buNone/>
            </a:pPr>
            <a:r>
              <a:rPr lang="en-US" sz="2200" dirty="0">
                <a:solidFill>
                  <a:srgbClr val="478148"/>
                </a:solidFill>
              </a:rPr>
              <a:t>				          AS 41.17.110; 11 AAC 95.200</a:t>
            </a:r>
            <a:r>
              <a:rPr lang="en-US" sz="2200" b="1" dirty="0">
                <a:solidFill>
                  <a:srgbClr val="478148"/>
                </a:solidFill>
              </a:rPr>
              <a:t> </a:t>
            </a:r>
            <a:endParaRPr lang="en-US" sz="2200" dirty="0">
              <a:solidFill>
                <a:srgbClr val="478148"/>
              </a:solidFill>
            </a:endParaRPr>
          </a:p>
          <a:p>
            <a:pPr>
              <a:buBlip>
                <a:blip r:embed="rId2"/>
              </a:buBlip>
            </a:pPr>
            <a:endParaRPr lang="en-US" dirty="0">
              <a:solidFill>
                <a:schemeClr val="bg2">
                  <a:lumMod val="10000"/>
                </a:schemeClr>
              </a:solidFill>
            </a:endParaRPr>
          </a:p>
        </p:txBody>
      </p:sp>
    </p:spTree>
    <p:extLst>
      <p:ext uri="{BB962C8B-B14F-4D97-AF65-F5344CB8AC3E}">
        <p14:creationId xmlns:p14="http://schemas.microsoft.com/office/powerpoint/2010/main" val="43862224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4400" dirty="0"/>
              <a:t>Dead or dying trees</a:t>
            </a:r>
          </a:p>
        </p:txBody>
      </p:sp>
      <p:sp>
        <p:nvSpPr>
          <p:cNvPr id="3" name="Content Placeholder 2"/>
          <p:cNvSpPr>
            <a:spLocks noGrp="1"/>
          </p:cNvSpPr>
          <p:nvPr>
            <p:ph idx="1"/>
          </p:nvPr>
        </p:nvSpPr>
        <p:spPr>
          <a:xfrm>
            <a:off x="448159" y="1173351"/>
            <a:ext cx="8229600" cy="5334000"/>
          </a:xfrm>
        </p:spPr>
        <p:txBody>
          <a:bodyPr>
            <a:normAutofit/>
          </a:bodyPr>
          <a:lstStyle/>
          <a:p>
            <a:pPr>
              <a:buBlip>
                <a:blip r:embed="rId2">
                  <a:extLst/>
                </a:blip>
              </a:buBlip>
            </a:pPr>
            <a:r>
              <a:rPr lang="en-US" sz="2800" dirty="0">
                <a:solidFill>
                  <a:schemeClr val="bg2">
                    <a:lumMod val="10000"/>
                  </a:schemeClr>
                </a:solidFill>
              </a:rPr>
              <a:t> The landowner must show that the stand is significantly composed of insect and disease-killed, fire killed, wind thrown, or fatally damaged trees. </a:t>
            </a:r>
          </a:p>
          <a:p>
            <a:pPr>
              <a:buBlip>
                <a:blip r:embed="rId2">
                  <a:extLst/>
                </a:blip>
              </a:buBlip>
            </a:pPr>
            <a:r>
              <a:rPr lang="en-US" sz="2800" dirty="0">
                <a:solidFill>
                  <a:schemeClr val="bg2">
                    <a:lumMod val="10000"/>
                  </a:schemeClr>
                </a:solidFill>
              </a:rPr>
              <a:t> DOF may require sampling procedure information, sampling data, and a data summary with the number of commercial trees/acre that are dead or fatally damaged, and the percentage                                               of commercial trees in the stand                                   that are dead or fatally                                        damaged.  </a:t>
            </a:r>
          </a:p>
          <a:p>
            <a:pPr marL="0" indent="0">
              <a:buNone/>
            </a:pPr>
            <a:r>
              <a:rPr lang="en-US" dirty="0">
                <a:solidFill>
                  <a:srgbClr val="478148"/>
                </a:solidFill>
              </a:rPr>
              <a:t>11 AAC 95.220(10) , .375(g)</a:t>
            </a:r>
          </a:p>
        </p:txBody>
      </p:sp>
      <p:pic>
        <p:nvPicPr>
          <p:cNvPr id="7170" name="Picture 2" descr="Image result for Alaska beetle salvage harvest">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53596" y="4062054"/>
            <a:ext cx="3516814" cy="2347270"/>
          </a:xfrm>
          <a:prstGeom prst="rect">
            <a:avLst/>
          </a:prstGeom>
          <a:noFill/>
          <a:ln>
            <a:solidFill>
              <a:schemeClr val="accent2">
                <a:lumMod val="50000"/>
              </a:schemeClr>
            </a:solidFill>
          </a:ln>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998012" y="5752506"/>
            <a:ext cx="2994354" cy="646331"/>
          </a:xfrm>
          <a:prstGeom prst="rect">
            <a:avLst/>
          </a:prstGeom>
          <a:noFill/>
        </p:spPr>
        <p:txBody>
          <a:bodyPr wrap="square" rtlCol="0">
            <a:spAutoFit/>
          </a:bodyPr>
          <a:lstStyle/>
          <a:p>
            <a:pPr algn="r"/>
            <a:r>
              <a:rPr lang="en-US" sz="1200" dirty="0">
                <a:solidFill>
                  <a:srgbClr val="FFFCEF"/>
                </a:solidFill>
              </a:rPr>
              <a:t>SBB Kill on Kenai Peninsula</a:t>
            </a:r>
          </a:p>
          <a:p>
            <a:pPr algn="r"/>
            <a:r>
              <a:rPr lang="en-US" sz="1200" dirty="0">
                <a:solidFill>
                  <a:srgbClr val="FFFCEF"/>
                </a:solidFill>
              </a:rPr>
              <a:t>William M. </a:t>
            </a:r>
            <a:r>
              <a:rPr lang="en-US" sz="1200" dirty="0" err="1">
                <a:solidFill>
                  <a:srgbClr val="FFFCEF"/>
                </a:solidFill>
              </a:rPr>
              <a:t>Ciesla</a:t>
            </a:r>
            <a:r>
              <a:rPr lang="en-US" sz="1200" dirty="0">
                <a:solidFill>
                  <a:srgbClr val="FFFCEF"/>
                </a:solidFill>
              </a:rPr>
              <a:t>, Forest Health Management International, Bugwood.org</a:t>
            </a:r>
          </a:p>
        </p:txBody>
      </p:sp>
    </p:spTree>
    <p:extLst>
      <p:ext uri="{BB962C8B-B14F-4D97-AF65-F5344CB8AC3E}">
        <p14:creationId xmlns:p14="http://schemas.microsoft.com/office/powerpoint/2010/main" val="408563013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4400" dirty="0"/>
              <a:t>Dead or dying trees - sampling</a:t>
            </a:r>
          </a:p>
        </p:txBody>
      </p:sp>
      <p:sp>
        <p:nvSpPr>
          <p:cNvPr id="3" name="Content Placeholder 2"/>
          <p:cNvSpPr>
            <a:spLocks noGrp="1"/>
          </p:cNvSpPr>
          <p:nvPr>
            <p:ph idx="1"/>
          </p:nvPr>
        </p:nvSpPr>
        <p:spPr>
          <a:xfrm>
            <a:off x="304800" y="1143000"/>
            <a:ext cx="8686800" cy="5486400"/>
          </a:xfrm>
        </p:spPr>
        <p:txBody>
          <a:bodyPr>
            <a:noAutofit/>
          </a:bodyPr>
          <a:lstStyle/>
          <a:p>
            <a:pPr>
              <a:buBlip>
                <a:blip r:embed="rId2"/>
              </a:buBlip>
            </a:pPr>
            <a:r>
              <a:rPr lang="en-US" sz="2500" dirty="0">
                <a:solidFill>
                  <a:schemeClr val="bg2">
                    <a:lumMod val="10000"/>
                  </a:schemeClr>
                </a:solidFill>
              </a:rPr>
              <a:t>Locate sample plots without bias throughout the affected stand.  </a:t>
            </a:r>
          </a:p>
          <a:p>
            <a:pPr>
              <a:buBlip>
                <a:blip r:embed="rId2"/>
              </a:buBlip>
            </a:pPr>
            <a:r>
              <a:rPr lang="en-US" sz="2500" dirty="0">
                <a:solidFill>
                  <a:schemeClr val="bg2">
                    <a:lumMod val="10000"/>
                  </a:schemeClr>
                </a:solidFill>
              </a:rPr>
              <a:t>Minimum sample density: 10 plots per 100 acres for stands </a:t>
            </a:r>
            <a:r>
              <a:rPr lang="en-US" sz="2500" b="1" u="sng" dirty="0">
                <a:solidFill>
                  <a:schemeClr val="bg2">
                    <a:lumMod val="10000"/>
                  </a:schemeClr>
                </a:solidFill>
              </a:rPr>
              <a:t>&lt;</a:t>
            </a:r>
            <a:r>
              <a:rPr lang="en-US" sz="2500" dirty="0">
                <a:solidFill>
                  <a:schemeClr val="bg2">
                    <a:lumMod val="10000"/>
                  </a:schemeClr>
                </a:solidFill>
              </a:rPr>
              <a:t>1,000 acres; 6 plots per 100 acres for stands </a:t>
            </a:r>
            <a:r>
              <a:rPr lang="en-US" sz="2500" b="1" dirty="0">
                <a:solidFill>
                  <a:schemeClr val="bg2">
                    <a:lumMod val="10000"/>
                  </a:schemeClr>
                </a:solidFill>
              </a:rPr>
              <a:t>&gt;</a:t>
            </a:r>
            <a:r>
              <a:rPr lang="en-US" sz="2500" dirty="0">
                <a:solidFill>
                  <a:schemeClr val="bg2">
                    <a:lumMod val="10000"/>
                  </a:schemeClr>
                </a:solidFill>
              </a:rPr>
              <a:t>1,000 acres.  Fewer plots are OK if the sample standard error is less than 10% of the mean.  </a:t>
            </a:r>
          </a:p>
          <a:p>
            <a:pPr>
              <a:buBlip>
                <a:blip r:embed="rId2"/>
              </a:buBlip>
            </a:pPr>
            <a:r>
              <a:rPr lang="en-US" sz="2500" dirty="0">
                <a:solidFill>
                  <a:schemeClr val="bg2">
                    <a:lumMod val="10000"/>
                  </a:schemeClr>
                </a:solidFill>
              </a:rPr>
              <a:t>Either fixed diameter or variable plot sampling methods are OK  </a:t>
            </a:r>
          </a:p>
          <a:p>
            <a:pPr>
              <a:buBlip>
                <a:blip r:embed="rId2"/>
              </a:buBlip>
            </a:pPr>
            <a:r>
              <a:rPr lang="en-US" sz="2500" dirty="0">
                <a:solidFill>
                  <a:schemeClr val="bg2">
                    <a:lumMod val="10000"/>
                  </a:schemeClr>
                </a:solidFill>
              </a:rPr>
              <a:t>Plots must average approx. </a:t>
            </a:r>
            <a:r>
              <a:rPr lang="en-US" sz="2500" b="1" u="sng" dirty="0">
                <a:solidFill>
                  <a:schemeClr val="bg2">
                    <a:lumMod val="10000"/>
                  </a:schemeClr>
                </a:solidFill>
              </a:rPr>
              <a:t>&gt;</a:t>
            </a:r>
            <a:r>
              <a:rPr lang="en-US" sz="2500" dirty="0">
                <a:solidFill>
                  <a:schemeClr val="bg2">
                    <a:lumMod val="10000"/>
                  </a:schemeClr>
                </a:solidFill>
              </a:rPr>
              <a:t>5 sample trees of commercial value  </a:t>
            </a:r>
          </a:p>
          <a:p>
            <a:pPr>
              <a:buBlip>
                <a:blip r:embed="rId2"/>
              </a:buBlip>
            </a:pPr>
            <a:r>
              <a:rPr lang="en-US" sz="2500" dirty="0">
                <a:solidFill>
                  <a:schemeClr val="bg2">
                    <a:lumMod val="10000"/>
                  </a:schemeClr>
                </a:solidFill>
              </a:rPr>
              <a:t>Record trees by diameter class as either dead, damaged by insects, disease, fire, or wind, or not impacted. </a:t>
            </a:r>
          </a:p>
          <a:p>
            <a:pPr>
              <a:buBlip>
                <a:blip r:embed="rId2"/>
              </a:buBlip>
            </a:pPr>
            <a:r>
              <a:rPr lang="en-US" sz="2500" dirty="0">
                <a:solidFill>
                  <a:schemeClr val="bg1"/>
                </a:solidFill>
              </a:rPr>
              <a:t>Other documentation or field evidence approved by the division may be used in lieu of sampling.       </a:t>
            </a:r>
          </a:p>
          <a:p>
            <a:pPr marL="0" indent="0">
              <a:buNone/>
            </a:pPr>
            <a:r>
              <a:rPr lang="en-US" sz="2200" dirty="0">
                <a:solidFill>
                  <a:srgbClr val="478148"/>
                </a:solidFill>
              </a:rPr>
              <a:t>					       11 AAC 95.220(10) , .375(g)</a:t>
            </a:r>
          </a:p>
        </p:txBody>
      </p:sp>
    </p:spTree>
    <p:extLst>
      <p:ext uri="{BB962C8B-B14F-4D97-AF65-F5344CB8AC3E}">
        <p14:creationId xmlns:p14="http://schemas.microsoft.com/office/powerpoint/2010/main" val="372342209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normAutofit/>
          </a:bodyPr>
          <a:lstStyle/>
          <a:p>
            <a:r>
              <a:rPr lang="en-US" sz="4400" dirty="0"/>
              <a:t>Dead or dying trees - approval</a:t>
            </a:r>
          </a:p>
        </p:txBody>
      </p:sp>
      <p:sp>
        <p:nvSpPr>
          <p:cNvPr id="3" name="Content Placeholder 2"/>
          <p:cNvSpPr>
            <a:spLocks noGrp="1"/>
          </p:cNvSpPr>
          <p:nvPr>
            <p:ph idx="1"/>
          </p:nvPr>
        </p:nvSpPr>
        <p:spPr>
          <a:xfrm>
            <a:off x="457200" y="1447800"/>
            <a:ext cx="8229600" cy="5105400"/>
          </a:xfrm>
        </p:spPr>
        <p:txBody>
          <a:bodyPr>
            <a:normAutofit/>
          </a:bodyPr>
          <a:lstStyle/>
          <a:p>
            <a:pPr>
              <a:buBlip>
                <a:blip r:embed="rId2"/>
              </a:buBlip>
            </a:pPr>
            <a:r>
              <a:rPr lang="en-US" sz="2800" dirty="0">
                <a:solidFill>
                  <a:schemeClr val="bg2">
                    <a:lumMod val="10000"/>
                  </a:schemeClr>
                </a:solidFill>
              </a:rPr>
              <a:t> DOF may inspect the site to confirm the information submitted before determining whether the stand is significantly composed of insect and disease-killed, fire killed, wind thrown, or fatally damaged trees.  DOF will make this determination as part of the DPO review. </a:t>
            </a:r>
          </a:p>
          <a:p>
            <a:pPr>
              <a:buBlip>
                <a:blip r:embed="rId2"/>
              </a:buBlip>
            </a:pPr>
            <a:r>
              <a:rPr lang="en-US" sz="2800" dirty="0">
                <a:solidFill>
                  <a:schemeClr val="bg2">
                    <a:lumMod val="10000"/>
                  </a:schemeClr>
                </a:solidFill>
              </a:rPr>
              <a:t> In areas exempted from reforestation requirements, the landowner and operator shall protect existing reproduction from logging damage where feasible. </a:t>
            </a:r>
          </a:p>
          <a:p>
            <a:pPr marL="0" indent="0">
              <a:buNone/>
            </a:pPr>
            <a:endParaRPr lang="en-US" dirty="0">
              <a:solidFill>
                <a:srgbClr val="478148"/>
              </a:solidFill>
            </a:endParaRPr>
          </a:p>
          <a:p>
            <a:pPr marL="0" indent="0">
              <a:buNone/>
            </a:pPr>
            <a:r>
              <a:rPr lang="en-US" dirty="0">
                <a:solidFill>
                  <a:srgbClr val="478148"/>
                </a:solidFill>
              </a:rPr>
              <a:t>						   11 AAC 95.375(h)</a:t>
            </a:r>
          </a:p>
        </p:txBody>
      </p:sp>
    </p:spTree>
    <p:extLst>
      <p:ext uri="{BB962C8B-B14F-4D97-AF65-F5344CB8AC3E}">
        <p14:creationId xmlns:p14="http://schemas.microsoft.com/office/powerpoint/2010/main" val="11683230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Goal:  All lands</a:t>
            </a:r>
          </a:p>
        </p:txBody>
      </p:sp>
      <p:sp>
        <p:nvSpPr>
          <p:cNvPr id="3" name="Content Placeholder 2"/>
          <p:cNvSpPr>
            <a:spLocks noGrp="1"/>
          </p:cNvSpPr>
          <p:nvPr>
            <p:ph idx="1"/>
          </p:nvPr>
        </p:nvSpPr>
        <p:spPr>
          <a:xfrm>
            <a:off x="457200" y="1600200"/>
            <a:ext cx="8229600" cy="4953000"/>
          </a:xfrm>
        </p:spPr>
        <p:txBody>
          <a:bodyPr>
            <a:normAutofit/>
          </a:bodyPr>
          <a:lstStyle/>
          <a:p>
            <a:pPr>
              <a:buBlip>
                <a:blip r:embed="rId2"/>
              </a:buBlip>
            </a:pPr>
            <a:r>
              <a:rPr lang="en-US" sz="3200" dirty="0">
                <a:solidFill>
                  <a:schemeClr val="bg2">
                    <a:lumMod val="10000"/>
                  </a:schemeClr>
                </a:solidFill>
              </a:rPr>
              <a:t> Reforest harvested forest land to ensure a sustained yield of merchantable timber; </a:t>
            </a:r>
          </a:p>
          <a:p>
            <a:pPr lvl="1">
              <a:buBlip>
                <a:blip r:embed="rId2"/>
              </a:buBlip>
            </a:pPr>
            <a:r>
              <a:rPr lang="en-US" sz="2800" dirty="0">
                <a:solidFill>
                  <a:schemeClr val="bg2">
                    <a:lumMod val="10000"/>
                  </a:schemeClr>
                </a:solidFill>
              </a:rPr>
              <a:t> If artificial planting is required, silviculturally acceptable seedlings must first be available for planting at an economically fair price in the state</a:t>
            </a:r>
          </a:p>
          <a:p>
            <a:pPr marL="91440" indent="0">
              <a:buNone/>
            </a:pPr>
            <a:r>
              <a:rPr lang="en-US" sz="2200" dirty="0">
                <a:solidFill>
                  <a:srgbClr val="478148"/>
                </a:solidFill>
              </a:rPr>
              <a:t>AS 41.17.060(b)</a:t>
            </a:r>
          </a:p>
          <a:p>
            <a:pPr>
              <a:buBlip>
                <a:blip r:embed="rId3"/>
              </a:buBlip>
            </a:pPr>
            <a:endParaRPr lang="en-US" dirty="0">
              <a:solidFill>
                <a:schemeClr val="bg2">
                  <a:lumMod val="10000"/>
                </a:schemeClr>
              </a:solidFill>
            </a:endParaRPr>
          </a:p>
        </p:txBody>
      </p:sp>
      <p:pic>
        <p:nvPicPr>
          <p:cNvPr id="4" name="Picture 4" descr="U:\Forestry_photos\Regen\PlantingCrew\Boxes1.jpg">
            <a:extLst>
              <a:ext uri="{FF2B5EF4-FFF2-40B4-BE49-F238E27FC236}">
                <a16:creationId xmlns:a16="http://schemas.microsoft.com/office/drawing/2014/main" id="{641E62A7-48F5-40B9-B096-6477A3BF3C0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57610" y="4101910"/>
            <a:ext cx="3228780" cy="242158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E709B508-20B4-4D09-8CD9-5CF5E60A7926}"/>
              </a:ext>
            </a:extLst>
          </p:cNvPr>
          <p:cNvSpPr txBox="1"/>
          <p:nvPr/>
        </p:nvSpPr>
        <p:spPr>
          <a:xfrm>
            <a:off x="6331695" y="5784831"/>
            <a:ext cx="2209800" cy="738664"/>
          </a:xfrm>
          <a:prstGeom prst="rect">
            <a:avLst/>
          </a:prstGeom>
          <a:noFill/>
        </p:spPr>
        <p:txBody>
          <a:bodyPr wrap="square" rtlCol="0">
            <a:spAutoFit/>
          </a:bodyPr>
          <a:lstStyle/>
          <a:p>
            <a:r>
              <a:rPr lang="en-US" altLang="en-US" sz="1400" dirty="0" err="1"/>
              <a:t>Styroblock</a:t>
            </a:r>
            <a:r>
              <a:rPr lang="en-US" altLang="en-US" sz="1400" dirty="0"/>
              <a:t> 313B one-year- old plugs in Fairbanks Area</a:t>
            </a:r>
          </a:p>
          <a:p>
            <a:r>
              <a:rPr lang="en-US" altLang="en-US" sz="1400" dirty="0"/>
              <a:t>Photo:  Doug Hanson, DOF</a:t>
            </a:r>
            <a:endParaRPr lang="en-US" dirty="0"/>
          </a:p>
        </p:txBody>
      </p:sp>
    </p:spTree>
    <p:extLst>
      <p:ext uri="{BB962C8B-B14F-4D97-AF65-F5344CB8AC3E}">
        <p14:creationId xmlns:p14="http://schemas.microsoft.com/office/powerpoint/2010/main" val="137445743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8200" cy="944562"/>
          </a:xfrm>
        </p:spPr>
        <p:txBody>
          <a:bodyPr>
            <a:normAutofit/>
          </a:bodyPr>
          <a:lstStyle/>
          <a:p>
            <a:r>
              <a:rPr lang="en-US" sz="4400" dirty="0"/>
              <a:t>Low stocking levels or distribution</a:t>
            </a:r>
          </a:p>
        </p:txBody>
      </p:sp>
      <p:sp>
        <p:nvSpPr>
          <p:cNvPr id="3" name="Content Placeholder 2"/>
          <p:cNvSpPr>
            <a:spLocks noGrp="1"/>
          </p:cNvSpPr>
          <p:nvPr>
            <p:ph idx="1"/>
          </p:nvPr>
        </p:nvSpPr>
        <p:spPr>
          <a:xfrm>
            <a:off x="457200" y="1219200"/>
            <a:ext cx="8229600" cy="5334000"/>
          </a:xfrm>
        </p:spPr>
        <p:txBody>
          <a:bodyPr>
            <a:normAutofit lnSpcReduction="10000"/>
          </a:bodyPr>
          <a:lstStyle/>
          <a:p>
            <a:pPr>
              <a:buBlip>
                <a:blip r:embed="rId2"/>
              </a:buBlip>
            </a:pPr>
            <a:r>
              <a:rPr lang="en-US" sz="2800" dirty="0">
                <a:solidFill>
                  <a:srgbClr val="FF0000"/>
                </a:solidFill>
              </a:rPr>
              <a:t> </a:t>
            </a:r>
            <a:r>
              <a:rPr lang="en-US" sz="2800" dirty="0">
                <a:solidFill>
                  <a:schemeClr val="bg1"/>
                </a:solidFill>
              </a:rPr>
              <a:t>Within Region II or III  where the natural amount or distribution of stocking of commercial trees is below the minimum standards before harvest, DOF will consider a variation from the required stocking levels of this section.  An applicant must submit a request for variation through a DPO document pre-harvest stocking level and distribution.</a:t>
            </a:r>
          </a:p>
          <a:p>
            <a:pPr>
              <a:lnSpc>
                <a:spcPct val="120000"/>
              </a:lnSpc>
              <a:buBlip>
                <a:blip r:embed="rId2"/>
              </a:buBlip>
            </a:pPr>
            <a:r>
              <a:rPr lang="en-US" sz="2800" dirty="0">
                <a:solidFill>
                  <a:schemeClr val="bg1"/>
                </a:solidFill>
              </a:rPr>
              <a:t> In evaluating a request for a variation to reforestation stocking distribution standards, the state forester will consider non-</a:t>
            </a:r>
            <a:r>
              <a:rPr lang="en-US" sz="2800" dirty="0" err="1">
                <a:solidFill>
                  <a:schemeClr val="bg1"/>
                </a:solidFill>
              </a:rPr>
              <a:t>stockable</a:t>
            </a:r>
            <a:r>
              <a:rPr lang="en-US" sz="2800" dirty="0">
                <a:solidFill>
                  <a:schemeClr val="bg1"/>
                </a:solidFill>
              </a:rPr>
              <a:t> areas, and long-term and short-term site conditions.</a:t>
            </a:r>
            <a:endParaRPr lang="en-US" dirty="0">
              <a:solidFill>
                <a:schemeClr val="bg1"/>
              </a:solidFill>
            </a:endParaRPr>
          </a:p>
          <a:p>
            <a:pPr marL="0" indent="0">
              <a:buNone/>
            </a:pPr>
            <a:r>
              <a:rPr lang="en-US" dirty="0">
                <a:solidFill>
                  <a:srgbClr val="FF0000"/>
                </a:solidFill>
              </a:rPr>
              <a:t>					</a:t>
            </a:r>
            <a:r>
              <a:rPr lang="en-US" dirty="0">
                <a:solidFill>
                  <a:srgbClr val="478148"/>
                </a:solidFill>
              </a:rPr>
              <a:t>11 AAC 95.235(e),.375(c)</a:t>
            </a:r>
          </a:p>
        </p:txBody>
      </p:sp>
    </p:spTree>
    <p:extLst>
      <p:ext uri="{BB962C8B-B14F-4D97-AF65-F5344CB8AC3E}">
        <p14:creationId xmlns:p14="http://schemas.microsoft.com/office/powerpoint/2010/main" val="283075815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96962"/>
          </a:xfrm>
        </p:spPr>
        <p:txBody>
          <a:bodyPr>
            <a:normAutofit/>
          </a:bodyPr>
          <a:lstStyle/>
          <a:p>
            <a:r>
              <a:rPr lang="en-US" sz="4400" dirty="0"/>
              <a:t>Residual stocking standard </a:t>
            </a:r>
          </a:p>
        </p:txBody>
      </p:sp>
      <p:sp>
        <p:nvSpPr>
          <p:cNvPr id="3" name="Content Placeholder 2"/>
          <p:cNvSpPr>
            <a:spLocks noGrp="1"/>
          </p:cNvSpPr>
          <p:nvPr>
            <p:ph idx="1"/>
          </p:nvPr>
        </p:nvSpPr>
        <p:spPr>
          <a:xfrm>
            <a:off x="457200" y="1447800"/>
            <a:ext cx="8229600" cy="4830763"/>
          </a:xfrm>
        </p:spPr>
        <p:txBody>
          <a:bodyPr>
            <a:normAutofit/>
          </a:bodyPr>
          <a:lstStyle/>
          <a:p>
            <a:pPr>
              <a:buBlip>
                <a:blip r:embed="rId2"/>
              </a:buBlip>
            </a:pPr>
            <a:r>
              <a:rPr lang="en-US" sz="2800" dirty="0">
                <a:solidFill>
                  <a:schemeClr val="bg2">
                    <a:lumMod val="10000"/>
                  </a:schemeClr>
                </a:solidFill>
              </a:rPr>
              <a:t> Vigorous, well-distributed residual commercial trees free from significant damage meet or exceed the following standards:  </a:t>
            </a:r>
            <a:r>
              <a:rPr lang="en-US" dirty="0">
                <a:solidFill>
                  <a:srgbClr val="478148"/>
                </a:solidFill>
              </a:rPr>
              <a:t>(11 AAC 95.375(b)(3))</a:t>
            </a:r>
          </a:p>
          <a:p>
            <a:pPr>
              <a:buBlip>
                <a:blip r:embed="rId2"/>
              </a:buBlip>
            </a:pPr>
            <a:endParaRPr lang="en-US" sz="2800" dirty="0">
              <a:solidFill>
                <a:schemeClr val="bg2">
                  <a:lumMod val="10000"/>
                </a:schemeClr>
              </a:solidFill>
            </a:endParaRPr>
          </a:p>
          <a:p>
            <a:pPr>
              <a:buBlip>
                <a:blip r:embed="rId2"/>
              </a:buBlip>
            </a:pPr>
            <a:endParaRPr lang="en-US" dirty="0">
              <a:solidFill>
                <a:schemeClr val="bg2">
                  <a:lumMod val="10000"/>
                </a:schemeClr>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275695276"/>
              </p:ext>
            </p:extLst>
          </p:nvPr>
        </p:nvGraphicFramePr>
        <p:xfrm>
          <a:off x="1524000" y="2895600"/>
          <a:ext cx="6096000" cy="3264924"/>
        </p:xfrm>
        <a:graphic>
          <a:graphicData uri="http://schemas.openxmlformats.org/drawingml/2006/table">
            <a:tbl>
              <a:tblPr firstRow="1" firstCol="1" bandRow="1" bandCol="1">
                <a:tableStyleId>{5C22544A-7EE6-4342-B048-85BDC9FD1C3A}</a:tableStyleId>
              </a:tblPr>
              <a:tblGrid>
                <a:gridCol w="3120732">
                  <a:extLst>
                    <a:ext uri="{9D8B030D-6E8A-4147-A177-3AD203B41FA5}">
                      <a16:colId xmlns:a16="http://schemas.microsoft.com/office/drawing/2014/main" val="20000"/>
                    </a:ext>
                  </a:extLst>
                </a:gridCol>
                <a:gridCol w="2975268">
                  <a:extLst>
                    <a:ext uri="{9D8B030D-6E8A-4147-A177-3AD203B41FA5}">
                      <a16:colId xmlns:a16="http://schemas.microsoft.com/office/drawing/2014/main" val="20001"/>
                    </a:ext>
                  </a:extLst>
                </a:gridCol>
              </a:tblGrid>
              <a:tr h="1295400">
                <a:tc>
                  <a:txBody>
                    <a:bodyPr/>
                    <a:lstStyle/>
                    <a:p>
                      <a:pPr algn="ctr">
                        <a:spcAft>
                          <a:spcPts val="0"/>
                        </a:spcAft>
                      </a:pPr>
                      <a:r>
                        <a:rPr lang="en-US" sz="2000" dirty="0">
                          <a:effectLst/>
                        </a:rPr>
                        <a:t>Average DBH of Remaining</a:t>
                      </a:r>
                    </a:p>
                    <a:p>
                      <a:pPr algn="ctr">
                        <a:spcAft>
                          <a:spcPts val="0"/>
                        </a:spcAft>
                      </a:pPr>
                      <a:r>
                        <a:rPr lang="en-US" sz="2000" dirty="0">
                          <a:effectLst/>
                        </a:rPr>
                        <a:t> Stand – Inches</a:t>
                      </a:r>
                      <a:endParaRPr lang="en-US" sz="2000" dirty="0">
                        <a:effectLst/>
                        <a:latin typeface="Calibri"/>
                      </a:endParaRPr>
                    </a:p>
                  </a:txBody>
                  <a:tcPr marL="68580" marR="68580" marT="0" marB="0" anchor="ctr">
                    <a:solidFill>
                      <a:schemeClr val="accent2">
                        <a:lumMod val="60000"/>
                        <a:lumOff val="40000"/>
                      </a:schemeClr>
                    </a:solidFill>
                  </a:tcPr>
                </a:tc>
                <a:tc>
                  <a:txBody>
                    <a:bodyPr/>
                    <a:lstStyle/>
                    <a:p>
                      <a:pPr algn="ctr">
                        <a:spcAft>
                          <a:spcPts val="0"/>
                        </a:spcAft>
                        <a:tabLst>
                          <a:tab pos="954405" algn="ctr"/>
                        </a:tabLst>
                      </a:pPr>
                      <a:r>
                        <a:rPr lang="en-US" sz="2000" dirty="0">
                          <a:effectLst/>
                        </a:rPr>
                        <a:t>Minimum Stocking</a:t>
                      </a:r>
                    </a:p>
                    <a:p>
                      <a:pPr algn="ctr">
                        <a:spcAft>
                          <a:spcPts val="0"/>
                        </a:spcAft>
                      </a:pPr>
                      <a:r>
                        <a:rPr lang="en-US" sz="2000" dirty="0">
                          <a:effectLst/>
                        </a:rPr>
                        <a:t>Standard (trees per acre)</a:t>
                      </a:r>
                      <a:endParaRPr lang="en-US" sz="2000" dirty="0">
                        <a:effectLst/>
                        <a:latin typeface="Calibri"/>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10000"/>
                  </a:ext>
                </a:extLst>
              </a:tr>
              <a:tr h="656508">
                <a:tc>
                  <a:txBody>
                    <a:bodyPr/>
                    <a:lstStyle/>
                    <a:p>
                      <a:pPr algn="ctr">
                        <a:spcAft>
                          <a:spcPts val="0"/>
                        </a:spcAft>
                      </a:pPr>
                      <a:r>
                        <a:rPr lang="en-US" sz="2000" u="sng" dirty="0">
                          <a:solidFill>
                            <a:schemeClr val="bg1"/>
                          </a:solidFill>
                          <a:effectLst/>
                        </a:rPr>
                        <a:t>&gt;</a:t>
                      </a:r>
                      <a:r>
                        <a:rPr lang="en-US" sz="2000" dirty="0">
                          <a:solidFill>
                            <a:schemeClr val="bg1"/>
                          </a:solidFill>
                          <a:effectLst/>
                        </a:rPr>
                        <a:t>9</a:t>
                      </a:r>
                      <a:endParaRPr lang="en-US" sz="2000" dirty="0">
                        <a:solidFill>
                          <a:schemeClr val="bg1"/>
                        </a:solidFill>
                        <a:effectLst/>
                        <a:latin typeface="Calibri"/>
                      </a:endParaRPr>
                    </a:p>
                  </a:txBody>
                  <a:tcPr marL="68580" marR="68580" marT="0" marB="0" anchor="ctr">
                    <a:solidFill>
                      <a:schemeClr val="bg2"/>
                    </a:solidFill>
                  </a:tcPr>
                </a:tc>
                <a:tc>
                  <a:txBody>
                    <a:bodyPr/>
                    <a:lstStyle/>
                    <a:p>
                      <a:pPr algn="ctr">
                        <a:spcAft>
                          <a:spcPts val="0"/>
                        </a:spcAft>
                      </a:pPr>
                      <a:r>
                        <a:rPr lang="en-US" sz="2000" b="1" dirty="0">
                          <a:effectLst/>
                        </a:rPr>
                        <a:t>120</a:t>
                      </a:r>
                      <a:endParaRPr lang="en-US" sz="2000" b="1" dirty="0">
                        <a:effectLst/>
                        <a:latin typeface="Calibri"/>
                      </a:endParaRPr>
                    </a:p>
                  </a:txBody>
                  <a:tcPr marL="68580" marR="68580" marT="0" marB="0" anchor="ctr">
                    <a:solidFill>
                      <a:schemeClr val="bg2"/>
                    </a:solidFill>
                  </a:tcPr>
                </a:tc>
                <a:extLst>
                  <a:ext uri="{0D108BD9-81ED-4DB2-BD59-A6C34878D82A}">
                    <a16:rowId xmlns:a16="http://schemas.microsoft.com/office/drawing/2014/main" val="10001"/>
                  </a:ext>
                </a:extLst>
              </a:tr>
              <a:tr h="656508">
                <a:tc>
                  <a:txBody>
                    <a:bodyPr/>
                    <a:lstStyle/>
                    <a:p>
                      <a:pPr algn="ctr">
                        <a:spcAft>
                          <a:spcPts val="0"/>
                        </a:spcAft>
                      </a:pPr>
                      <a:r>
                        <a:rPr lang="en-US" sz="2000" dirty="0">
                          <a:effectLst/>
                        </a:rPr>
                        <a:t>6 to 8</a:t>
                      </a:r>
                      <a:endParaRPr lang="en-US" sz="2000" dirty="0">
                        <a:effectLst/>
                        <a:latin typeface="Calibri"/>
                      </a:endParaRPr>
                    </a:p>
                  </a:txBody>
                  <a:tcPr marL="68580" marR="68580" marT="0" marB="0" anchor="ctr">
                    <a:solidFill>
                      <a:schemeClr val="bg2"/>
                    </a:solidFill>
                  </a:tcPr>
                </a:tc>
                <a:tc>
                  <a:txBody>
                    <a:bodyPr/>
                    <a:lstStyle/>
                    <a:p>
                      <a:pPr algn="ctr">
                        <a:spcAft>
                          <a:spcPts val="0"/>
                        </a:spcAft>
                      </a:pPr>
                      <a:r>
                        <a:rPr lang="en-US" sz="2000" b="1" dirty="0">
                          <a:effectLst/>
                        </a:rPr>
                        <a:t>170</a:t>
                      </a:r>
                      <a:endParaRPr lang="en-US" sz="2000" b="1" dirty="0">
                        <a:effectLst/>
                        <a:latin typeface="Calibri"/>
                      </a:endParaRPr>
                    </a:p>
                  </a:txBody>
                  <a:tcPr marL="68580" marR="68580" marT="0" marB="0" anchor="ctr">
                    <a:solidFill>
                      <a:schemeClr val="bg2"/>
                    </a:solidFill>
                  </a:tcPr>
                </a:tc>
                <a:extLst>
                  <a:ext uri="{0D108BD9-81ED-4DB2-BD59-A6C34878D82A}">
                    <a16:rowId xmlns:a16="http://schemas.microsoft.com/office/drawing/2014/main" val="10002"/>
                  </a:ext>
                </a:extLst>
              </a:tr>
              <a:tr h="656508">
                <a:tc>
                  <a:txBody>
                    <a:bodyPr/>
                    <a:lstStyle/>
                    <a:p>
                      <a:pPr algn="ctr">
                        <a:spcAft>
                          <a:spcPts val="0"/>
                        </a:spcAft>
                      </a:pPr>
                      <a:r>
                        <a:rPr lang="en-US" sz="2000" dirty="0">
                          <a:effectLst/>
                        </a:rPr>
                        <a:t>1 to 5</a:t>
                      </a:r>
                      <a:endParaRPr lang="en-US" sz="2000" dirty="0">
                        <a:effectLst/>
                        <a:latin typeface="Calibri"/>
                      </a:endParaRPr>
                    </a:p>
                  </a:txBody>
                  <a:tcPr marL="68580" marR="68580" marT="0" marB="0" anchor="ctr">
                    <a:solidFill>
                      <a:schemeClr val="bg2"/>
                    </a:solidFill>
                  </a:tcPr>
                </a:tc>
                <a:tc>
                  <a:txBody>
                    <a:bodyPr/>
                    <a:lstStyle/>
                    <a:p>
                      <a:pPr algn="ctr">
                        <a:spcAft>
                          <a:spcPts val="0"/>
                        </a:spcAft>
                      </a:pPr>
                      <a:r>
                        <a:rPr lang="en-US" sz="2000" b="1" dirty="0">
                          <a:effectLst/>
                        </a:rPr>
                        <a:t>200</a:t>
                      </a:r>
                      <a:endParaRPr lang="en-US" sz="2000" b="1" dirty="0">
                        <a:effectLst/>
                        <a:latin typeface="Calibri"/>
                      </a:endParaRPr>
                    </a:p>
                  </a:txBody>
                  <a:tcPr marL="68580" marR="68580" marT="0" marB="0" anchor="ctr">
                    <a:solidFill>
                      <a:schemeClr val="bg2"/>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8931656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52400" y="5621364"/>
            <a:ext cx="8839200" cy="414649"/>
          </a:xfrm>
        </p:spPr>
        <p:txBody>
          <a:bodyPr>
            <a:normAutofit fontScale="92500"/>
          </a:bodyPr>
          <a:lstStyle/>
          <a:p>
            <a:r>
              <a:rPr lang="en-US" dirty="0"/>
              <a:t>Source:  Region II-III Reforestation Science &amp; Tech Committee and Implementation Group</a:t>
            </a:r>
          </a:p>
        </p:txBody>
      </p:sp>
      <p:sp>
        <p:nvSpPr>
          <p:cNvPr id="3" name="Title 2"/>
          <p:cNvSpPr>
            <a:spLocks noGrp="1"/>
          </p:cNvSpPr>
          <p:nvPr>
            <p:ph type="title"/>
          </p:nvPr>
        </p:nvSpPr>
        <p:spPr/>
        <p:txBody>
          <a:bodyPr>
            <a:normAutofit/>
          </a:bodyPr>
          <a:lstStyle/>
          <a:p>
            <a:r>
              <a:rPr lang="en-US" sz="4400" dirty="0"/>
              <a:t>Other recommended practices</a:t>
            </a:r>
          </a:p>
        </p:txBody>
      </p:sp>
    </p:spTree>
    <p:extLst>
      <p:ext uri="{BB962C8B-B14F-4D97-AF65-F5344CB8AC3E}">
        <p14:creationId xmlns:p14="http://schemas.microsoft.com/office/powerpoint/2010/main" val="193052410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28600"/>
            <a:ext cx="8229600" cy="1143000"/>
          </a:xfrm>
        </p:spPr>
        <p:txBody>
          <a:bodyPr>
            <a:normAutofit/>
          </a:bodyPr>
          <a:lstStyle/>
          <a:p>
            <a:r>
              <a:rPr lang="en-US" sz="4400" dirty="0"/>
              <a:t>Planning for climate change</a:t>
            </a:r>
          </a:p>
        </p:txBody>
      </p:sp>
      <p:sp>
        <p:nvSpPr>
          <p:cNvPr id="5" name="Content Placeholder 4"/>
          <p:cNvSpPr>
            <a:spLocks noGrp="1"/>
          </p:cNvSpPr>
          <p:nvPr>
            <p:ph idx="1"/>
          </p:nvPr>
        </p:nvSpPr>
        <p:spPr>
          <a:xfrm>
            <a:off x="457200" y="918275"/>
            <a:ext cx="8229600" cy="4525963"/>
          </a:xfrm>
        </p:spPr>
        <p:txBody>
          <a:bodyPr>
            <a:normAutofit/>
          </a:bodyPr>
          <a:lstStyle/>
          <a:p>
            <a:pPr marL="0" indent="0">
              <a:buNone/>
            </a:pPr>
            <a:r>
              <a:rPr lang="en-US" sz="2800" dirty="0">
                <a:solidFill>
                  <a:schemeClr val="bg2">
                    <a:lumMod val="10000"/>
                  </a:schemeClr>
                </a:solidFill>
              </a:rPr>
              <a:t>Climate change is likely to lead to large-scale disturbances (e.g., more frequent and extensive wildfire and insect infestations) that will result in needs for reforestation.  The S&amp;TC recommends that the State and other landowners conduct cooperative advanced planning to meet anticipated needs for reforestation.  Possible actions include                                                            seed collection and                                                        maintenance of seed                                                       banks.</a:t>
            </a:r>
          </a:p>
        </p:txBody>
      </p:sp>
      <p:pic>
        <p:nvPicPr>
          <p:cNvPr id="2" name="Picture 1">
            <a:extLst>
              <a:ext uri="{FF2B5EF4-FFF2-40B4-BE49-F238E27FC236}">
                <a16:creationId xmlns:a16="http://schemas.microsoft.com/office/drawing/2014/main" id="{2C6381C6-EDA1-4F31-B55D-21A092D890FD}"/>
              </a:ext>
            </a:extLst>
          </p:cNvPr>
          <p:cNvPicPr>
            <a:picLocks noChangeAspect="1"/>
          </p:cNvPicPr>
          <p:nvPr/>
        </p:nvPicPr>
        <p:blipFill>
          <a:blip r:embed="rId3"/>
          <a:stretch>
            <a:fillRect/>
          </a:stretch>
        </p:blipFill>
        <p:spPr>
          <a:xfrm>
            <a:off x="4191000" y="3733800"/>
            <a:ext cx="4408201" cy="2855295"/>
          </a:xfrm>
          <a:prstGeom prst="rect">
            <a:avLst/>
          </a:prstGeom>
          <a:ln>
            <a:solidFill>
              <a:srgbClr val="2B2401"/>
            </a:solidFill>
          </a:ln>
        </p:spPr>
      </p:pic>
      <p:sp>
        <p:nvSpPr>
          <p:cNvPr id="3" name="TextBox 2">
            <a:extLst>
              <a:ext uri="{FF2B5EF4-FFF2-40B4-BE49-F238E27FC236}">
                <a16:creationId xmlns:a16="http://schemas.microsoft.com/office/drawing/2014/main" id="{4A016C29-9590-49F8-9480-7FF7294F4CE2}"/>
              </a:ext>
            </a:extLst>
          </p:cNvPr>
          <p:cNvSpPr txBox="1"/>
          <p:nvPr/>
        </p:nvSpPr>
        <p:spPr>
          <a:xfrm>
            <a:off x="762000" y="5948587"/>
            <a:ext cx="3429000" cy="738664"/>
          </a:xfrm>
          <a:prstGeom prst="rect">
            <a:avLst/>
          </a:prstGeom>
          <a:noFill/>
        </p:spPr>
        <p:txBody>
          <a:bodyPr wrap="square" rtlCol="0">
            <a:spAutoFit/>
          </a:bodyPr>
          <a:lstStyle/>
          <a:p>
            <a:pPr algn="r"/>
            <a:r>
              <a:rPr lang="en-US" sz="1400" dirty="0"/>
              <a:t>Model of projected change in number of tree species, 1971-2000 vs. 2017-2100  </a:t>
            </a:r>
          </a:p>
          <a:p>
            <a:pPr algn="r"/>
            <a:r>
              <a:rPr lang="en-US" sz="1400" dirty="0"/>
              <a:t>Source:  McKenney et al. 2011</a:t>
            </a:r>
          </a:p>
        </p:txBody>
      </p:sp>
    </p:spTree>
    <p:extLst>
      <p:ext uri="{BB962C8B-B14F-4D97-AF65-F5344CB8AC3E}">
        <p14:creationId xmlns:p14="http://schemas.microsoft.com/office/powerpoint/2010/main" val="92138163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86800" cy="1020762"/>
          </a:xfrm>
        </p:spPr>
        <p:txBody>
          <a:bodyPr>
            <a:noAutofit/>
          </a:bodyPr>
          <a:lstStyle/>
          <a:p>
            <a:r>
              <a:rPr lang="en-US" sz="4400" dirty="0"/>
              <a:t>Climate change &amp; planting options</a:t>
            </a:r>
          </a:p>
        </p:txBody>
      </p:sp>
      <p:sp>
        <p:nvSpPr>
          <p:cNvPr id="3" name="Content Placeholder 2"/>
          <p:cNvSpPr>
            <a:spLocks noGrp="1"/>
          </p:cNvSpPr>
          <p:nvPr>
            <p:ph idx="1"/>
          </p:nvPr>
        </p:nvSpPr>
        <p:spPr>
          <a:xfrm>
            <a:off x="304800" y="1295400"/>
            <a:ext cx="8534400" cy="5257800"/>
          </a:xfrm>
        </p:spPr>
        <p:txBody>
          <a:bodyPr>
            <a:noAutofit/>
          </a:bodyPr>
          <a:lstStyle/>
          <a:p>
            <a:pPr>
              <a:buBlip>
                <a:blip r:embed="rId2"/>
              </a:buBlip>
            </a:pPr>
            <a:r>
              <a:rPr lang="en-US" sz="3200" dirty="0">
                <a:solidFill>
                  <a:schemeClr val="tx1">
                    <a:lumMod val="90000"/>
                    <a:lumOff val="10000"/>
                  </a:schemeClr>
                </a:solidFill>
              </a:rPr>
              <a:t> When artificial reforestation is the chosen approach, given changing climate conditions, sound options include </a:t>
            </a:r>
          </a:p>
          <a:p>
            <a:pPr lvl="1">
              <a:buBlip>
                <a:blip r:embed="rId2"/>
              </a:buBlip>
            </a:pPr>
            <a:r>
              <a:rPr lang="en-US" sz="2800" dirty="0">
                <a:solidFill>
                  <a:schemeClr val="tx1">
                    <a:lumMod val="90000"/>
                    <a:lumOff val="10000"/>
                  </a:schemeClr>
                </a:solidFill>
              </a:rPr>
              <a:t> 1) Including species that have been demonstrated to naturalize in Alaska without                                    becoming invasive.  Lodgepole                               pine and Siberian larch may be                               considered commercial species                               and considered for reforestation                          under </a:t>
            </a:r>
            <a:r>
              <a:rPr lang="en-US" sz="2800" dirty="0">
                <a:solidFill>
                  <a:srgbClr val="478148"/>
                </a:solidFill>
              </a:rPr>
              <a:t>11 AAC 95.375</a:t>
            </a:r>
            <a:r>
              <a:rPr lang="en-US" sz="2800" dirty="0">
                <a:solidFill>
                  <a:schemeClr val="tx1">
                    <a:lumMod val="90000"/>
                    <a:lumOff val="10000"/>
                  </a:schemeClr>
                </a:solidFill>
              </a:rPr>
              <a:t> with the                        approval of DOF. </a:t>
            </a:r>
            <a:r>
              <a:rPr lang="en-US" sz="2800" dirty="0">
                <a:solidFill>
                  <a:schemeClr val="accent6">
                    <a:lumMod val="75000"/>
                  </a:schemeClr>
                </a:solidFill>
              </a:rPr>
              <a:t>(Purple book)</a:t>
            </a:r>
          </a:p>
          <a:p>
            <a:pPr marL="365760" lvl="1" indent="0">
              <a:buNone/>
            </a:pPr>
            <a:endParaRPr lang="en-US" sz="2800" dirty="0">
              <a:solidFill>
                <a:schemeClr val="tx1">
                  <a:lumMod val="90000"/>
                  <a:lumOff val="10000"/>
                </a:schemeClr>
              </a:solidFill>
            </a:endParaRPr>
          </a:p>
        </p:txBody>
      </p:sp>
      <p:pic>
        <p:nvPicPr>
          <p:cNvPr id="4" name="Picture 2" descr="H:\My Pictures\2014-11-14 Alden 2\Picture 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9800" y="3429000"/>
            <a:ext cx="2435107" cy="32731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616206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86800" cy="1020762"/>
          </a:xfrm>
        </p:spPr>
        <p:txBody>
          <a:bodyPr>
            <a:noAutofit/>
          </a:bodyPr>
          <a:lstStyle/>
          <a:p>
            <a:r>
              <a:rPr lang="en-US" sz="4400" dirty="0"/>
              <a:t>Climate change &amp; planting, cont.</a:t>
            </a:r>
          </a:p>
        </p:txBody>
      </p:sp>
      <p:sp>
        <p:nvSpPr>
          <p:cNvPr id="3" name="Content Placeholder 2"/>
          <p:cNvSpPr>
            <a:spLocks noGrp="1"/>
          </p:cNvSpPr>
          <p:nvPr>
            <p:ph idx="1"/>
          </p:nvPr>
        </p:nvSpPr>
        <p:spPr>
          <a:xfrm>
            <a:off x="304800" y="1295400"/>
            <a:ext cx="8534400" cy="5257800"/>
          </a:xfrm>
        </p:spPr>
        <p:txBody>
          <a:bodyPr>
            <a:noAutofit/>
          </a:bodyPr>
          <a:lstStyle/>
          <a:p>
            <a:pPr>
              <a:buBlip>
                <a:blip r:embed="rId2"/>
              </a:buBlip>
            </a:pPr>
            <a:r>
              <a:rPr lang="en-US" sz="3200" dirty="0">
                <a:solidFill>
                  <a:schemeClr val="tx1">
                    <a:lumMod val="90000"/>
                    <a:lumOff val="10000"/>
                  </a:schemeClr>
                </a:solidFill>
              </a:rPr>
              <a:t>  2)  Systematic evaluation of operational-scale assisted migration trials within and among species, including suitability of native and non-native species and non-local seed sources for commercial reforestation.  Variations for systematic trials may be considered under </a:t>
            </a:r>
            <a:r>
              <a:rPr lang="en-US" dirty="0">
                <a:solidFill>
                  <a:srgbClr val="478148"/>
                </a:solidFill>
              </a:rPr>
              <a:t>11 AAC 95.235(c)</a:t>
            </a:r>
            <a:r>
              <a:rPr lang="en-US" dirty="0">
                <a:solidFill>
                  <a:schemeClr val="tx1">
                    <a:lumMod val="90000"/>
                    <a:lumOff val="10000"/>
                  </a:schemeClr>
                </a:solidFill>
              </a:rPr>
              <a:t>.</a:t>
            </a:r>
            <a:r>
              <a:rPr lang="en-US" dirty="0">
                <a:solidFill>
                  <a:srgbClr val="478148"/>
                </a:solidFill>
              </a:rPr>
              <a:t> </a:t>
            </a:r>
            <a:r>
              <a:rPr lang="en-US" dirty="0">
                <a:solidFill>
                  <a:schemeClr val="accent6">
                    <a:lumMod val="75000"/>
                  </a:schemeClr>
                </a:solidFill>
              </a:rPr>
              <a:t>(Purple book)</a:t>
            </a:r>
          </a:p>
          <a:p>
            <a:pPr lvl="1">
              <a:buBlip>
                <a:blip r:embed="rId2"/>
              </a:buBlip>
            </a:pPr>
            <a:endParaRPr lang="en-US" sz="3200" dirty="0">
              <a:solidFill>
                <a:schemeClr val="tx1">
                  <a:lumMod val="90000"/>
                  <a:lumOff val="10000"/>
                </a:schemeClr>
              </a:solidFill>
            </a:endParaRPr>
          </a:p>
        </p:txBody>
      </p:sp>
    </p:spTree>
    <p:extLst>
      <p:ext uri="{BB962C8B-B14F-4D97-AF65-F5344CB8AC3E}">
        <p14:creationId xmlns:p14="http://schemas.microsoft.com/office/powerpoint/2010/main" val="230687985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1753"/>
            <a:ext cx="8229600" cy="1143000"/>
          </a:xfrm>
        </p:spPr>
        <p:txBody>
          <a:bodyPr>
            <a:normAutofit/>
          </a:bodyPr>
          <a:lstStyle/>
          <a:p>
            <a:r>
              <a:rPr lang="en-US" sz="4400" dirty="0"/>
              <a:t>Invasive Species</a:t>
            </a:r>
          </a:p>
        </p:txBody>
      </p:sp>
      <p:sp>
        <p:nvSpPr>
          <p:cNvPr id="3" name="Content Placeholder 2"/>
          <p:cNvSpPr>
            <a:spLocks noGrp="1"/>
          </p:cNvSpPr>
          <p:nvPr>
            <p:ph idx="1"/>
          </p:nvPr>
        </p:nvSpPr>
        <p:spPr>
          <a:xfrm>
            <a:off x="467532" y="1021247"/>
            <a:ext cx="8229600" cy="4525963"/>
          </a:xfrm>
        </p:spPr>
        <p:txBody>
          <a:bodyPr>
            <a:noAutofit/>
          </a:bodyPr>
          <a:lstStyle/>
          <a:p>
            <a:pPr marL="0" indent="0">
              <a:buNone/>
            </a:pPr>
            <a:r>
              <a:rPr lang="en-US" sz="2800" dirty="0">
                <a:solidFill>
                  <a:schemeClr val="tx1">
                    <a:lumMod val="90000"/>
                    <a:lumOff val="10000"/>
                  </a:schemeClr>
                </a:solidFill>
              </a:rPr>
              <a:t>Invasive plant species are becoming increasingly widespread in Alaska, and some invasive species have the potential to impact reforestation.  For example, bird vetch </a:t>
            </a:r>
            <a:r>
              <a:rPr lang="en-US" sz="2800" i="1" dirty="0">
                <a:solidFill>
                  <a:schemeClr val="tx1">
                    <a:lumMod val="90000"/>
                    <a:lumOff val="10000"/>
                  </a:schemeClr>
                </a:solidFill>
              </a:rPr>
              <a:t>(</a:t>
            </a:r>
            <a:r>
              <a:rPr lang="en-US" sz="2800" i="1" dirty="0" err="1">
                <a:solidFill>
                  <a:schemeClr val="tx1">
                    <a:lumMod val="90000"/>
                    <a:lumOff val="10000"/>
                  </a:schemeClr>
                </a:solidFill>
              </a:rPr>
              <a:t>Vicia</a:t>
            </a:r>
            <a:r>
              <a:rPr lang="en-US" sz="2800" i="1" dirty="0">
                <a:solidFill>
                  <a:schemeClr val="tx1">
                    <a:lumMod val="90000"/>
                    <a:lumOff val="10000"/>
                  </a:schemeClr>
                </a:solidFill>
              </a:rPr>
              <a:t> </a:t>
            </a:r>
            <a:r>
              <a:rPr lang="en-US" sz="2800" i="1" dirty="0" err="1">
                <a:solidFill>
                  <a:schemeClr val="tx1">
                    <a:lumMod val="90000"/>
                    <a:lumOff val="10000"/>
                  </a:schemeClr>
                </a:solidFill>
              </a:rPr>
              <a:t>cracca</a:t>
            </a:r>
            <a:r>
              <a:rPr lang="en-US" sz="2800" i="1" dirty="0">
                <a:solidFill>
                  <a:schemeClr val="tx1">
                    <a:lumMod val="90000"/>
                    <a:lumOff val="10000"/>
                  </a:schemeClr>
                </a:solidFill>
              </a:rPr>
              <a:t>) </a:t>
            </a:r>
            <a:r>
              <a:rPr lang="en-US" sz="2800" dirty="0">
                <a:solidFill>
                  <a:schemeClr val="tx1">
                    <a:lumMod val="90000"/>
                    <a:lumOff val="10000"/>
                  </a:schemeClr>
                </a:solidFill>
              </a:rPr>
              <a:t>has been documented in forest areas covering seedlings and saplings.  Equipment used for scarification or planting                                                       can introduce invasive                                                           species to harvested areas.                                              Before equipment is used on                                                     a reforestation site, it should                                      be cleaned and inspected                                                 to minimize introduction of                                        invasive species.  </a:t>
            </a:r>
          </a:p>
          <a:p>
            <a:pPr marL="0" indent="0">
              <a:buNone/>
            </a:pPr>
            <a:r>
              <a:rPr lang="en-US" sz="2800" i="1" dirty="0">
                <a:solidFill>
                  <a:schemeClr val="tx1">
                    <a:lumMod val="90000"/>
                    <a:lumOff val="10000"/>
                  </a:schemeClr>
                </a:solidFill>
              </a:rPr>
              <a:t> </a:t>
            </a:r>
            <a:endParaRPr lang="en-US" sz="2800" dirty="0">
              <a:solidFill>
                <a:schemeClr val="tx1">
                  <a:lumMod val="90000"/>
                  <a:lumOff val="10000"/>
                </a:schemeClr>
              </a:solidFill>
            </a:endParaRPr>
          </a:p>
        </p:txBody>
      </p:sp>
      <p:pic>
        <p:nvPicPr>
          <p:cNvPr id="4" name="Picture 2" descr="http://www.fairbanksweeds.org/user-files/Vetch%20attacks.JPG">
            <a:extLst>
              <a:ext uri="{FF2B5EF4-FFF2-40B4-BE49-F238E27FC236}">
                <a16:creationId xmlns:a16="http://schemas.microsoft.com/office/drawing/2014/main" id="{6A2EBFE5-D7EE-4E42-8D63-DE37D7AFCD1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8200" y="3581400"/>
            <a:ext cx="4276311" cy="314736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D8568897-E67E-4E67-A13E-C5851444F3C5}"/>
              </a:ext>
            </a:extLst>
          </p:cNvPr>
          <p:cNvSpPr txBox="1"/>
          <p:nvPr/>
        </p:nvSpPr>
        <p:spPr>
          <a:xfrm>
            <a:off x="4648200" y="6072141"/>
            <a:ext cx="2971800" cy="646331"/>
          </a:xfrm>
          <a:prstGeom prst="rect">
            <a:avLst/>
          </a:prstGeom>
          <a:noFill/>
        </p:spPr>
        <p:txBody>
          <a:bodyPr wrap="square" rtlCol="0">
            <a:spAutoFit/>
          </a:bodyPr>
          <a:lstStyle/>
          <a:p>
            <a:r>
              <a:rPr lang="en-US" sz="1200" dirty="0">
                <a:solidFill>
                  <a:srgbClr val="FFFFFF"/>
                </a:solidFill>
              </a:rPr>
              <a:t>Fairbanks Cooperative Weed Management Area http:// www.fairbanksweeds.org/programs.php</a:t>
            </a:r>
          </a:p>
        </p:txBody>
      </p:sp>
    </p:spTree>
    <p:extLst>
      <p:ext uri="{BB962C8B-B14F-4D97-AF65-F5344CB8AC3E}">
        <p14:creationId xmlns:p14="http://schemas.microsoft.com/office/powerpoint/2010/main" val="223103170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4400" dirty="0"/>
              <a:t>Invasive Species</a:t>
            </a:r>
          </a:p>
        </p:txBody>
      </p:sp>
      <p:sp>
        <p:nvSpPr>
          <p:cNvPr id="3" name="Content Placeholder 2"/>
          <p:cNvSpPr>
            <a:spLocks noGrp="1"/>
          </p:cNvSpPr>
          <p:nvPr>
            <p:ph idx="1"/>
          </p:nvPr>
        </p:nvSpPr>
        <p:spPr>
          <a:xfrm>
            <a:off x="457200" y="1447800"/>
            <a:ext cx="8229600" cy="4525963"/>
          </a:xfrm>
        </p:spPr>
        <p:txBody>
          <a:bodyPr>
            <a:noAutofit/>
          </a:bodyPr>
          <a:lstStyle/>
          <a:p>
            <a:pPr>
              <a:buBlip>
                <a:blip r:embed="rId2"/>
              </a:buBlip>
            </a:pPr>
            <a:r>
              <a:rPr lang="en-US" sz="2800" dirty="0">
                <a:solidFill>
                  <a:schemeClr val="tx1">
                    <a:lumMod val="90000"/>
                    <a:lumOff val="10000"/>
                  </a:schemeClr>
                </a:solidFill>
              </a:rPr>
              <a:t>By regulation, known invasive species shall not be planted (11 AAC 95.375(f)).   </a:t>
            </a:r>
          </a:p>
          <a:p>
            <a:pPr>
              <a:buBlip>
                <a:blip r:embed="rId2"/>
              </a:buBlip>
            </a:pPr>
            <a:r>
              <a:rPr lang="en-US" sz="2800" dirty="0">
                <a:solidFill>
                  <a:schemeClr val="tx1">
                    <a:lumMod val="90000"/>
                    <a:lumOff val="10000"/>
                  </a:schemeClr>
                </a:solidFill>
              </a:rPr>
              <a:t>Known invasive species include all species rated higher than 50 on the Alaska Exotic Plants Information Clearinghouse (AKEPIC) list of invasive species.  For example, bird cherry </a:t>
            </a:r>
            <a:r>
              <a:rPr lang="en-US" sz="2800" i="1" dirty="0">
                <a:solidFill>
                  <a:schemeClr val="tx1">
                    <a:lumMod val="90000"/>
                    <a:lumOff val="10000"/>
                  </a:schemeClr>
                </a:solidFill>
              </a:rPr>
              <a:t>(</a:t>
            </a:r>
            <a:r>
              <a:rPr lang="en-US" sz="2800" i="1" dirty="0" err="1">
                <a:solidFill>
                  <a:schemeClr val="tx1">
                    <a:lumMod val="90000"/>
                    <a:lumOff val="10000"/>
                  </a:schemeClr>
                </a:solidFill>
              </a:rPr>
              <a:t>Prunus</a:t>
            </a:r>
            <a:r>
              <a:rPr lang="en-US" sz="2800" i="1" dirty="0">
                <a:solidFill>
                  <a:schemeClr val="tx1">
                    <a:lumMod val="90000"/>
                    <a:lumOff val="10000"/>
                  </a:schemeClr>
                </a:solidFill>
              </a:rPr>
              <a:t> </a:t>
            </a:r>
            <a:r>
              <a:rPr lang="en-US" sz="2800" i="1" dirty="0" err="1">
                <a:solidFill>
                  <a:schemeClr val="tx1">
                    <a:lumMod val="90000"/>
                    <a:lumOff val="10000"/>
                  </a:schemeClr>
                </a:solidFill>
              </a:rPr>
              <a:t>padus</a:t>
            </a:r>
            <a:r>
              <a:rPr lang="en-US" sz="2800" i="1" dirty="0">
                <a:solidFill>
                  <a:schemeClr val="tx1">
                    <a:lumMod val="90000"/>
                    <a:lumOff val="10000"/>
                  </a:schemeClr>
                </a:solidFill>
              </a:rPr>
              <a:t>, </a:t>
            </a:r>
            <a:r>
              <a:rPr lang="en-US" sz="2800" dirty="0">
                <a:solidFill>
                  <a:schemeClr val="tx1">
                    <a:lumMod val="90000"/>
                    <a:lumOff val="10000"/>
                  </a:schemeClr>
                </a:solidFill>
              </a:rPr>
              <a:t>rated 74</a:t>
            </a:r>
            <a:r>
              <a:rPr lang="en-US" sz="2800" i="1" dirty="0">
                <a:solidFill>
                  <a:schemeClr val="tx1">
                    <a:lumMod val="90000"/>
                    <a:lumOff val="10000"/>
                  </a:schemeClr>
                </a:solidFill>
              </a:rPr>
              <a:t>)</a:t>
            </a:r>
            <a:r>
              <a:rPr lang="en-US" sz="2800" dirty="0">
                <a:solidFill>
                  <a:schemeClr val="tx1">
                    <a:lumMod val="90000"/>
                    <a:lumOff val="10000"/>
                  </a:schemeClr>
                </a:solidFill>
              </a:rPr>
              <a:t> should not be planted as it has been documented to be harmful to native ecosystems.  </a:t>
            </a:r>
          </a:p>
          <a:p>
            <a:pPr>
              <a:buBlip>
                <a:blip r:embed="rId2"/>
              </a:buBlip>
            </a:pPr>
            <a:r>
              <a:rPr lang="en-US" sz="2800" dirty="0">
                <a:solidFill>
                  <a:schemeClr val="tx1">
                    <a:lumMod val="90000"/>
                    <a:lumOff val="10000"/>
                  </a:schemeClr>
                </a:solidFill>
              </a:rPr>
              <a:t>AKEPIC List:  http://accs.uaa.alaska.edu/invasive-species/non-native-plant-species-list/</a:t>
            </a:r>
          </a:p>
          <a:p>
            <a:pPr marL="0" indent="0">
              <a:buNone/>
            </a:pPr>
            <a:r>
              <a:rPr lang="en-US" sz="2800" i="1" dirty="0">
                <a:solidFill>
                  <a:schemeClr val="tx1">
                    <a:lumMod val="90000"/>
                    <a:lumOff val="10000"/>
                  </a:schemeClr>
                </a:solidFill>
              </a:rPr>
              <a:t> </a:t>
            </a:r>
            <a:endParaRPr lang="en-US" sz="2800" dirty="0">
              <a:solidFill>
                <a:schemeClr val="tx1">
                  <a:lumMod val="90000"/>
                  <a:lumOff val="10000"/>
                </a:schemeClr>
              </a:solidFill>
            </a:endParaRPr>
          </a:p>
        </p:txBody>
      </p:sp>
    </p:spTree>
    <p:extLst>
      <p:ext uri="{BB962C8B-B14F-4D97-AF65-F5344CB8AC3E}">
        <p14:creationId xmlns:p14="http://schemas.microsoft.com/office/powerpoint/2010/main" val="331951315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4400" dirty="0"/>
              <a:t>Trees on AKEPIC list</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98597393"/>
              </p:ext>
            </p:extLst>
          </p:nvPr>
        </p:nvGraphicFramePr>
        <p:xfrm>
          <a:off x="304800" y="1523999"/>
          <a:ext cx="8686798" cy="4964965"/>
        </p:xfrm>
        <a:graphic>
          <a:graphicData uri="http://schemas.openxmlformats.org/drawingml/2006/table">
            <a:tbl>
              <a:tblPr>
                <a:tableStyleId>{5C22544A-7EE6-4342-B048-85BDC9FD1C3A}</a:tableStyleId>
              </a:tblPr>
              <a:tblGrid>
                <a:gridCol w="2209799">
                  <a:extLst>
                    <a:ext uri="{9D8B030D-6E8A-4147-A177-3AD203B41FA5}">
                      <a16:colId xmlns:a16="http://schemas.microsoft.com/office/drawing/2014/main" val="20000"/>
                    </a:ext>
                  </a:extLst>
                </a:gridCol>
                <a:gridCol w="2209800">
                  <a:extLst>
                    <a:ext uri="{9D8B030D-6E8A-4147-A177-3AD203B41FA5}">
                      <a16:colId xmlns:a16="http://schemas.microsoft.com/office/drawing/2014/main" val="20001"/>
                    </a:ext>
                  </a:extLst>
                </a:gridCol>
                <a:gridCol w="685801">
                  <a:extLst>
                    <a:ext uri="{9D8B030D-6E8A-4147-A177-3AD203B41FA5}">
                      <a16:colId xmlns:a16="http://schemas.microsoft.com/office/drawing/2014/main" val="20002"/>
                    </a:ext>
                  </a:extLst>
                </a:gridCol>
                <a:gridCol w="1371600">
                  <a:extLst>
                    <a:ext uri="{9D8B030D-6E8A-4147-A177-3AD203B41FA5}">
                      <a16:colId xmlns:a16="http://schemas.microsoft.com/office/drawing/2014/main" val="20003"/>
                    </a:ext>
                  </a:extLst>
                </a:gridCol>
                <a:gridCol w="838200">
                  <a:extLst>
                    <a:ext uri="{9D8B030D-6E8A-4147-A177-3AD203B41FA5}">
                      <a16:colId xmlns:a16="http://schemas.microsoft.com/office/drawing/2014/main" val="20004"/>
                    </a:ext>
                  </a:extLst>
                </a:gridCol>
                <a:gridCol w="1371598">
                  <a:extLst>
                    <a:ext uri="{9D8B030D-6E8A-4147-A177-3AD203B41FA5}">
                      <a16:colId xmlns:a16="http://schemas.microsoft.com/office/drawing/2014/main" val="20005"/>
                    </a:ext>
                  </a:extLst>
                </a:gridCol>
              </a:tblGrid>
              <a:tr h="713806">
                <a:tc>
                  <a:txBody>
                    <a:bodyPr/>
                    <a:lstStyle/>
                    <a:p>
                      <a:pPr algn="ctr" fontAlgn="b"/>
                      <a:r>
                        <a:rPr lang="en-US" sz="2000" b="1" u="none" strike="noStrike" dirty="0">
                          <a:solidFill>
                            <a:srgbClr val="478148"/>
                          </a:solidFill>
                          <a:effectLst/>
                        </a:rPr>
                        <a:t>Scientific Name</a:t>
                      </a:r>
                      <a:endParaRPr lang="en-US" sz="2000" b="1" i="0" u="none" strike="noStrike" dirty="0">
                        <a:solidFill>
                          <a:srgbClr val="478148"/>
                        </a:solidFill>
                        <a:effectLst/>
                        <a:latin typeface="Calibri"/>
                      </a:endParaRPr>
                    </a:p>
                  </a:txBody>
                  <a:tcPr marR="45720" marT="0" marB="0" anchor="ctr"/>
                </a:tc>
                <a:tc>
                  <a:txBody>
                    <a:bodyPr/>
                    <a:lstStyle/>
                    <a:p>
                      <a:pPr algn="ctr" fontAlgn="b"/>
                      <a:r>
                        <a:rPr lang="en-US" sz="2000" b="1" u="none" strike="noStrike" dirty="0">
                          <a:solidFill>
                            <a:srgbClr val="478148"/>
                          </a:solidFill>
                          <a:effectLst/>
                        </a:rPr>
                        <a:t>Common Name</a:t>
                      </a:r>
                      <a:endParaRPr lang="en-US" sz="2000" b="1" i="0" u="none" strike="noStrike" dirty="0">
                        <a:solidFill>
                          <a:srgbClr val="478148"/>
                        </a:solidFill>
                        <a:effectLst/>
                        <a:latin typeface="Calibri"/>
                      </a:endParaRPr>
                    </a:p>
                  </a:txBody>
                  <a:tcPr marR="45720" marT="0" marB="0" anchor="ctr"/>
                </a:tc>
                <a:tc>
                  <a:txBody>
                    <a:bodyPr/>
                    <a:lstStyle/>
                    <a:p>
                      <a:pPr algn="ctr" fontAlgn="b"/>
                      <a:r>
                        <a:rPr lang="en-US" sz="2000" b="1" u="none" strike="noStrike" dirty="0">
                          <a:solidFill>
                            <a:srgbClr val="478148"/>
                          </a:solidFill>
                          <a:effectLst/>
                        </a:rPr>
                        <a:t>Rank</a:t>
                      </a:r>
                      <a:endParaRPr lang="en-US" sz="2000" b="1" i="0" u="none" strike="noStrike" dirty="0">
                        <a:solidFill>
                          <a:srgbClr val="478148"/>
                        </a:solidFill>
                        <a:effectLst/>
                        <a:latin typeface="Calibri"/>
                      </a:endParaRPr>
                    </a:p>
                  </a:txBody>
                  <a:tcPr marR="45720" marT="0" marB="0" anchor="ctr"/>
                </a:tc>
                <a:tc>
                  <a:txBody>
                    <a:bodyPr/>
                    <a:lstStyle/>
                    <a:p>
                      <a:pPr algn="ctr" fontAlgn="b"/>
                      <a:r>
                        <a:rPr lang="en-US" sz="2000" b="1" u="none" strike="noStrike" dirty="0">
                          <a:solidFill>
                            <a:srgbClr val="478148"/>
                          </a:solidFill>
                          <a:effectLst/>
                        </a:rPr>
                        <a:t>Family</a:t>
                      </a:r>
                      <a:endParaRPr lang="en-US" sz="2000" b="1" i="0" u="none" strike="noStrike" dirty="0">
                        <a:solidFill>
                          <a:srgbClr val="478148"/>
                        </a:solidFill>
                        <a:effectLst/>
                        <a:latin typeface="Calibri"/>
                      </a:endParaRPr>
                    </a:p>
                  </a:txBody>
                  <a:tcPr marR="45720" marT="0" marB="0" anchor="ctr"/>
                </a:tc>
                <a:tc>
                  <a:txBody>
                    <a:bodyPr/>
                    <a:lstStyle/>
                    <a:p>
                      <a:pPr algn="ctr" fontAlgn="b"/>
                      <a:r>
                        <a:rPr lang="en-US" sz="2000" b="1" u="none" strike="noStrike" dirty="0" err="1">
                          <a:solidFill>
                            <a:srgbClr val="478148"/>
                          </a:solidFill>
                          <a:effectLst/>
                        </a:rPr>
                        <a:t>Est'd</a:t>
                      </a:r>
                      <a:endParaRPr lang="en-US" sz="2000" b="1" i="0" u="none" strike="noStrike" dirty="0">
                        <a:solidFill>
                          <a:srgbClr val="478148"/>
                        </a:solidFill>
                        <a:effectLst/>
                        <a:latin typeface="Calibri"/>
                      </a:endParaRPr>
                    </a:p>
                  </a:txBody>
                  <a:tcPr marR="45720" marT="0" marB="0" anchor="ctr"/>
                </a:tc>
                <a:tc>
                  <a:txBody>
                    <a:bodyPr/>
                    <a:lstStyle/>
                    <a:p>
                      <a:pPr algn="ctr" fontAlgn="b"/>
                      <a:r>
                        <a:rPr lang="en-US" sz="2000" b="1" u="none" strike="noStrike" dirty="0">
                          <a:solidFill>
                            <a:srgbClr val="478148"/>
                          </a:solidFill>
                          <a:effectLst/>
                        </a:rPr>
                        <a:t>Occurrence</a:t>
                      </a:r>
                      <a:endParaRPr lang="en-US" sz="2000" b="1" i="0" u="none" strike="noStrike" dirty="0">
                        <a:solidFill>
                          <a:srgbClr val="478148"/>
                        </a:solidFill>
                        <a:effectLst/>
                        <a:latin typeface="Calibri"/>
                      </a:endParaRPr>
                    </a:p>
                  </a:txBody>
                  <a:tcPr marR="45720" marT="0" marB="0" anchor="ctr"/>
                </a:tc>
                <a:extLst>
                  <a:ext uri="{0D108BD9-81ED-4DB2-BD59-A6C34878D82A}">
                    <a16:rowId xmlns:a16="http://schemas.microsoft.com/office/drawing/2014/main" val="10000"/>
                  </a:ext>
                </a:extLst>
              </a:tr>
              <a:tr h="637950">
                <a:tc>
                  <a:txBody>
                    <a:bodyPr/>
                    <a:lstStyle/>
                    <a:p>
                      <a:pPr algn="l" fontAlgn="b"/>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Prunus</a:t>
                      </a:r>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padus</a:t>
                      </a:r>
                      <a:r>
                        <a:rPr lang="en-US" sz="2000" b="1" u="none" strike="noStrike" dirty="0">
                          <a:solidFill>
                            <a:schemeClr val="tx1">
                              <a:lumMod val="90000"/>
                              <a:lumOff val="10000"/>
                            </a:schemeClr>
                          </a:solidFill>
                          <a:effectLst/>
                        </a:rPr>
                        <a:t> </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tc>
                  <a:txBody>
                    <a:bodyPr/>
                    <a:lstStyle/>
                    <a:p>
                      <a:pPr algn="l" fontAlgn="b"/>
                      <a:r>
                        <a:rPr lang="en-US" sz="2000" b="1" u="none" strike="noStrike" dirty="0">
                          <a:solidFill>
                            <a:schemeClr val="tx1">
                              <a:lumMod val="90000"/>
                              <a:lumOff val="10000"/>
                            </a:schemeClr>
                          </a:solidFill>
                          <a:effectLst/>
                        </a:rPr>
                        <a:t> European bird                             cherry</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tc>
                  <a:txBody>
                    <a:bodyPr/>
                    <a:lstStyle/>
                    <a:p>
                      <a:pPr algn="ctr" fontAlgn="b"/>
                      <a:r>
                        <a:rPr lang="en-US" sz="2000" b="1" u="none" strike="noStrike" dirty="0">
                          <a:solidFill>
                            <a:schemeClr val="tx1">
                              <a:lumMod val="90000"/>
                              <a:lumOff val="10000"/>
                            </a:schemeClr>
                          </a:solidFill>
                          <a:effectLst/>
                        </a:rPr>
                        <a:t>74</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tc>
                  <a:txBody>
                    <a:bodyPr/>
                    <a:lstStyle/>
                    <a:p>
                      <a:pPr algn="l" fontAlgn="b"/>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Rosaceae</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tc>
                  <a:txBody>
                    <a:bodyPr/>
                    <a:lstStyle/>
                    <a:p>
                      <a:pPr algn="ctr" fontAlgn="b"/>
                      <a:r>
                        <a:rPr lang="en-US" sz="2000" b="1" u="none" strike="noStrike" dirty="0">
                          <a:solidFill>
                            <a:schemeClr val="tx1">
                              <a:lumMod val="90000"/>
                              <a:lumOff val="10000"/>
                            </a:schemeClr>
                          </a:solidFill>
                          <a:effectLst/>
                        </a:rPr>
                        <a:t>1980</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tc>
                  <a:txBody>
                    <a:bodyPr/>
                    <a:lstStyle/>
                    <a:p>
                      <a:pPr algn="l" fontAlgn="b"/>
                      <a:r>
                        <a:rPr lang="en-US" sz="2000" b="1" u="none" strike="noStrike" dirty="0">
                          <a:solidFill>
                            <a:schemeClr val="tx1">
                              <a:lumMod val="90000"/>
                              <a:lumOff val="10000"/>
                            </a:schemeClr>
                          </a:solidFill>
                          <a:effectLst/>
                        </a:rPr>
                        <a:t> Alaska</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extLst>
                  <a:ext uri="{0D108BD9-81ED-4DB2-BD59-A6C34878D82A}">
                    <a16:rowId xmlns:a16="http://schemas.microsoft.com/office/drawing/2014/main" val="10001"/>
                  </a:ext>
                </a:extLst>
              </a:tr>
              <a:tr h="394369">
                <a:tc>
                  <a:txBody>
                    <a:bodyPr/>
                    <a:lstStyle/>
                    <a:p>
                      <a:pPr algn="l" fontAlgn="b"/>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Prunus</a:t>
                      </a:r>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virginiana</a:t>
                      </a:r>
                      <a:r>
                        <a:rPr lang="en-US" sz="2000" b="1" u="none" strike="noStrike" dirty="0">
                          <a:solidFill>
                            <a:schemeClr val="tx1">
                              <a:lumMod val="90000"/>
                              <a:lumOff val="10000"/>
                            </a:schemeClr>
                          </a:solidFill>
                          <a:effectLst/>
                        </a:rPr>
                        <a:t> </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tc>
                  <a:txBody>
                    <a:bodyPr/>
                    <a:lstStyle/>
                    <a:p>
                      <a:pPr algn="l" fontAlgn="b"/>
                      <a:r>
                        <a:rPr lang="en-US" sz="2000" b="1" u="none" strike="noStrike" dirty="0">
                          <a:solidFill>
                            <a:schemeClr val="tx1">
                              <a:lumMod val="90000"/>
                              <a:lumOff val="10000"/>
                            </a:schemeClr>
                          </a:solidFill>
                          <a:effectLst/>
                        </a:rPr>
                        <a:t>Chokecherry</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tc>
                  <a:txBody>
                    <a:bodyPr/>
                    <a:lstStyle/>
                    <a:p>
                      <a:pPr algn="ctr" fontAlgn="b"/>
                      <a:r>
                        <a:rPr lang="en-US" sz="2000" b="1" u="none" strike="noStrike" dirty="0">
                          <a:solidFill>
                            <a:schemeClr val="tx1">
                              <a:lumMod val="90000"/>
                              <a:lumOff val="10000"/>
                            </a:schemeClr>
                          </a:solidFill>
                          <a:effectLst/>
                        </a:rPr>
                        <a:t>74</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tc>
                  <a:txBody>
                    <a:bodyPr/>
                    <a:lstStyle/>
                    <a:p>
                      <a:pPr algn="l" fontAlgn="b"/>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Rosaceae</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tc>
                  <a:txBody>
                    <a:bodyPr/>
                    <a:lstStyle/>
                    <a:p>
                      <a:pPr algn="ctr" fontAlgn="b"/>
                      <a:r>
                        <a:rPr lang="en-US" sz="2000" b="1" u="none" strike="noStrike" dirty="0">
                          <a:solidFill>
                            <a:schemeClr val="tx1">
                              <a:lumMod val="90000"/>
                              <a:lumOff val="10000"/>
                            </a:schemeClr>
                          </a:solidFill>
                          <a:effectLst/>
                        </a:rPr>
                        <a:t>2009</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tc>
                  <a:txBody>
                    <a:bodyPr/>
                    <a:lstStyle/>
                    <a:p>
                      <a:pPr algn="l" fontAlgn="b"/>
                      <a:r>
                        <a:rPr lang="en-US" sz="2000" b="1" u="none" strike="noStrike" dirty="0">
                          <a:solidFill>
                            <a:schemeClr val="tx1">
                              <a:lumMod val="90000"/>
                              <a:lumOff val="10000"/>
                            </a:schemeClr>
                          </a:solidFill>
                          <a:effectLst/>
                        </a:rPr>
                        <a:t> Alaska</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extLst>
                  <a:ext uri="{0D108BD9-81ED-4DB2-BD59-A6C34878D82A}">
                    <a16:rowId xmlns:a16="http://schemas.microsoft.com/office/drawing/2014/main" val="10002"/>
                  </a:ext>
                </a:extLst>
              </a:tr>
              <a:tr h="728201">
                <a:tc>
                  <a:txBody>
                    <a:bodyPr/>
                    <a:lstStyle/>
                    <a:p>
                      <a:pPr algn="l" fontAlgn="b"/>
                      <a:r>
                        <a:rPr lang="en-US" sz="2000" b="1" u="none" strike="noStrike" dirty="0">
                          <a:solidFill>
                            <a:schemeClr val="tx1">
                              <a:lumMod val="90000"/>
                              <a:lumOff val="10000"/>
                            </a:schemeClr>
                          </a:solidFill>
                          <a:effectLst/>
                        </a:rPr>
                        <a:t> Alnus </a:t>
                      </a:r>
                      <a:r>
                        <a:rPr lang="en-US" sz="2000" b="1" u="none" strike="noStrike" dirty="0" err="1">
                          <a:solidFill>
                            <a:schemeClr val="tx1">
                              <a:lumMod val="90000"/>
                              <a:lumOff val="10000"/>
                            </a:schemeClr>
                          </a:solidFill>
                          <a:effectLst/>
                        </a:rPr>
                        <a:t>glutinosa</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tc>
                  <a:txBody>
                    <a:bodyPr/>
                    <a:lstStyle/>
                    <a:p>
                      <a:pPr algn="l" fontAlgn="b"/>
                      <a:r>
                        <a:rPr lang="en-US" sz="2000" b="1" u="none" strike="noStrike" dirty="0">
                          <a:solidFill>
                            <a:schemeClr val="tx1">
                              <a:lumMod val="90000"/>
                              <a:lumOff val="10000"/>
                            </a:schemeClr>
                          </a:solidFill>
                          <a:effectLst/>
                        </a:rPr>
                        <a:t> European alder</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tc>
                  <a:txBody>
                    <a:bodyPr/>
                    <a:lstStyle/>
                    <a:p>
                      <a:pPr algn="ctr" fontAlgn="b"/>
                      <a:r>
                        <a:rPr lang="en-US" sz="2000" b="1" u="none" strike="noStrike" dirty="0">
                          <a:solidFill>
                            <a:schemeClr val="tx1">
                              <a:lumMod val="90000"/>
                              <a:lumOff val="10000"/>
                            </a:schemeClr>
                          </a:solidFill>
                          <a:effectLst/>
                        </a:rPr>
                        <a:t>61</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tc>
                  <a:txBody>
                    <a:bodyPr/>
                    <a:lstStyle/>
                    <a:p>
                      <a:pPr algn="l" fontAlgn="b"/>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Betulaceae</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tc>
                  <a:txBody>
                    <a:bodyPr/>
                    <a:lstStyle/>
                    <a:p>
                      <a:endParaRPr lang="en-US" sz="2000" b="1" dirty="0">
                        <a:solidFill>
                          <a:schemeClr val="tx1">
                            <a:lumMod val="90000"/>
                            <a:lumOff val="10000"/>
                          </a:schemeClr>
                        </a:solidFill>
                      </a:endParaRPr>
                    </a:p>
                  </a:txBody>
                  <a:tcPr marR="45720" marT="0" marB="0" anchor="ctr">
                    <a:solidFill>
                      <a:schemeClr val="accent1">
                        <a:lumMod val="40000"/>
                        <a:lumOff val="60000"/>
                      </a:schemeClr>
                    </a:solidFill>
                  </a:tcPr>
                </a:tc>
                <a:tc>
                  <a:txBody>
                    <a:bodyPr/>
                    <a:lstStyle/>
                    <a:p>
                      <a:pPr algn="l" fontAlgn="b"/>
                      <a:r>
                        <a:rPr lang="en-US" sz="2000" b="1" u="none" strike="noStrike" dirty="0">
                          <a:solidFill>
                            <a:schemeClr val="tx1">
                              <a:lumMod val="90000"/>
                              <a:lumOff val="10000"/>
                            </a:schemeClr>
                          </a:solidFill>
                          <a:effectLst/>
                        </a:rPr>
                        <a:t>Alaska      </a:t>
                      </a:r>
                      <a:r>
                        <a:rPr lang="en-US" sz="2000" b="1" u="none" strike="noStrike" dirty="0" err="1">
                          <a:solidFill>
                            <a:schemeClr val="tx1">
                              <a:lumMod val="90000"/>
                              <a:lumOff val="10000"/>
                            </a:schemeClr>
                          </a:solidFill>
                          <a:effectLst/>
                        </a:rPr>
                        <a:t>Watchlist</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extLst>
                  <a:ext uri="{0D108BD9-81ED-4DB2-BD59-A6C34878D82A}">
                    <a16:rowId xmlns:a16="http://schemas.microsoft.com/office/drawing/2014/main" val="10003"/>
                  </a:ext>
                </a:extLst>
              </a:tr>
              <a:tr h="394369">
                <a:tc>
                  <a:txBody>
                    <a:bodyPr/>
                    <a:lstStyle/>
                    <a:p>
                      <a:pPr algn="l" fontAlgn="b"/>
                      <a:r>
                        <a:rPr lang="en-US" sz="2000" b="1" i="0" u="none" strike="noStrike">
                          <a:solidFill>
                            <a:schemeClr val="tx1">
                              <a:lumMod val="90000"/>
                              <a:lumOff val="10000"/>
                            </a:schemeClr>
                          </a:solidFill>
                          <a:effectLst/>
                          <a:latin typeface="Calibri"/>
                        </a:rPr>
                        <a:t> Acer </a:t>
                      </a:r>
                      <a:r>
                        <a:rPr lang="en-US" sz="2000" b="1" i="0" u="none" strike="noStrike" dirty="0" err="1">
                          <a:solidFill>
                            <a:schemeClr val="tx1">
                              <a:lumMod val="90000"/>
                              <a:lumOff val="10000"/>
                            </a:schemeClr>
                          </a:solidFill>
                          <a:effectLst/>
                          <a:latin typeface="Calibri"/>
                        </a:rPr>
                        <a:t>negundo</a:t>
                      </a:r>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l" fontAlgn="b"/>
                      <a:r>
                        <a:rPr lang="en-US" sz="2000" b="1" i="0" u="none" strike="noStrike" dirty="0">
                          <a:solidFill>
                            <a:schemeClr val="tx1">
                              <a:lumMod val="90000"/>
                              <a:lumOff val="10000"/>
                            </a:schemeClr>
                          </a:solidFill>
                          <a:effectLst/>
                          <a:latin typeface="Calibri"/>
                        </a:rPr>
                        <a:t>Box</a:t>
                      </a:r>
                      <a:r>
                        <a:rPr lang="en-US" sz="2000" b="1" i="0" u="none" strike="noStrike" baseline="0" dirty="0">
                          <a:solidFill>
                            <a:schemeClr val="tx1">
                              <a:lumMod val="90000"/>
                              <a:lumOff val="10000"/>
                            </a:schemeClr>
                          </a:solidFill>
                          <a:effectLst/>
                          <a:latin typeface="Calibri"/>
                        </a:rPr>
                        <a:t> elder</a:t>
                      </a:r>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ctr" fontAlgn="b"/>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l" fontAlgn="b"/>
                      <a:r>
                        <a:rPr lang="en-US" sz="2000" b="1" i="0" u="none" strike="noStrike" dirty="0" err="1">
                          <a:solidFill>
                            <a:schemeClr val="tx1">
                              <a:lumMod val="90000"/>
                              <a:lumOff val="10000"/>
                            </a:schemeClr>
                          </a:solidFill>
                          <a:effectLst/>
                          <a:latin typeface="Calibri"/>
                        </a:rPr>
                        <a:t>Aceraceae</a:t>
                      </a:r>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ctr" fontAlgn="b"/>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l" fontAlgn="b"/>
                      <a:r>
                        <a:rPr lang="en-US" sz="2000" b="1" i="0" u="none" strike="noStrike" dirty="0">
                          <a:solidFill>
                            <a:schemeClr val="tx1">
                              <a:lumMod val="90000"/>
                              <a:lumOff val="10000"/>
                            </a:schemeClr>
                          </a:solidFill>
                          <a:effectLst/>
                          <a:latin typeface="Calibri"/>
                        </a:rPr>
                        <a:t>Adjacent areas only</a:t>
                      </a:r>
                    </a:p>
                  </a:txBody>
                  <a:tcPr marR="45720" marT="0" marB="0" anchor="ctr">
                    <a:solidFill>
                      <a:srgbClr val="BEB398"/>
                    </a:solidFill>
                  </a:tcPr>
                </a:tc>
                <a:extLst>
                  <a:ext uri="{0D108BD9-81ED-4DB2-BD59-A6C34878D82A}">
                    <a16:rowId xmlns:a16="http://schemas.microsoft.com/office/drawing/2014/main" val="10004"/>
                  </a:ext>
                </a:extLst>
              </a:tr>
              <a:tr h="394369">
                <a:tc>
                  <a:txBody>
                    <a:bodyPr/>
                    <a:lstStyle/>
                    <a:p>
                      <a:pPr algn="l" fontAlgn="b"/>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Prunus</a:t>
                      </a:r>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avium</a:t>
                      </a:r>
                      <a:r>
                        <a:rPr lang="en-US" sz="2000" b="1" u="none" strike="noStrike" dirty="0">
                          <a:solidFill>
                            <a:schemeClr val="tx1">
                              <a:lumMod val="90000"/>
                              <a:lumOff val="10000"/>
                            </a:schemeClr>
                          </a:solidFill>
                          <a:effectLst/>
                        </a:rPr>
                        <a:t> </a:t>
                      </a:r>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l" fontAlgn="b"/>
                      <a:r>
                        <a:rPr lang="en-US" sz="2000" b="1" u="none" strike="noStrike" dirty="0">
                          <a:solidFill>
                            <a:schemeClr val="tx1">
                              <a:lumMod val="90000"/>
                              <a:lumOff val="10000"/>
                            </a:schemeClr>
                          </a:solidFill>
                          <a:effectLst/>
                        </a:rPr>
                        <a:t> Sweet cherry</a:t>
                      </a:r>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ctr" fontAlgn="b"/>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l" fontAlgn="b"/>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Rosaceae</a:t>
                      </a:r>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ctr" fontAlgn="b"/>
                      <a:r>
                        <a:rPr lang="en-US" sz="2000" b="1" u="none" strike="noStrike">
                          <a:solidFill>
                            <a:schemeClr val="tx1">
                              <a:lumMod val="90000"/>
                              <a:lumOff val="10000"/>
                            </a:schemeClr>
                          </a:solidFill>
                          <a:effectLst/>
                        </a:rPr>
                        <a:t>2005</a:t>
                      </a:r>
                      <a:endParaRPr lang="en-US" sz="2000" b="1" i="0" u="none" strike="noStrike">
                        <a:solidFill>
                          <a:schemeClr val="tx1">
                            <a:lumMod val="90000"/>
                            <a:lumOff val="10000"/>
                          </a:schemeClr>
                        </a:solidFill>
                        <a:effectLst/>
                        <a:latin typeface="Calibri"/>
                      </a:endParaRPr>
                    </a:p>
                  </a:txBody>
                  <a:tcPr marR="45720" marT="0" marB="0" anchor="ctr">
                    <a:solidFill>
                      <a:srgbClr val="BEB398"/>
                    </a:solidFill>
                  </a:tcPr>
                </a:tc>
                <a:tc>
                  <a:txBody>
                    <a:bodyPr/>
                    <a:lstStyle/>
                    <a:p>
                      <a:pPr algn="l" fontAlgn="b"/>
                      <a:r>
                        <a:rPr lang="en-US" sz="2000" b="1" u="none" strike="noStrike" dirty="0">
                          <a:solidFill>
                            <a:schemeClr val="tx1">
                              <a:lumMod val="90000"/>
                              <a:lumOff val="10000"/>
                            </a:schemeClr>
                          </a:solidFill>
                          <a:effectLst/>
                        </a:rPr>
                        <a:t> Alaska</a:t>
                      </a:r>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extLst>
                  <a:ext uri="{0D108BD9-81ED-4DB2-BD59-A6C34878D82A}">
                    <a16:rowId xmlns:a16="http://schemas.microsoft.com/office/drawing/2014/main" val="10005"/>
                  </a:ext>
                </a:extLst>
              </a:tr>
              <a:tr h="394369">
                <a:tc>
                  <a:txBody>
                    <a:bodyPr/>
                    <a:lstStyle/>
                    <a:p>
                      <a:pPr algn="l" fontAlgn="b"/>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Prunus</a:t>
                      </a:r>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maackii</a:t>
                      </a:r>
                      <a:r>
                        <a:rPr lang="en-US" sz="2000" b="1" u="none" strike="noStrike" dirty="0">
                          <a:solidFill>
                            <a:schemeClr val="tx1">
                              <a:lumMod val="90000"/>
                              <a:lumOff val="10000"/>
                            </a:schemeClr>
                          </a:solidFill>
                          <a:effectLst/>
                        </a:rPr>
                        <a:t> </a:t>
                      </a:r>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l" fontAlgn="b"/>
                      <a:r>
                        <a:rPr lang="en-US" sz="2000" b="1" u="none" strike="noStrike" dirty="0">
                          <a:solidFill>
                            <a:schemeClr val="tx1">
                              <a:lumMod val="90000"/>
                              <a:lumOff val="10000"/>
                            </a:schemeClr>
                          </a:solidFill>
                          <a:effectLst/>
                        </a:rPr>
                        <a:t> Amur chokecherry</a:t>
                      </a:r>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ctr" fontAlgn="b"/>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l" fontAlgn="b"/>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Rosaceae</a:t>
                      </a:r>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ctr" fontAlgn="b"/>
                      <a:r>
                        <a:rPr lang="en-US" sz="2000" b="1" u="none" strike="noStrike" dirty="0">
                          <a:solidFill>
                            <a:schemeClr val="tx1">
                              <a:lumMod val="90000"/>
                              <a:lumOff val="10000"/>
                            </a:schemeClr>
                          </a:solidFill>
                          <a:effectLst/>
                        </a:rPr>
                        <a:t>2012</a:t>
                      </a:r>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l" fontAlgn="b"/>
                      <a:r>
                        <a:rPr lang="en-US" sz="2000" b="1" u="none" strike="noStrike" dirty="0">
                          <a:solidFill>
                            <a:schemeClr val="tx1">
                              <a:lumMod val="90000"/>
                              <a:lumOff val="10000"/>
                            </a:schemeClr>
                          </a:solidFill>
                          <a:effectLst/>
                        </a:rPr>
                        <a:t> Alaska</a:t>
                      </a:r>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extLst>
                  <a:ext uri="{0D108BD9-81ED-4DB2-BD59-A6C34878D82A}">
                    <a16:rowId xmlns:a16="http://schemas.microsoft.com/office/drawing/2014/main" val="10006"/>
                  </a:ext>
                </a:extLst>
              </a:tr>
              <a:tr h="1092301">
                <a:tc>
                  <a:txBody>
                    <a:bodyPr/>
                    <a:lstStyle/>
                    <a:p>
                      <a:pPr algn="l" fontAlgn="b"/>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Prunus</a:t>
                      </a:r>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mahaleb</a:t>
                      </a:r>
                      <a:r>
                        <a:rPr lang="en-US" sz="2000" b="1" u="none" strike="noStrike" dirty="0">
                          <a:solidFill>
                            <a:schemeClr val="tx1">
                              <a:lumMod val="90000"/>
                              <a:lumOff val="10000"/>
                            </a:schemeClr>
                          </a:solidFill>
                          <a:effectLst/>
                        </a:rPr>
                        <a:t> </a:t>
                      </a:r>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l" fontAlgn="b"/>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Mahaleb</a:t>
                      </a:r>
                      <a:r>
                        <a:rPr lang="en-US" sz="2000" b="1" u="none" strike="noStrike" dirty="0">
                          <a:solidFill>
                            <a:schemeClr val="tx1">
                              <a:lumMod val="90000"/>
                              <a:lumOff val="10000"/>
                            </a:schemeClr>
                          </a:solidFill>
                          <a:effectLst/>
                        </a:rPr>
                        <a:t> cherry</a:t>
                      </a:r>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ctr" fontAlgn="b"/>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l" fontAlgn="b"/>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Rosaceae</a:t>
                      </a:r>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ctr" fontAlgn="b"/>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l" fontAlgn="b"/>
                      <a:r>
                        <a:rPr lang="en-US" sz="2000" b="1" u="none" strike="noStrike" dirty="0">
                          <a:solidFill>
                            <a:schemeClr val="tx1">
                              <a:lumMod val="90000"/>
                              <a:lumOff val="10000"/>
                            </a:schemeClr>
                          </a:solidFill>
                          <a:effectLst/>
                        </a:rPr>
                        <a:t>Adjacent            Canada only</a:t>
                      </a:r>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61692522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Invasive Species</a:t>
            </a:r>
          </a:p>
        </p:txBody>
      </p:sp>
      <p:sp>
        <p:nvSpPr>
          <p:cNvPr id="3" name="Content Placeholder 2"/>
          <p:cNvSpPr>
            <a:spLocks noGrp="1"/>
          </p:cNvSpPr>
          <p:nvPr>
            <p:ph idx="1"/>
          </p:nvPr>
        </p:nvSpPr>
        <p:spPr>
          <a:xfrm>
            <a:off x="457200" y="1066800"/>
            <a:ext cx="8229600" cy="4525963"/>
          </a:xfrm>
        </p:spPr>
        <p:txBody>
          <a:bodyPr>
            <a:normAutofit/>
          </a:bodyPr>
          <a:lstStyle/>
          <a:p>
            <a:pPr marL="0" indent="0">
              <a:buNone/>
            </a:pPr>
            <a:r>
              <a:rPr lang="en-US" sz="2800" i="1" dirty="0">
                <a:solidFill>
                  <a:schemeClr val="bg2">
                    <a:lumMod val="10000"/>
                  </a:schemeClr>
                </a:solidFill>
              </a:rPr>
              <a:t> </a:t>
            </a:r>
            <a:endParaRPr lang="en-US" sz="2800" dirty="0">
              <a:solidFill>
                <a:schemeClr val="bg2">
                  <a:lumMod val="10000"/>
                </a:schemeClr>
              </a:solidFill>
            </a:endParaRPr>
          </a:p>
          <a:p>
            <a:pPr>
              <a:buBlip>
                <a:blip r:embed="rId2"/>
              </a:buBlip>
            </a:pPr>
            <a:r>
              <a:rPr lang="en-US" sz="2800" dirty="0">
                <a:solidFill>
                  <a:schemeClr val="bg2">
                    <a:lumMod val="10000"/>
                  </a:schemeClr>
                </a:solidFill>
              </a:rPr>
              <a:t> Spread of invasive species can be a problem.  Movement of vehicles can help spread invasive species, including – industrial, research, recreation, highway maintenance, etc.  We encourage voluntary use of the following guidance for reforestation equipment and other vehicles, and encourages the agencies to provide information and training about known invasive species, and prevention of spread, and where known, safe locations for washing vehicles.</a:t>
            </a:r>
          </a:p>
        </p:txBody>
      </p:sp>
    </p:spTree>
    <p:extLst>
      <p:ext uri="{BB962C8B-B14F-4D97-AF65-F5344CB8AC3E}">
        <p14:creationId xmlns:p14="http://schemas.microsoft.com/office/powerpoint/2010/main" val="15966663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4400" dirty="0"/>
              <a:t>Goals:  State and municipal land</a:t>
            </a:r>
          </a:p>
        </p:txBody>
      </p:sp>
      <p:sp>
        <p:nvSpPr>
          <p:cNvPr id="3" name="Content Placeholder 2"/>
          <p:cNvSpPr>
            <a:spLocks noGrp="1"/>
          </p:cNvSpPr>
          <p:nvPr>
            <p:ph idx="1"/>
          </p:nvPr>
        </p:nvSpPr>
        <p:spPr>
          <a:xfrm>
            <a:off x="457200" y="1219200"/>
            <a:ext cx="8229600" cy="5410200"/>
          </a:xfrm>
        </p:spPr>
        <p:txBody>
          <a:bodyPr>
            <a:normAutofit/>
          </a:bodyPr>
          <a:lstStyle/>
          <a:p>
            <a:pPr>
              <a:buClr>
                <a:srgbClr val="478148"/>
              </a:buClr>
              <a:buBlip>
                <a:blip r:embed="rId2"/>
              </a:buBlip>
            </a:pPr>
            <a:r>
              <a:rPr lang="en-US" sz="3200" dirty="0">
                <a:solidFill>
                  <a:schemeClr val="bg2">
                    <a:lumMod val="10000"/>
                  </a:schemeClr>
                </a:solidFill>
              </a:rPr>
              <a:t> Manage forest land for the sustained yield of the renewable resources </a:t>
            </a:r>
          </a:p>
          <a:p>
            <a:pPr>
              <a:buClr>
                <a:srgbClr val="478148"/>
              </a:buClr>
              <a:buBlip>
                <a:blip r:embed="rId2"/>
              </a:buBlip>
            </a:pPr>
            <a:r>
              <a:rPr lang="en-US" sz="3200" dirty="0">
                <a:solidFill>
                  <a:schemeClr val="bg2">
                    <a:lumMod val="10000"/>
                  </a:schemeClr>
                </a:solidFill>
              </a:rPr>
              <a:t> Harvest only where data and information demonstrate that natural or artificial reforestation techniques will produce a sustained yield of merchantable timber </a:t>
            </a:r>
          </a:p>
          <a:p>
            <a:pPr>
              <a:buClr>
                <a:srgbClr val="478148"/>
              </a:buClr>
              <a:buBlip>
                <a:blip r:embed="rId2"/>
              </a:buBlip>
            </a:pPr>
            <a:r>
              <a:rPr lang="en-US" sz="3200" dirty="0">
                <a:solidFill>
                  <a:schemeClr val="bg2">
                    <a:lumMod val="10000"/>
                  </a:schemeClr>
                </a:solidFill>
              </a:rPr>
              <a:t> No significant impairment of the productivity of the land and water with respect to renewable resources</a:t>
            </a:r>
          </a:p>
          <a:p>
            <a:pPr marL="0" lvl="1" indent="0">
              <a:buClr>
                <a:srgbClr val="478148"/>
              </a:buClr>
              <a:buNone/>
            </a:pPr>
            <a:r>
              <a:rPr lang="en-US" sz="2400" dirty="0">
                <a:solidFill>
                  <a:srgbClr val="478148"/>
                </a:solidFill>
              </a:rPr>
              <a:t>					Sec. 41.17.060(c)(1), (4-5)</a:t>
            </a:r>
          </a:p>
          <a:p>
            <a:pPr marL="0" indent="0">
              <a:buClr>
                <a:srgbClr val="478148"/>
              </a:buClr>
              <a:buNone/>
            </a:pPr>
            <a:endParaRPr lang="en-US" sz="3200" dirty="0">
              <a:solidFill>
                <a:schemeClr val="bg2">
                  <a:lumMod val="10000"/>
                </a:schemeClr>
              </a:solidFill>
            </a:endParaRPr>
          </a:p>
        </p:txBody>
      </p:sp>
    </p:spTree>
    <p:extLst>
      <p:ext uri="{BB962C8B-B14F-4D97-AF65-F5344CB8AC3E}">
        <p14:creationId xmlns:p14="http://schemas.microsoft.com/office/powerpoint/2010/main" val="14190314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Invasive Species: Guidance</a:t>
            </a:r>
          </a:p>
        </p:txBody>
      </p:sp>
      <p:sp>
        <p:nvSpPr>
          <p:cNvPr id="3" name="Content Placeholder 2"/>
          <p:cNvSpPr>
            <a:spLocks noGrp="1"/>
          </p:cNvSpPr>
          <p:nvPr>
            <p:ph idx="1"/>
          </p:nvPr>
        </p:nvSpPr>
        <p:spPr>
          <a:xfrm>
            <a:off x="457200" y="1066800"/>
            <a:ext cx="8229600" cy="4525963"/>
          </a:xfrm>
        </p:spPr>
        <p:txBody>
          <a:bodyPr>
            <a:noAutofit/>
          </a:bodyPr>
          <a:lstStyle/>
          <a:p>
            <a:pPr marL="0" indent="0">
              <a:buNone/>
            </a:pPr>
            <a:r>
              <a:rPr lang="en-US" sz="2800" i="1" dirty="0">
                <a:solidFill>
                  <a:schemeClr val="bg2">
                    <a:lumMod val="10000"/>
                  </a:schemeClr>
                </a:solidFill>
              </a:rPr>
              <a:t> </a:t>
            </a:r>
            <a:endParaRPr lang="en-US" sz="2800" dirty="0">
              <a:solidFill>
                <a:schemeClr val="bg2">
                  <a:lumMod val="10000"/>
                </a:schemeClr>
              </a:solidFill>
            </a:endParaRPr>
          </a:p>
          <a:p>
            <a:pPr lvl="0">
              <a:buBlip>
                <a:blip r:embed="rId2"/>
              </a:buBlip>
            </a:pPr>
            <a:r>
              <a:rPr lang="en-US" sz="2800" dirty="0">
                <a:solidFill>
                  <a:schemeClr val="bg2">
                    <a:lumMod val="10000"/>
                  </a:schemeClr>
                </a:solidFill>
              </a:rPr>
              <a:t> Scout for invasive plants before performing work in an area.</a:t>
            </a:r>
          </a:p>
          <a:p>
            <a:pPr lvl="0">
              <a:buBlip>
                <a:blip r:embed="rId2"/>
              </a:buBlip>
            </a:pPr>
            <a:r>
              <a:rPr lang="en-US" sz="2800" dirty="0">
                <a:solidFill>
                  <a:schemeClr val="bg2">
                    <a:lumMod val="10000"/>
                  </a:schemeClr>
                </a:solidFill>
              </a:rPr>
              <a:t> Identify known locations of invasive plants, report new locations, and make use of local knowledge and groups if available.</a:t>
            </a:r>
          </a:p>
          <a:p>
            <a:pPr lvl="0">
              <a:buBlip>
                <a:blip r:embed="rId2"/>
              </a:buBlip>
            </a:pPr>
            <a:r>
              <a:rPr lang="en-US" sz="2800" dirty="0">
                <a:solidFill>
                  <a:schemeClr val="bg2">
                    <a:lumMod val="10000"/>
                  </a:schemeClr>
                </a:solidFill>
              </a:rPr>
              <a:t> Avoid working in areas with invasive plants, and work from areas without to areas with invasive plants if that is not possible.</a:t>
            </a:r>
          </a:p>
          <a:p>
            <a:pPr lvl="0">
              <a:buBlip>
                <a:blip r:embed="rId2"/>
              </a:buBlip>
            </a:pPr>
            <a:r>
              <a:rPr lang="en-US" sz="2800" dirty="0">
                <a:solidFill>
                  <a:schemeClr val="bg2">
                    <a:lumMod val="10000"/>
                  </a:schemeClr>
                </a:solidFill>
              </a:rPr>
              <a:t> Time your operations to prevent or reduce seed production or seed dispersal.</a:t>
            </a:r>
          </a:p>
        </p:txBody>
      </p:sp>
    </p:spTree>
    <p:extLst>
      <p:ext uri="{BB962C8B-B14F-4D97-AF65-F5344CB8AC3E}">
        <p14:creationId xmlns:p14="http://schemas.microsoft.com/office/powerpoint/2010/main" val="173152072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44562"/>
          </a:xfrm>
        </p:spPr>
        <p:txBody>
          <a:bodyPr>
            <a:normAutofit/>
          </a:bodyPr>
          <a:lstStyle/>
          <a:p>
            <a:r>
              <a:rPr lang="en-US" sz="4400" dirty="0"/>
              <a:t>Invasive Species: Guidance</a:t>
            </a:r>
          </a:p>
        </p:txBody>
      </p:sp>
      <p:sp>
        <p:nvSpPr>
          <p:cNvPr id="3" name="Content Placeholder 2"/>
          <p:cNvSpPr>
            <a:spLocks noGrp="1"/>
          </p:cNvSpPr>
          <p:nvPr>
            <p:ph idx="1"/>
          </p:nvPr>
        </p:nvSpPr>
        <p:spPr>
          <a:xfrm>
            <a:off x="228599" y="990600"/>
            <a:ext cx="8601075" cy="5638800"/>
          </a:xfrm>
        </p:spPr>
        <p:txBody>
          <a:bodyPr>
            <a:noAutofit/>
          </a:bodyPr>
          <a:lstStyle/>
          <a:p>
            <a:pPr>
              <a:buBlip>
                <a:blip r:embed="rId3"/>
              </a:buBlip>
            </a:pPr>
            <a:r>
              <a:rPr lang="en-US" sz="2800" i="1" dirty="0">
                <a:solidFill>
                  <a:schemeClr val="bg2">
                    <a:lumMod val="10000"/>
                  </a:schemeClr>
                </a:solidFill>
              </a:rPr>
              <a:t> </a:t>
            </a:r>
            <a:r>
              <a:rPr lang="en-US" sz="2800" dirty="0">
                <a:solidFill>
                  <a:schemeClr val="bg2">
                    <a:lumMod val="10000"/>
                  </a:schemeClr>
                </a:solidFill>
              </a:rPr>
              <a:t>Revegetate with native, local, and/or noninvasive species.</a:t>
            </a:r>
          </a:p>
          <a:p>
            <a:pPr lvl="0">
              <a:buBlip>
                <a:blip r:embed="rId3"/>
              </a:buBlip>
            </a:pPr>
            <a:r>
              <a:rPr lang="en-US" sz="2800" dirty="0">
                <a:solidFill>
                  <a:schemeClr val="bg2">
                    <a:lumMod val="10000"/>
                  </a:schemeClr>
                </a:solidFill>
              </a:rPr>
              <a:t> Use certified weed-free materials, including seed mixes, gravel, topsoil, hay/straw, erosion control tubes, etc.</a:t>
            </a:r>
          </a:p>
          <a:p>
            <a:pPr lvl="0">
              <a:buBlip>
                <a:blip r:embed="rId3"/>
              </a:buBlip>
            </a:pPr>
            <a:r>
              <a:rPr lang="en-US" sz="2800" dirty="0">
                <a:solidFill>
                  <a:schemeClr val="bg2">
                    <a:lumMod val="10000"/>
                  </a:schemeClr>
                </a:solidFill>
              </a:rPr>
              <a:t> Clean vehicles and equipment regularly, using high pressure washer and physical removal, before leaving areas with invasive species.</a:t>
            </a:r>
          </a:p>
          <a:p>
            <a:pPr>
              <a:buBlip>
                <a:blip r:embed="rId3"/>
              </a:buBlip>
            </a:pPr>
            <a:r>
              <a:rPr lang="en-US" sz="2800" dirty="0">
                <a:solidFill>
                  <a:schemeClr val="bg2">
                    <a:lumMod val="10000"/>
                  </a:schemeClr>
                </a:solidFill>
              </a:rPr>
              <a:t> Inspect equipment when                                      arriving at sites without                                         invasive species</a:t>
            </a:r>
          </a:p>
        </p:txBody>
      </p:sp>
      <p:pic>
        <p:nvPicPr>
          <p:cNvPr id="4" name="Picture 2" descr="http://www.fs.fed.us/wildflowers/success/originals/4583.jpg">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00600" y="3859483"/>
            <a:ext cx="3648075" cy="2734990"/>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800600" y="6167735"/>
            <a:ext cx="2514600" cy="461665"/>
          </a:xfrm>
          <a:prstGeom prst="rect">
            <a:avLst/>
          </a:prstGeom>
          <a:noFill/>
        </p:spPr>
        <p:txBody>
          <a:bodyPr wrap="square" rtlCol="0">
            <a:spAutoFit/>
          </a:bodyPr>
          <a:lstStyle/>
          <a:p>
            <a:r>
              <a:rPr lang="en-US" sz="1200" dirty="0"/>
              <a:t>http://www.inwoodlands.org/plan-now-benefit-later-invasi/</a:t>
            </a:r>
          </a:p>
        </p:txBody>
      </p:sp>
    </p:spTree>
    <p:extLst>
      <p:ext uri="{BB962C8B-B14F-4D97-AF65-F5344CB8AC3E}">
        <p14:creationId xmlns:p14="http://schemas.microsoft.com/office/powerpoint/2010/main" val="234524794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11A7A6F-16CC-4B4B-80C6-BF009F74D3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extBox 3">
            <a:extLst>
              <a:ext uri="{FF2B5EF4-FFF2-40B4-BE49-F238E27FC236}">
                <a16:creationId xmlns:a16="http://schemas.microsoft.com/office/drawing/2014/main" id="{CBE68681-74C0-427A-9707-A37FAE61A0FA}"/>
              </a:ext>
            </a:extLst>
          </p:cNvPr>
          <p:cNvSpPr txBox="1"/>
          <p:nvPr/>
        </p:nvSpPr>
        <p:spPr>
          <a:xfrm>
            <a:off x="1447800" y="990600"/>
            <a:ext cx="5105400" cy="923330"/>
          </a:xfrm>
          <a:prstGeom prst="rect">
            <a:avLst/>
          </a:prstGeom>
          <a:noFill/>
        </p:spPr>
        <p:txBody>
          <a:bodyPr wrap="square" rtlCol="0">
            <a:spAutoFit/>
          </a:bodyPr>
          <a:lstStyle/>
          <a:p>
            <a:r>
              <a:rPr lang="en-US" sz="5400" b="1" dirty="0">
                <a:solidFill>
                  <a:srgbClr val="FFFFFF"/>
                </a:solidFill>
                <a:effectLst>
                  <a:outerShdw blurRad="38100" dist="38100" dir="2700000" algn="tl">
                    <a:srgbClr val="000000">
                      <a:alpha val="43137"/>
                    </a:srgbClr>
                  </a:outerShdw>
                </a:effectLst>
                <a:latin typeface="+mj-lt"/>
              </a:rPr>
              <a:t>Questions?</a:t>
            </a:r>
          </a:p>
        </p:txBody>
      </p:sp>
    </p:spTree>
    <p:extLst>
      <p:ext uri="{BB962C8B-B14F-4D97-AF65-F5344CB8AC3E}">
        <p14:creationId xmlns:p14="http://schemas.microsoft.com/office/powerpoint/2010/main" val="21974933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dirty="0"/>
              <a:t>Additional Photo Credits</a:t>
            </a:r>
          </a:p>
        </p:txBody>
      </p:sp>
      <p:sp>
        <p:nvSpPr>
          <p:cNvPr id="3" name="Content Placeholder 2"/>
          <p:cNvSpPr>
            <a:spLocks noGrp="1"/>
          </p:cNvSpPr>
          <p:nvPr>
            <p:ph idx="1"/>
          </p:nvPr>
        </p:nvSpPr>
        <p:spPr>
          <a:xfrm>
            <a:off x="457200" y="838200"/>
            <a:ext cx="8229600" cy="5287963"/>
          </a:xfrm>
        </p:spPr>
        <p:txBody>
          <a:bodyPr>
            <a:normAutofit fontScale="77500" lnSpcReduction="20000"/>
          </a:bodyPr>
          <a:lstStyle/>
          <a:p>
            <a:r>
              <a:rPr lang="en-US" sz="1600" dirty="0">
                <a:solidFill>
                  <a:schemeClr val="tx2">
                    <a:lumMod val="10000"/>
                  </a:schemeClr>
                </a:solidFill>
              </a:rPr>
              <a:t>Slide 19:  </a:t>
            </a:r>
            <a:r>
              <a:rPr lang="en-US" sz="1600" dirty="0">
                <a:solidFill>
                  <a:schemeClr val="tx2">
                    <a:lumMod val="10000"/>
                  </a:schemeClr>
                </a:solidFill>
                <a:hlinkClick r:id="rId2"/>
              </a:rPr>
              <a:t>http://www2.gov.bc.ca/gov/content/industry/forestry/managing-our-forest-resources/tree-seed/forest-genetics/</a:t>
            </a:r>
            <a:r>
              <a:rPr lang="en-US" sz="1600" u="sng" dirty="0">
                <a:solidFill>
                  <a:schemeClr val="accent5">
                    <a:lumMod val="50000"/>
                  </a:schemeClr>
                </a:solidFill>
              </a:rPr>
              <a:t>seed-transfer-climate-change/assisted-migration-adaptation-trial </a:t>
            </a:r>
          </a:p>
          <a:p>
            <a:r>
              <a:rPr lang="en-US" sz="1600" dirty="0">
                <a:solidFill>
                  <a:schemeClr val="tx2">
                    <a:lumMod val="10000"/>
                  </a:schemeClr>
                </a:solidFill>
              </a:rPr>
              <a:t>Slide 20:  </a:t>
            </a:r>
            <a:r>
              <a:rPr lang="en-US" sz="1600" dirty="0">
                <a:solidFill>
                  <a:schemeClr val="bg1"/>
                </a:solidFill>
              </a:rPr>
              <a:t>Steven Katovich, USDA For. Serv., Bugwood.org</a:t>
            </a:r>
          </a:p>
          <a:p>
            <a:r>
              <a:rPr lang="en-US" sz="1600" dirty="0">
                <a:solidFill>
                  <a:schemeClr val="tx2">
                    <a:lumMod val="10000"/>
                  </a:schemeClr>
                </a:solidFill>
              </a:rPr>
              <a:t>Slide 22:  Patricia Joyner, Alaska Division of Forestry</a:t>
            </a:r>
          </a:p>
          <a:p>
            <a:r>
              <a:rPr lang="en-US" sz="1600" dirty="0">
                <a:solidFill>
                  <a:schemeClr val="tx2">
                    <a:lumMod val="10000"/>
                  </a:schemeClr>
                </a:solidFill>
              </a:rPr>
              <a:t>Slide 29:  </a:t>
            </a:r>
            <a:r>
              <a:rPr lang="en-US" sz="1600" dirty="0">
                <a:solidFill>
                  <a:schemeClr val="bg1"/>
                </a:solidFill>
              </a:rPr>
              <a:t>Kenai-Kodiak Area Office, Alaska Division of Forestry</a:t>
            </a:r>
          </a:p>
          <a:p>
            <a:r>
              <a:rPr lang="en-US" sz="1600" dirty="0">
                <a:solidFill>
                  <a:schemeClr val="bg1"/>
                </a:solidFill>
              </a:rPr>
              <a:t>Slide 30:  Tom </a:t>
            </a:r>
            <a:r>
              <a:rPr lang="en-US" sz="1600" dirty="0" err="1">
                <a:solidFill>
                  <a:schemeClr val="bg1"/>
                </a:solidFill>
              </a:rPr>
              <a:t>Paragi</a:t>
            </a:r>
            <a:r>
              <a:rPr lang="en-US" sz="1600" dirty="0">
                <a:solidFill>
                  <a:schemeClr val="bg1"/>
                </a:solidFill>
              </a:rPr>
              <a:t>, ADF&amp;G Division of Habitat</a:t>
            </a:r>
            <a:endParaRPr lang="en-US" sz="1600" dirty="0">
              <a:solidFill>
                <a:srgbClr val="FF0000"/>
              </a:solidFill>
            </a:endParaRPr>
          </a:p>
          <a:p>
            <a:r>
              <a:rPr lang="en-US" sz="1600" dirty="0">
                <a:solidFill>
                  <a:schemeClr val="tx2">
                    <a:lumMod val="10000"/>
                  </a:schemeClr>
                </a:solidFill>
              </a:rPr>
              <a:t>Slide 37:  Wikipedia</a:t>
            </a:r>
            <a:r>
              <a:rPr lang="en-US" sz="1600" dirty="0">
                <a:solidFill>
                  <a:schemeClr val="bg2">
                    <a:lumMod val="10000"/>
                  </a:schemeClr>
                </a:solidFill>
              </a:rPr>
              <a:t> </a:t>
            </a:r>
            <a:r>
              <a:rPr lang="en-US" sz="1600" dirty="0">
                <a:solidFill>
                  <a:schemeClr val="bg2">
                    <a:lumMod val="10000"/>
                  </a:schemeClr>
                </a:solidFill>
                <a:hlinkClick r:id="rId3"/>
              </a:rPr>
              <a:t>http://en.academic.ru/dic.nsf/enwiki/739769</a:t>
            </a:r>
            <a:r>
              <a:rPr lang="en-US" sz="1600" dirty="0">
                <a:solidFill>
                  <a:schemeClr val="bg2">
                    <a:lumMod val="10000"/>
                  </a:schemeClr>
                </a:solidFill>
              </a:rPr>
              <a:t> </a:t>
            </a:r>
          </a:p>
          <a:p>
            <a:r>
              <a:rPr lang="en-US" sz="1600" dirty="0">
                <a:solidFill>
                  <a:schemeClr val="tx2">
                    <a:lumMod val="10000"/>
                  </a:schemeClr>
                </a:solidFill>
              </a:rPr>
              <a:t>Slide 38:  Paper birch – Erin and Lance Willet on Flickr</a:t>
            </a:r>
          </a:p>
          <a:p>
            <a:pPr marL="960120" lvl="3" indent="0">
              <a:buNone/>
            </a:pPr>
            <a:r>
              <a:rPr lang="en-US" sz="1600" dirty="0">
                <a:solidFill>
                  <a:schemeClr val="tx2">
                    <a:lumMod val="10000"/>
                  </a:schemeClr>
                </a:solidFill>
              </a:rPr>
              <a:t>   Trembling aspen – USDI National Park Service</a:t>
            </a:r>
          </a:p>
          <a:p>
            <a:pPr marL="960120" lvl="3" indent="0">
              <a:buNone/>
            </a:pPr>
            <a:r>
              <a:rPr lang="en-US" sz="1600" dirty="0">
                <a:solidFill>
                  <a:schemeClr val="tx2">
                    <a:lumMod val="10000"/>
                  </a:schemeClr>
                </a:solidFill>
              </a:rPr>
              <a:t>   Balsam poplar – Matt Olson, Univ. of Maryland Center for Environmental Sciences</a:t>
            </a:r>
          </a:p>
          <a:p>
            <a:r>
              <a:rPr lang="en-US" sz="1600" dirty="0">
                <a:solidFill>
                  <a:schemeClr val="tx2">
                    <a:lumMod val="10000"/>
                  </a:schemeClr>
                </a:solidFill>
              </a:rPr>
              <a:t>Slide 39:  </a:t>
            </a:r>
            <a:r>
              <a:rPr lang="en-US" sz="1600" dirty="0" err="1">
                <a:solidFill>
                  <a:schemeClr val="tx2">
                    <a:lumMod val="10000"/>
                  </a:schemeClr>
                </a:solidFill>
              </a:rPr>
              <a:t>Calamagrostis</a:t>
            </a:r>
            <a:r>
              <a:rPr lang="en-US" sz="1600" dirty="0">
                <a:solidFill>
                  <a:schemeClr val="tx2">
                    <a:lumMod val="10000"/>
                  </a:schemeClr>
                </a:solidFill>
              </a:rPr>
              <a:t>-Interior – Doug Hanson, Alaska Division of Forestry</a:t>
            </a:r>
          </a:p>
          <a:p>
            <a:pPr marL="960120" lvl="3" indent="0">
              <a:buNone/>
            </a:pPr>
            <a:r>
              <a:rPr lang="en-US" sz="1600" dirty="0">
                <a:solidFill>
                  <a:schemeClr val="tx2">
                    <a:lumMod val="10000"/>
                  </a:schemeClr>
                </a:solidFill>
              </a:rPr>
              <a:t>  </a:t>
            </a:r>
            <a:r>
              <a:rPr lang="en-US" sz="1600" dirty="0" err="1">
                <a:solidFill>
                  <a:schemeClr val="tx2">
                    <a:lumMod val="10000"/>
                  </a:schemeClr>
                </a:solidFill>
              </a:rPr>
              <a:t>Calamagrostis</a:t>
            </a:r>
            <a:r>
              <a:rPr lang="en-US" sz="1600" dirty="0">
                <a:solidFill>
                  <a:schemeClr val="tx2">
                    <a:lumMod val="10000"/>
                  </a:schemeClr>
                </a:solidFill>
              </a:rPr>
              <a:t>-Kenai – John Winters, Alaska Division of Forestry</a:t>
            </a:r>
          </a:p>
          <a:p>
            <a:pPr marL="960120" lvl="3" indent="0">
              <a:buNone/>
            </a:pPr>
            <a:r>
              <a:rPr lang="en-US" sz="1600" dirty="0">
                <a:solidFill>
                  <a:schemeClr val="tx2">
                    <a:lumMod val="10000"/>
                  </a:schemeClr>
                </a:solidFill>
              </a:rPr>
              <a:t>  Horsetail </a:t>
            </a:r>
            <a:r>
              <a:rPr lang="en-US" sz="1600" dirty="0">
                <a:solidFill>
                  <a:schemeClr val="bg2">
                    <a:lumMod val="10000"/>
                  </a:schemeClr>
                </a:solidFill>
              </a:rPr>
              <a:t>-- Courses.missouristate.edu</a:t>
            </a:r>
          </a:p>
          <a:p>
            <a:r>
              <a:rPr lang="en-US" sz="1600" dirty="0">
                <a:solidFill>
                  <a:schemeClr val="tx2">
                    <a:lumMod val="10000"/>
                  </a:schemeClr>
                </a:solidFill>
              </a:rPr>
              <a:t>Slide 40:  Moose </a:t>
            </a:r>
            <a:r>
              <a:rPr lang="en-US" sz="1600" dirty="0">
                <a:solidFill>
                  <a:schemeClr val="bg2">
                    <a:lumMod val="10000"/>
                  </a:schemeClr>
                </a:solidFill>
              </a:rPr>
              <a:t>– Robert Ott -- </a:t>
            </a:r>
            <a:r>
              <a:rPr lang="en-US" sz="1600" dirty="0" err="1">
                <a:solidFill>
                  <a:schemeClr val="bg2">
                    <a:lumMod val="10000"/>
                  </a:schemeClr>
                </a:solidFill>
              </a:rPr>
              <a:t>Ott_Moose</a:t>
            </a:r>
            <a:r>
              <a:rPr lang="en-US" sz="1600" dirty="0">
                <a:solidFill>
                  <a:schemeClr val="bg2">
                    <a:lumMod val="10000"/>
                  </a:schemeClr>
                </a:solidFill>
              </a:rPr>
              <a:t> Leaf Stripping POBA.jpg</a:t>
            </a:r>
          </a:p>
          <a:p>
            <a:pPr marL="0" indent="0">
              <a:buNone/>
            </a:pPr>
            <a:r>
              <a:rPr lang="en-US" sz="1600" dirty="0">
                <a:solidFill>
                  <a:schemeClr val="tx2">
                    <a:lumMod val="10000"/>
                  </a:schemeClr>
                </a:solidFill>
              </a:rPr>
              <a:t>	   Moose browse – Robert Ott – </a:t>
            </a:r>
            <a:r>
              <a:rPr lang="en-US" sz="1600" dirty="0" err="1">
                <a:solidFill>
                  <a:schemeClr val="tx2">
                    <a:lumMod val="10000"/>
                  </a:schemeClr>
                </a:solidFill>
              </a:rPr>
              <a:t>Ott_Moose</a:t>
            </a:r>
            <a:r>
              <a:rPr lang="en-US" sz="1600" dirty="0">
                <a:solidFill>
                  <a:schemeClr val="tx2">
                    <a:lumMod val="10000"/>
                  </a:schemeClr>
                </a:solidFill>
              </a:rPr>
              <a:t> </a:t>
            </a:r>
            <a:r>
              <a:rPr lang="en-US" sz="1600" dirty="0" err="1">
                <a:solidFill>
                  <a:schemeClr val="tx2">
                    <a:lumMod val="10000"/>
                  </a:schemeClr>
                </a:solidFill>
              </a:rPr>
              <a:t>Browse_AK</a:t>
            </a:r>
            <a:r>
              <a:rPr lang="en-US" sz="1600" dirty="0">
                <a:solidFill>
                  <a:schemeClr val="tx2">
                    <a:lumMod val="10000"/>
                  </a:schemeClr>
                </a:solidFill>
              </a:rPr>
              <a:t> Birch.jpg</a:t>
            </a:r>
          </a:p>
          <a:p>
            <a:pPr marL="0" indent="0">
              <a:buNone/>
            </a:pPr>
            <a:r>
              <a:rPr lang="en-US" sz="1600" dirty="0">
                <a:solidFill>
                  <a:schemeClr val="tx2">
                    <a:lumMod val="10000"/>
                  </a:schemeClr>
                </a:solidFill>
              </a:rPr>
              <a:t>	   Hare – Robert Ott – </a:t>
            </a:r>
            <a:r>
              <a:rPr lang="en-US" sz="1600" dirty="0" err="1">
                <a:solidFill>
                  <a:schemeClr val="tx2">
                    <a:lumMod val="10000"/>
                  </a:schemeClr>
                </a:solidFill>
              </a:rPr>
              <a:t>Ott_Snowshoe</a:t>
            </a:r>
            <a:r>
              <a:rPr lang="en-US" sz="1600" dirty="0">
                <a:solidFill>
                  <a:schemeClr val="tx2">
                    <a:lumMod val="10000"/>
                  </a:schemeClr>
                </a:solidFill>
              </a:rPr>
              <a:t> Hare.jpg</a:t>
            </a:r>
          </a:p>
          <a:p>
            <a:pPr marL="0" indent="0">
              <a:buNone/>
            </a:pPr>
            <a:r>
              <a:rPr lang="en-US" sz="1600" dirty="0">
                <a:solidFill>
                  <a:schemeClr val="tx2">
                    <a:lumMod val="10000"/>
                  </a:schemeClr>
                </a:solidFill>
              </a:rPr>
              <a:t>	   Hare browse – Knut </a:t>
            </a:r>
            <a:r>
              <a:rPr lang="en-US" sz="1600" dirty="0" err="1">
                <a:solidFill>
                  <a:schemeClr val="tx2">
                    <a:lumMod val="10000"/>
                  </a:schemeClr>
                </a:solidFill>
              </a:rPr>
              <a:t>Kielland</a:t>
            </a:r>
            <a:r>
              <a:rPr lang="en-US" sz="1600" dirty="0">
                <a:solidFill>
                  <a:schemeClr val="tx2">
                    <a:lumMod val="10000"/>
                  </a:schemeClr>
                </a:solidFill>
              </a:rPr>
              <a:t>, Univ. of Alaska Fairbanks</a:t>
            </a:r>
          </a:p>
          <a:p>
            <a:r>
              <a:rPr lang="en-US" sz="1600" dirty="0">
                <a:solidFill>
                  <a:schemeClr val="tx2">
                    <a:lumMod val="10000"/>
                  </a:schemeClr>
                </a:solidFill>
              </a:rPr>
              <a:t>Slide 41:  Spruce bark beetle damage (2) -- </a:t>
            </a:r>
            <a:r>
              <a:rPr lang="en-US" sz="1600" dirty="0">
                <a:solidFill>
                  <a:schemeClr val="bg1"/>
                </a:solidFill>
              </a:rPr>
              <a:t>http://www.yudkevichclan.comm</a:t>
            </a:r>
            <a:endParaRPr lang="en-US" sz="1600" dirty="0">
              <a:solidFill>
                <a:schemeClr val="tx2">
                  <a:lumMod val="10000"/>
                </a:schemeClr>
              </a:solidFill>
            </a:endParaRPr>
          </a:p>
          <a:p>
            <a:pPr marL="0" indent="0">
              <a:buNone/>
            </a:pPr>
            <a:r>
              <a:rPr lang="en-US" sz="1600" dirty="0">
                <a:solidFill>
                  <a:schemeClr val="tx2">
                    <a:lumMod val="10000"/>
                  </a:schemeClr>
                </a:solidFill>
              </a:rPr>
              <a:t>	   </a:t>
            </a:r>
            <a:r>
              <a:rPr lang="en-US" sz="1600" dirty="0" err="1">
                <a:solidFill>
                  <a:schemeClr val="tx2">
                    <a:lumMod val="10000"/>
                  </a:schemeClr>
                </a:solidFill>
              </a:rPr>
              <a:t>Dendroctonus</a:t>
            </a:r>
            <a:r>
              <a:rPr lang="en-US" sz="1600" dirty="0">
                <a:solidFill>
                  <a:schemeClr val="tx2">
                    <a:lumMod val="10000"/>
                  </a:schemeClr>
                </a:solidFill>
              </a:rPr>
              <a:t> </a:t>
            </a:r>
            <a:r>
              <a:rPr lang="en-US" sz="1600" dirty="0" err="1">
                <a:solidFill>
                  <a:schemeClr val="tx2">
                    <a:lumMod val="10000"/>
                  </a:schemeClr>
                </a:solidFill>
              </a:rPr>
              <a:t>rufipennis</a:t>
            </a:r>
            <a:r>
              <a:rPr lang="en-US" sz="1600" dirty="0">
                <a:solidFill>
                  <a:schemeClr val="tx2">
                    <a:lumMod val="10000"/>
                  </a:schemeClr>
                </a:solidFill>
              </a:rPr>
              <a:t> -- Univ. of Alaska Museum http://www.bugguide.net/node/view/575943/bgimage</a:t>
            </a:r>
          </a:p>
          <a:p>
            <a:pPr marL="0" indent="0">
              <a:buNone/>
            </a:pPr>
            <a:r>
              <a:rPr lang="en-US" sz="1600" dirty="0">
                <a:solidFill>
                  <a:schemeClr val="tx2">
                    <a:lumMod val="10000"/>
                  </a:schemeClr>
                </a:solidFill>
              </a:rPr>
              <a:t>	   </a:t>
            </a:r>
            <a:r>
              <a:rPr lang="en-US" sz="1600" dirty="0" err="1">
                <a:solidFill>
                  <a:schemeClr val="tx2">
                    <a:lumMod val="10000"/>
                  </a:schemeClr>
                </a:solidFill>
              </a:rPr>
              <a:t>Ips</a:t>
            </a:r>
            <a:r>
              <a:rPr lang="en-US" sz="1600" dirty="0">
                <a:solidFill>
                  <a:schemeClr val="tx2">
                    <a:lumMod val="10000"/>
                  </a:schemeClr>
                </a:solidFill>
              </a:rPr>
              <a:t> </a:t>
            </a:r>
            <a:r>
              <a:rPr lang="en-US" sz="1600" dirty="0" err="1">
                <a:solidFill>
                  <a:schemeClr val="tx2">
                    <a:lumMod val="10000"/>
                  </a:schemeClr>
                </a:solidFill>
              </a:rPr>
              <a:t>perturbatus</a:t>
            </a:r>
            <a:r>
              <a:rPr lang="en-US" sz="1600" dirty="0">
                <a:solidFill>
                  <a:schemeClr val="tx2">
                    <a:lumMod val="10000"/>
                  </a:schemeClr>
                </a:solidFill>
              </a:rPr>
              <a:t> – Univ. of Alaska Museum http://www.bugguide.net/node/view/575933/bgimage</a:t>
            </a:r>
          </a:p>
          <a:p>
            <a:pPr marL="0" indent="0">
              <a:buNone/>
            </a:pPr>
            <a:r>
              <a:rPr lang="en-US" sz="1600" dirty="0">
                <a:solidFill>
                  <a:schemeClr val="tx2">
                    <a:lumMod val="10000"/>
                  </a:schemeClr>
                </a:solidFill>
              </a:rPr>
              <a:t>	   Comparison of galleries – US Forest Service</a:t>
            </a:r>
            <a:endParaRPr lang="en-US" sz="1000" dirty="0">
              <a:solidFill>
                <a:schemeClr val="tx2">
                  <a:lumMod val="10000"/>
                </a:schemeClr>
              </a:solidFill>
            </a:endParaRPr>
          </a:p>
          <a:p>
            <a:r>
              <a:rPr lang="en-US" sz="1600" dirty="0">
                <a:solidFill>
                  <a:schemeClr val="tx2">
                    <a:lumMod val="10000"/>
                  </a:schemeClr>
                </a:solidFill>
              </a:rPr>
              <a:t>Slide 43:  Lori Winton, US Forest Service Forest Health Program</a:t>
            </a:r>
          </a:p>
          <a:p>
            <a:r>
              <a:rPr lang="en-US" sz="1600" dirty="0">
                <a:solidFill>
                  <a:schemeClr val="tx2">
                    <a:lumMod val="10000"/>
                  </a:schemeClr>
                </a:solidFill>
              </a:rPr>
              <a:t>Slide 44:  Lori Winton, US Forest Service Forest Health Program</a:t>
            </a:r>
          </a:p>
          <a:p>
            <a:r>
              <a:rPr lang="en-US" sz="1600" dirty="0">
                <a:solidFill>
                  <a:schemeClr val="tx2">
                    <a:lumMod val="10000"/>
                  </a:schemeClr>
                </a:solidFill>
              </a:rPr>
              <a:t>Slide 57:  </a:t>
            </a:r>
            <a:r>
              <a:rPr lang="en-US" sz="1600" dirty="0">
                <a:solidFill>
                  <a:schemeClr val="bg2">
                    <a:lumMod val="10000"/>
                  </a:schemeClr>
                </a:solidFill>
              </a:rPr>
              <a:t>William M. </a:t>
            </a:r>
            <a:r>
              <a:rPr lang="en-US" sz="1600" dirty="0" err="1">
                <a:solidFill>
                  <a:schemeClr val="bg2">
                    <a:lumMod val="10000"/>
                  </a:schemeClr>
                </a:solidFill>
              </a:rPr>
              <a:t>Ciesla</a:t>
            </a:r>
            <a:r>
              <a:rPr lang="en-US" sz="1600" dirty="0">
                <a:solidFill>
                  <a:schemeClr val="bg2">
                    <a:lumMod val="10000"/>
                  </a:schemeClr>
                </a:solidFill>
              </a:rPr>
              <a:t>, Forest Health Management International, Bugwood.org</a:t>
            </a:r>
            <a:endParaRPr lang="en-US" sz="1600" dirty="0">
              <a:solidFill>
                <a:schemeClr val="tx2">
                  <a:lumMod val="10000"/>
                </a:schemeClr>
              </a:solidFill>
            </a:endParaRPr>
          </a:p>
          <a:p>
            <a:r>
              <a:rPr lang="en-US" sz="1600" dirty="0">
                <a:solidFill>
                  <a:schemeClr val="tx2">
                    <a:lumMod val="10000"/>
                  </a:schemeClr>
                </a:solidFill>
              </a:rPr>
              <a:t>Slide 64:  John Alden, University of Alaska Fairbanks</a:t>
            </a:r>
          </a:p>
          <a:p>
            <a:r>
              <a:rPr lang="en-US" sz="1600">
                <a:solidFill>
                  <a:schemeClr val="tx2">
                    <a:lumMod val="10000"/>
                  </a:schemeClr>
                </a:solidFill>
              </a:rPr>
              <a:t>Slide 71</a:t>
            </a:r>
            <a:r>
              <a:rPr lang="en-US" sz="1600">
                <a:solidFill>
                  <a:schemeClr val="bg1"/>
                </a:solidFill>
              </a:rPr>
              <a:t>:   </a:t>
            </a:r>
            <a:r>
              <a:rPr lang="en-US" sz="1600" dirty="0">
                <a:solidFill>
                  <a:schemeClr val="bg1"/>
                </a:solidFill>
              </a:rPr>
              <a:t>http://www.inwoodlands.org/plan-now-benefit-later-invasi/</a:t>
            </a:r>
          </a:p>
        </p:txBody>
      </p:sp>
    </p:spTree>
    <p:extLst>
      <p:ext uri="{BB962C8B-B14F-4D97-AF65-F5344CB8AC3E}">
        <p14:creationId xmlns:p14="http://schemas.microsoft.com/office/powerpoint/2010/main" val="25257849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868362"/>
          </a:xfrm>
        </p:spPr>
        <p:txBody>
          <a:bodyPr>
            <a:normAutofit/>
          </a:bodyPr>
          <a:lstStyle/>
          <a:p>
            <a:r>
              <a:rPr lang="en-US" sz="4400" dirty="0"/>
              <a:t>Definitions</a:t>
            </a:r>
          </a:p>
        </p:txBody>
      </p:sp>
      <p:sp>
        <p:nvSpPr>
          <p:cNvPr id="5" name="Content Placeholder 4"/>
          <p:cNvSpPr>
            <a:spLocks noGrp="1"/>
          </p:cNvSpPr>
          <p:nvPr>
            <p:ph idx="1"/>
          </p:nvPr>
        </p:nvSpPr>
        <p:spPr>
          <a:xfrm>
            <a:off x="457200" y="1143000"/>
            <a:ext cx="8229600" cy="5486400"/>
          </a:xfrm>
        </p:spPr>
        <p:txBody>
          <a:bodyPr>
            <a:normAutofit/>
          </a:bodyPr>
          <a:lstStyle/>
          <a:p>
            <a:pPr>
              <a:buBlip>
                <a:blip r:embed="rId2"/>
              </a:buBlip>
            </a:pPr>
            <a:r>
              <a:rPr lang="en-US" sz="2800" b="1" dirty="0">
                <a:solidFill>
                  <a:schemeClr val="bg2">
                    <a:lumMod val="10000"/>
                  </a:schemeClr>
                </a:solidFill>
              </a:rPr>
              <a:t> </a:t>
            </a:r>
            <a:r>
              <a:rPr lang="en-US" sz="3000" b="1" dirty="0">
                <a:solidFill>
                  <a:schemeClr val="bg2">
                    <a:lumMod val="10000"/>
                  </a:schemeClr>
                </a:solidFill>
              </a:rPr>
              <a:t>Commercial tree species:  </a:t>
            </a:r>
            <a:r>
              <a:rPr lang="en-US" sz="3000" dirty="0">
                <a:solidFill>
                  <a:schemeClr val="bg2">
                    <a:lumMod val="10000"/>
                  </a:schemeClr>
                </a:solidFill>
              </a:rPr>
              <a:t>Any species that is capable of producing a merchantable stand of timber on a par­ticular site or is being grown as part of a Christmas tree or ornamental tree-growing operation </a:t>
            </a:r>
            <a:r>
              <a:rPr lang="en-US" sz="2800" dirty="0">
                <a:solidFill>
                  <a:srgbClr val="478148"/>
                </a:solidFill>
              </a:rPr>
              <a:t>(11) </a:t>
            </a:r>
            <a:endParaRPr lang="en-US" sz="2800" dirty="0">
              <a:solidFill>
                <a:schemeClr val="bg2">
                  <a:lumMod val="10000"/>
                </a:schemeClr>
              </a:solidFill>
            </a:endParaRPr>
          </a:p>
          <a:p>
            <a:pPr>
              <a:buBlip>
                <a:blip r:embed="rId2"/>
              </a:buBlip>
            </a:pPr>
            <a:r>
              <a:rPr lang="en-US" sz="3000" b="1" dirty="0">
                <a:solidFill>
                  <a:schemeClr val="bg2">
                    <a:lumMod val="10000"/>
                  </a:schemeClr>
                </a:solidFill>
              </a:rPr>
              <a:t> Conversion: </a:t>
            </a:r>
            <a:r>
              <a:rPr lang="en-US" sz="3000" dirty="0">
                <a:solidFill>
                  <a:schemeClr val="bg2">
                    <a:lumMod val="10000"/>
                  </a:schemeClr>
                </a:solidFill>
              </a:rPr>
              <a:t>A bona fide land use conversion to a use that is incompatible with timber growing </a:t>
            </a:r>
            <a:r>
              <a:rPr lang="en-US" sz="2800" dirty="0">
                <a:solidFill>
                  <a:srgbClr val="478148"/>
                </a:solidFill>
              </a:rPr>
              <a:t>(13) </a:t>
            </a:r>
            <a:endParaRPr lang="en-US" sz="2800" dirty="0">
              <a:solidFill>
                <a:schemeClr val="bg2">
                  <a:lumMod val="10000"/>
                </a:schemeClr>
              </a:solidFill>
            </a:endParaRPr>
          </a:p>
          <a:p>
            <a:pPr>
              <a:buBlip>
                <a:blip r:embed="rId2"/>
              </a:buBlip>
            </a:pPr>
            <a:r>
              <a:rPr lang="en-US" sz="3000" b="1" dirty="0">
                <a:solidFill>
                  <a:schemeClr val="bg2">
                    <a:lumMod val="10000"/>
                  </a:schemeClr>
                </a:solidFill>
              </a:rPr>
              <a:t> Reforest:  </a:t>
            </a:r>
            <a:r>
              <a:rPr lang="en-US" sz="3000" dirty="0">
                <a:solidFill>
                  <a:schemeClr val="bg2">
                    <a:lumMod val="10000"/>
                  </a:schemeClr>
                </a:solidFill>
              </a:rPr>
              <a:t>The successful reestablishment of commercial tree species following harvest </a:t>
            </a:r>
            <a:r>
              <a:rPr lang="en-US" sz="2800" dirty="0">
                <a:solidFill>
                  <a:srgbClr val="478148"/>
                </a:solidFill>
              </a:rPr>
              <a:t>(63) </a:t>
            </a:r>
          </a:p>
          <a:p>
            <a:pPr marL="0" indent="0">
              <a:buNone/>
            </a:pPr>
            <a:r>
              <a:rPr lang="en-US" dirty="0">
                <a:solidFill>
                  <a:srgbClr val="478148"/>
                </a:solidFill>
              </a:rPr>
              <a:t>						       </a:t>
            </a:r>
          </a:p>
          <a:p>
            <a:pPr marL="0" indent="0">
              <a:buNone/>
            </a:pPr>
            <a:r>
              <a:rPr lang="en-US" dirty="0">
                <a:solidFill>
                  <a:srgbClr val="478148"/>
                </a:solidFill>
              </a:rPr>
              <a:t>						      11 AAC 95.900</a:t>
            </a:r>
          </a:p>
          <a:p>
            <a:pPr marL="0" indent="0">
              <a:buNone/>
            </a:pPr>
            <a:endParaRPr lang="en-US" dirty="0">
              <a:solidFill>
                <a:schemeClr val="bg2">
                  <a:lumMod val="10000"/>
                </a:schemeClr>
              </a:solidFill>
            </a:endParaRPr>
          </a:p>
        </p:txBody>
      </p:sp>
    </p:spTree>
    <p:extLst>
      <p:ext uri="{BB962C8B-B14F-4D97-AF65-F5344CB8AC3E}">
        <p14:creationId xmlns:p14="http://schemas.microsoft.com/office/powerpoint/2010/main" val="5743941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274638"/>
            <a:ext cx="8763000" cy="868362"/>
          </a:xfrm>
        </p:spPr>
        <p:txBody>
          <a:bodyPr>
            <a:normAutofit/>
          </a:bodyPr>
          <a:lstStyle/>
          <a:p>
            <a:r>
              <a:rPr lang="en-US" sz="4400" dirty="0"/>
              <a:t>Definitions, cont.</a:t>
            </a:r>
          </a:p>
        </p:txBody>
      </p:sp>
      <p:sp>
        <p:nvSpPr>
          <p:cNvPr id="5" name="Content Placeholder 4"/>
          <p:cNvSpPr>
            <a:spLocks noGrp="1"/>
          </p:cNvSpPr>
          <p:nvPr>
            <p:ph idx="1"/>
          </p:nvPr>
        </p:nvSpPr>
        <p:spPr>
          <a:xfrm>
            <a:off x="457200" y="1143000"/>
            <a:ext cx="8229600" cy="5486400"/>
          </a:xfrm>
        </p:spPr>
        <p:txBody>
          <a:bodyPr>
            <a:normAutofit/>
          </a:bodyPr>
          <a:lstStyle/>
          <a:p>
            <a:pPr>
              <a:buBlip>
                <a:blip r:embed="rId2"/>
              </a:buBlip>
            </a:pPr>
            <a:r>
              <a:rPr lang="en-US" sz="2800" b="1" dirty="0">
                <a:solidFill>
                  <a:schemeClr val="bg2">
                    <a:lumMod val="10000"/>
                  </a:schemeClr>
                </a:solidFill>
              </a:rPr>
              <a:t> </a:t>
            </a:r>
            <a:r>
              <a:rPr lang="en-US" sz="3000" b="1" dirty="0">
                <a:solidFill>
                  <a:schemeClr val="bg2">
                    <a:lumMod val="10000"/>
                  </a:schemeClr>
                </a:solidFill>
              </a:rPr>
              <a:t>Residual trees:</a:t>
            </a:r>
            <a:r>
              <a:rPr lang="en-US" sz="3000" dirty="0">
                <a:solidFill>
                  <a:schemeClr val="bg2">
                    <a:lumMod val="10000"/>
                  </a:schemeClr>
                </a:solidFill>
              </a:rPr>
              <a:t>  Commercial tree species left standing in a harvest unit or other specified area after comple­tion of harvest or immediately before beginning reforestation activities in that unit or area </a:t>
            </a:r>
            <a:r>
              <a:rPr lang="en-US" sz="3000" dirty="0">
                <a:solidFill>
                  <a:srgbClr val="478148"/>
                </a:solidFill>
              </a:rPr>
              <a:t>(67) </a:t>
            </a:r>
            <a:endParaRPr lang="en-US" sz="3000" dirty="0">
              <a:solidFill>
                <a:schemeClr val="bg2">
                  <a:lumMod val="10000"/>
                </a:schemeClr>
              </a:solidFill>
            </a:endParaRPr>
          </a:p>
          <a:p>
            <a:pPr>
              <a:buBlip>
                <a:blip r:embed="rId2"/>
              </a:buBlip>
            </a:pPr>
            <a:r>
              <a:rPr lang="en-US" sz="3000" b="1" dirty="0">
                <a:solidFill>
                  <a:schemeClr val="bg2">
                    <a:lumMod val="10000"/>
                  </a:schemeClr>
                </a:solidFill>
              </a:rPr>
              <a:t> Sapling:  </a:t>
            </a:r>
            <a:r>
              <a:rPr lang="en-US" sz="3000" dirty="0">
                <a:solidFill>
                  <a:schemeClr val="bg2">
                    <a:lumMod val="10000"/>
                  </a:schemeClr>
                </a:solidFill>
              </a:rPr>
              <a:t>A live tree 1.0” to 5.0” in DBH </a:t>
            </a:r>
            <a:r>
              <a:rPr lang="en-US" sz="3000" dirty="0">
                <a:solidFill>
                  <a:srgbClr val="478148"/>
                </a:solidFill>
              </a:rPr>
              <a:t>(71) </a:t>
            </a:r>
            <a:endParaRPr lang="en-US" sz="3000" dirty="0">
              <a:solidFill>
                <a:schemeClr val="bg2">
                  <a:lumMod val="10000"/>
                </a:schemeClr>
              </a:solidFill>
            </a:endParaRPr>
          </a:p>
          <a:p>
            <a:pPr>
              <a:buBlip>
                <a:blip r:embed="rId2"/>
              </a:buBlip>
            </a:pPr>
            <a:r>
              <a:rPr lang="en-US" sz="3000" b="1" dirty="0">
                <a:solidFill>
                  <a:schemeClr val="bg2">
                    <a:lumMod val="10000"/>
                  </a:schemeClr>
                </a:solidFill>
              </a:rPr>
              <a:t> Seedling: </a:t>
            </a:r>
            <a:r>
              <a:rPr lang="en-US" sz="3000" dirty="0">
                <a:solidFill>
                  <a:schemeClr val="bg2">
                    <a:lumMod val="10000"/>
                  </a:schemeClr>
                </a:solidFill>
              </a:rPr>
              <a:t>A live tree less than 1.0” in DBH, or under 10 feet tall </a:t>
            </a:r>
            <a:r>
              <a:rPr lang="en-US" sz="3000" dirty="0">
                <a:solidFill>
                  <a:srgbClr val="478148"/>
                </a:solidFill>
              </a:rPr>
              <a:t>(73) </a:t>
            </a:r>
            <a:endParaRPr lang="en-US" sz="3000" dirty="0">
              <a:solidFill>
                <a:schemeClr val="bg2">
                  <a:lumMod val="10000"/>
                </a:schemeClr>
              </a:solidFill>
            </a:endParaRPr>
          </a:p>
          <a:p>
            <a:pPr>
              <a:buBlip>
                <a:blip r:embed="rId2"/>
              </a:buBlip>
            </a:pPr>
            <a:r>
              <a:rPr lang="en-US" sz="3000" b="1" dirty="0">
                <a:solidFill>
                  <a:schemeClr val="bg2">
                    <a:lumMod val="10000"/>
                  </a:schemeClr>
                </a:solidFill>
              </a:rPr>
              <a:t> Timber:  </a:t>
            </a:r>
            <a:r>
              <a:rPr lang="en-US" sz="3000" dirty="0">
                <a:solidFill>
                  <a:schemeClr val="bg2">
                    <a:lumMod val="10000"/>
                  </a:schemeClr>
                </a:solidFill>
              </a:rPr>
              <a:t>Merchantable trees, standing or down, of a commercial tree species </a:t>
            </a:r>
            <a:r>
              <a:rPr lang="en-US" sz="3000" dirty="0">
                <a:solidFill>
                  <a:srgbClr val="478148"/>
                </a:solidFill>
              </a:rPr>
              <a:t>(86) </a:t>
            </a:r>
          </a:p>
          <a:p>
            <a:pPr marL="0" indent="0">
              <a:buNone/>
            </a:pPr>
            <a:r>
              <a:rPr lang="en-US" sz="2600" dirty="0">
                <a:solidFill>
                  <a:srgbClr val="478148"/>
                </a:solidFill>
              </a:rPr>
              <a:t>						    11 AAC 95.900</a:t>
            </a:r>
          </a:p>
          <a:p>
            <a:pPr>
              <a:buBlip>
                <a:blip r:embed="rId2"/>
              </a:buBlip>
            </a:pPr>
            <a:endParaRPr lang="en-US" dirty="0">
              <a:solidFill>
                <a:schemeClr val="bg2">
                  <a:lumMod val="10000"/>
                </a:schemeClr>
              </a:solidFill>
            </a:endParaRPr>
          </a:p>
        </p:txBody>
      </p:sp>
    </p:spTree>
    <p:extLst>
      <p:ext uri="{BB962C8B-B14F-4D97-AF65-F5344CB8AC3E}">
        <p14:creationId xmlns:p14="http://schemas.microsoft.com/office/powerpoint/2010/main" val="3711584683"/>
      </p:ext>
    </p:extLst>
  </p:cSld>
  <p:clrMapOvr>
    <a:masterClrMapping/>
  </p:clrMapOvr>
</p:sld>
</file>

<file path=ppt/theme/theme1.xml><?xml version="1.0" encoding="utf-8"?>
<a:theme xmlns:a="http://schemas.openxmlformats.org/drawingml/2006/main" name="Thatch">
  <a:themeElements>
    <a:clrScheme name="Custom 1">
      <a:dk1>
        <a:sysClr val="windowText" lastClr="000000"/>
      </a:dk1>
      <a:lt1>
        <a:srgbClr val="2B2401"/>
      </a:lt1>
      <a:dk2>
        <a:srgbClr val="FDF4C2"/>
      </a:dk2>
      <a:lt2>
        <a:srgbClr val="FDF2AD"/>
      </a:lt2>
      <a:accent1>
        <a:srgbClr val="4E5D3C"/>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Median">
      <a:maj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hatch">
      <a:fillStyleLst>
        <a:solidFill>
          <a:schemeClr val="phClr"/>
        </a:solidFill>
        <a:gradFill rotWithShape="1">
          <a:gsLst>
            <a:gs pos="0">
              <a:schemeClr val="phClr">
                <a:tint val="79000"/>
                <a:satMod val="180000"/>
              </a:schemeClr>
            </a:gs>
            <a:gs pos="65000">
              <a:schemeClr val="phClr">
                <a:tint val="52000"/>
                <a:satMod val="250000"/>
              </a:schemeClr>
            </a:gs>
            <a:gs pos="100000">
              <a:schemeClr val="phClr">
                <a:tint val="29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15875" cap="flat" cmpd="sng" algn="ctr">
          <a:solidFill>
            <a:schemeClr val="phClr"/>
          </a:solidFill>
          <a:prstDash val="solid"/>
        </a:ln>
        <a:ln w="38100" cap="flat" cmpd="sng" algn="ctr">
          <a:solidFill>
            <a:schemeClr val="phClr"/>
          </a:solidFill>
          <a:prstDash val="solid"/>
        </a:ln>
      </a:lnStyleLst>
      <a:effectStyleLst>
        <a:effectStyle>
          <a:effectLst>
            <a:outerShdw blurRad="63500" dist="25400" dir="5400000" rotWithShape="0">
              <a:srgbClr val="000000">
                <a:alpha val="43000"/>
              </a:srgbClr>
            </a:outerShdw>
          </a:effectLst>
        </a:effectStyle>
        <a:effectStyle>
          <a:effectLst>
            <a:outerShdw blurRad="63500" dist="25400" dir="5400000" rotWithShape="0">
              <a:srgbClr val="000000">
                <a:alpha val="43000"/>
              </a:srgbClr>
            </a:outerShdw>
          </a:effectLst>
          <a:scene3d>
            <a:camera prst="orthographicFront">
              <a:rot lat="0" lon="0" rev="0"/>
            </a:camera>
            <a:lightRig rig="brightRoom" dir="t">
              <a:rot lat="0" lon="0" rev="8700000"/>
            </a:lightRig>
          </a:scene3d>
          <a:sp3d contourW="12700" prstMaterial="dkEdge">
            <a:bevelT w="0" h="0" prst="relaxedInset"/>
            <a:contourClr>
              <a:schemeClr val="phClr">
                <a:shade val="65000"/>
                <a:satMod val="150000"/>
              </a:schemeClr>
            </a:contourClr>
          </a:sp3d>
        </a:effectStyle>
        <a:effectStyle>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a:effectStyle>
      </a:effectStyleLst>
      <a:bgFillStyleLst>
        <a:solidFill>
          <a:schemeClr val="phClr"/>
        </a:solidFill>
        <a:gradFill rotWithShape="1">
          <a:gsLst>
            <a:gs pos="0">
              <a:schemeClr val="phClr">
                <a:tint val="85000"/>
                <a:shade val="95000"/>
                <a:satMod val="200000"/>
              </a:schemeClr>
            </a:gs>
            <a:gs pos="53000">
              <a:schemeClr val="phClr">
                <a:shade val="60000"/>
                <a:satMod val="220000"/>
              </a:schemeClr>
            </a:gs>
            <a:gs pos="100000">
              <a:schemeClr val="phClr">
                <a:shade val="45000"/>
                <a:satMod val="220000"/>
              </a:schemeClr>
            </a:gs>
          </a:gsLst>
          <a:lin ang="16200000" scaled="0"/>
        </a:gradFill>
        <a:gradFill rotWithShape="1">
          <a:gsLst>
            <a:gs pos="0">
              <a:schemeClr val="phClr">
                <a:tint val="83000"/>
                <a:shade val="97000"/>
                <a:satMod val="230000"/>
              </a:schemeClr>
            </a:gs>
            <a:gs pos="100000">
              <a:schemeClr val="phClr">
                <a:shade val="35000"/>
                <a:satMod val="250000"/>
              </a:schemeClr>
            </a:gs>
          </a:gsLst>
          <a:path path="circle">
            <a:fillToRect l="15000" t="50000" r="85000" b="6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Thatch</Template>
  <TotalTime>2832</TotalTime>
  <Words>4559</Words>
  <Application>Microsoft Office PowerPoint</Application>
  <PresentationFormat>On-screen Show (4:3)</PresentationFormat>
  <Paragraphs>582</Paragraphs>
  <Slides>73</Slides>
  <Notes>22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73</vt:i4>
      </vt:variant>
    </vt:vector>
  </HeadingPairs>
  <TitlesOfParts>
    <vt:vector size="80" baseType="lpstr">
      <vt:lpstr>Arial</vt:lpstr>
      <vt:lpstr>Calibri</vt:lpstr>
      <vt:lpstr>Calibri Light</vt:lpstr>
      <vt:lpstr>Times New Roman</vt:lpstr>
      <vt:lpstr>Tw Cen MT</vt:lpstr>
      <vt:lpstr>Wingdings</vt:lpstr>
      <vt:lpstr>Thatch</vt:lpstr>
      <vt:lpstr> FRPA 101-H 2-3:  Reforestation  Standards &amp; Guidance  in Regions II-III </vt:lpstr>
      <vt:lpstr>Overview</vt:lpstr>
      <vt:lpstr>Regions</vt:lpstr>
      <vt:lpstr>Background</vt:lpstr>
      <vt:lpstr>Intent</vt:lpstr>
      <vt:lpstr>Goal:  All lands</vt:lpstr>
      <vt:lpstr>Goals:  State and municipal land</vt:lpstr>
      <vt:lpstr>Definitions</vt:lpstr>
      <vt:lpstr>Definitions, cont.</vt:lpstr>
      <vt:lpstr>Reforestation standards</vt:lpstr>
      <vt:lpstr>Definition:  Adequate reforestation</vt:lpstr>
      <vt:lpstr>PowerPoint Presentation</vt:lpstr>
      <vt:lpstr>Stocking standard:  seedlings</vt:lpstr>
      <vt:lpstr>Stocking standard:  residual trees</vt:lpstr>
      <vt:lpstr>Definition:  Commercial species</vt:lpstr>
      <vt:lpstr>Commercial species, cont.</vt:lpstr>
      <vt:lpstr>Stocking distribution</vt:lpstr>
      <vt:lpstr>Extensions</vt:lpstr>
      <vt:lpstr>Seed source</vt:lpstr>
      <vt:lpstr>Natural regeneration – from seed</vt:lpstr>
      <vt:lpstr>Natural regeneration – vegetative</vt:lpstr>
      <vt:lpstr>Invasive species</vt:lpstr>
      <vt:lpstr>Regeneration surveys and reports</vt:lpstr>
      <vt:lpstr>Survey</vt:lpstr>
      <vt:lpstr>Reports</vt:lpstr>
      <vt:lpstr>Report review</vt:lpstr>
      <vt:lpstr>Reforestation Handbook</vt:lpstr>
      <vt:lpstr>Site preparation</vt:lpstr>
      <vt:lpstr>Site prep BMPs in regulation</vt:lpstr>
      <vt:lpstr>Avoid large den sites</vt:lpstr>
      <vt:lpstr>DPOs and FLUPs</vt:lpstr>
      <vt:lpstr>Notice requirements – All regions</vt:lpstr>
      <vt:lpstr>DPOs</vt:lpstr>
      <vt:lpstr>Additional DPO requirements in Regions II-III</vt:lpstr>
      <vt:lpstr>Checklist:  Indicators of suitability for natural regeneration</vt:lpstr>
      <vt:lpstr>Seedbed and soil conditions</vt:lpstr>
      <vt:lpstr>Sources of seed for reproduction</vt:lpstr>
      <vt:lpstr>Species present for vegetative reproduction</vt:lpstr>
      <vt:lpstr>Competition and infestation risk</vt:lpstr>
      <vt:lpstr>Competition and infestation risk</vt:lpstr>
      <vt:lpstr>Competition &amp; infestation, cont.</vt:lpstr>
      <vt:lpstr>Competition &amp; infestation, cont.</vt:lpstr>
      <vt:lpstr>Recognizing trees with root rot</vt:lpstr>
      <vt:lpstr>Tomentosus root rot </vt:lpstr>
      <vt:lpstr>Suitability for natural regeneration</vt:lpstr>
      <vt:lpstr>Supplement C:  Residual stocking and seedling requirements</vt:lpstr>
      <vt:lpstr>Supplement C:  Residual stocking calculation</vt:lpstr>
      <vt:lpstr>Supplement C:  Calculation example</vt:lpstr>
      <vt:lpstr>Forest Land Use Plans (FLUPs)</vt:lpstr>
      <vt:lpstr>Other related BMPs</vt:lpstr>
      <vt:lpstr>Material sites</vt:lpstr>
      <vt:lpstr>Harvest planning and design</vt:lpstr>
      <vt:lpstr>Exemptions and variations</vt:lpstr>
      <vt:lpstr>Exemptions</vt:lpstr>
      <vt:lpstr>Land use conversions:  Definition</vt:lpstr>
      <vt:lpstr>Land use conversions</vt:lpstr>
      <vt:lpstr>Dead or dying trees</vt:lpstr>
      <vt:lpstr>Dead or dying trees - sampling</vt:lpstr>
      <vt:lpstr>Dead or dying trees - approval</vt:lpstr>
      <vt:lpstr>Low stocking levels or distribution</vt:lpstr>
      <vt:lpstr>Residual stocking standard </vt:lpstr>
      <vt:lpstr>Other recommended practices</vt:lpstr>
      <vt:lpstr>Planning for climate change</vt:lpstr>
      <vt:lpstr>Climate change &amp; planting options</vt:lpstr>
      <vt:lpstr>Climate change &amp; planting, cont.</vt:lpstr>
      <vt:lpstr>Invasive Species</vt:lpstr>
      <vt:lpstr>Invasive Species</vt:lpstr>
      <vt:lpstr>Trees on AKEPIC list</vt:lpstr>
      <vt:lpstr>Invasive Species</vt:lpstr>
      <vt:lpstr>Invasive Species: Guidance</vt:lpstr>
      <vt:lpstr>Invasive Species: Guidance</vt:lpstr>
      <vt:lpstr>PowerPoint Presentation</vt:lpstr>
      <vt:lpstr>Additional Photo Credits</vt:lpstr>
    </vt:vector>
  </TitlesOfParts>
  <Company>Alaska Dept of Natural Resources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FRPA 101-H</dc:title>
  <dc:creator>Freeman, Marty W (DNR)</dc:creator>
  <cp:lastModifiedBy>Freeman, Marty W (DNR)</cp:lastModifiedBy>
  <cp:revision>143</cp:revision>
  <cp:lastPrinted>2018-04-19T19:15:50Z</cp:lastPrinted>
  <dcterms:created xsi:type="dcterms:W3CDTF">2016-09-29T16:02:35Z</dcterms:created>
  <dcterms:modified xsi:type="dcterms:W3CDTF">2018-04-24T18:16:06Z</dcterms:modified>
</cp:coreProperties>
</file>