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3"/>
  </p:notesMasterIdLst>
  <p:handoutMasterIdLst>
    <p:handoutMasterId r:id="rId84"/>
  </p:handoutMasterIdLst>
  <p:sldIdLst>
    <p:sldId id="256" r:id="rId2"/>
    <p:sldId id="259" r:id="rId3"/>
    <p:sldId id="260" r:id="rId4"/>
    <p:sldId id="261" r:id="rId5"/>
    <p:sldId id="262" r:id="rId6"/>
    <p:sldId id="263" r:id="rId7"/>
    <p:sldId id="257" r:id="rId8"/>
    <p:sldId id="258" r:id="rId9"/>
    <p:sldId id="307" r:id="rId10"/>
    <p:sldId id="264" r:id="rId11"/>
    <p:sldId id="265" r:id="rId12"/>
    <p:sldId id="266" r:id="rId13"/>
    <p:sldId id="267" r:id="rId14"/>
    <p:sldId id="268" r:id="rId15"/>
    <p:sldId id="269" r:id="rId16"/>
    <p:sldId id="270" r:id="rId17"/>
    <p:sldId id="277" r:id="rId18"/>
    <p:sldId id="271" r:id="rId19"/>
    <p:sldId id="326" r:id="rId20"/>
    <p:sldId id="327" r:id="rId21"/>
    <p:sldId id="272" r:id="rId22"/>
    <p:sldId id="275" r:id="rId23"/>
    <p:sldId id="274" r:id="rId24"/>
    <p:sldId id="273" r:id="rId25"/>
    <p:sldId id="278" r:id="rId26"/>
    <p:sldId id="321" r:id="rId27"/>
    <p:sldId id="279" r:id="rId28"/>
    <p:sldId id="280" r:id="rId29"/>
    <p:sldId id="282" r:id="rId30"/>
    <p:sldId id="329" r:id="rId31"/>
    <p:sldId id="285" r:id="rId32"/>
    <p:sldId id="284" r:id="rId33"/>
    <p:sldId id="283" r:id="rId34"/>
    <p:sldId id="286" r:id="rId35"/>
    <p:sldId id="281" r:id="rId36"/>
    <p:sldId id="291" r:id="rId37"/>
    <p:sldId id="323" r:id="rId38"/>
    <p:sldId id="317" r:id="rId39"/>
    <p:sldId id="318" r:id="rId40"/>
    <p:sldId id="331" r:id="rId41"/>
    <p:sldId id="319" r:id="rId42"/>
    <p:sldId id="333" r:id="rId43"/>
    <p:sldId id="322" r:id="rId44"/>
    <p:sldId id="288" r:id="rId45"/>
    <p:sldId id="290" r:id="rId46"/>
    <p:sldId id="292" r:id="rId47"/>
    <p:sldId id="293" r:id="rId48"/>
    <p:sldId id="294" r:id="rId49"/>
    <p:sldId id="334" r:id="rId50"/>
    <p:sldId id="295" r:id="rId51"/>
    <p:sldId id="297" r:id="rId52"/>
    <p:sldId id="335" r:id="rId53"/>
    <p:sldId id="287" r:id="rId54"/>
    <p:sldId id="289" r:id="rId55"/>
    <p:sldId id="324" r:id="rId56"/>
    <p:sldId id="308" r:id="rId57"/>
    <p:sldId id="309" r:id="rId58"/>
    <p:sldId id="310" r:id="rId59"/>
    <p:sldId id="336" r:id="rId60"/>
    <p:sldId id="340" r:id="rId61"/>
    <p:sldId id="347" r:id="rId62"/>
    <p:sldId id="313" r:id="rId63"/>
    <p:sldId id="311" r:id="rId64"/>
    <p:sldId id="312" r:id="rId65"/>
    <p:sldId id="314" r:id="rId66"/>
    <p:sldId id="315" r:id="rId67"/>
    <p:sldId id="337" r:id="rId68"/>
    <p:sldId id="338" r:id="rId69"/>
    <p:sldId id="339" r:id="rId70"/>
    <p:sldId id="316" r:id="rId71"/>
    <p:sldId id="325" r:id="rId72"/>
    <p:sldId id="298" r:id="rId73"/>
    <p:sldId id="301" r:id="rId74"/>
    <p:sldId id="302" r:id="rId75"/>
    <p:sldId id="304" r:id="rId76"/>
    <p:sldId id="303" r:id="rId77"/>
    <p:sldId id="346" r:id="rId78"/>
    <p:sldId id="299" r:id="rId79"/>
    <p:sldId id="344" r:id="rId80"/>
    <p:sldId id="345" r:id="rId81"/>
    <p:sldId id="300" r:id="rId8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678"/>
    <a:srgbClr val="C198E0"/>
    <a:srgbClr val="BBC745"/>
    <a:srgbClr val="AE78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164" autoAdjust="0"/>
    <p:restoredTop sz="94456" autoAdjust="0"/>
  </p:normalViewPr>
  <p:slideViewPr>
    <p:cSldViewPr>
      <p:cViewPr varScale="1">
        <p:scale>
          <a:sx n="116" d="100"/>
          <a:sy n="116" d="100"/>
        </p:scale>
        <p:origin x="102" y="210"/>
      </p:cViewPr>
      <p:guideLst>
        <p:guide orient="horz" pos="2160"/>
        <p:guide pos="2880"/>
      </p:guideLst>
    </p:cSldViewPr>
  </p:slideViewPr>
  <p:outlineViewPr>
    <p:cViewPr>
      <p:scale>
        <a:sx n="33" d="100"/>
        <a:sy n="33" d="100"/>
      </p:scale>
      <p:origin x="0" y="-8436"/>
    </p:cViewPr>
  </p:outlineViewPr>
  <p:notesTextViewPr>
    <p:cViewPr>
      <p:scale>
        <a:sx n="1" d="1"/>
        <a:sy n="1" d="1"/>
      </p:scale>
      <p:origin x="0" y="-18"/>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D048043-87BB-4EEC-AC5F-0C2719227E6C}"/>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FE1CC798-EF59-4BC4-B229-3E7F05FD91EC}"/>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2FE9B26C-B917-403B-BFBC-9A50EE9AA10B}" type="datetimeFigureOut">
              <a:rPr lang="en-US" smtClean="0"/>
              <a:t>6/28/2018</a:t>
            </a:fld>
            <a:endParaRPr lang="en-US"/>
          </a:p>
        </p:txBody>
      </p:sp>
      <p:sp>
        <p:nvSpPr>
          <p:cNvPr id="4" name="Footer Placeholder 3">
            <a:extLst>
              <a:ext uri="{FF2B5EF4-FFF2-40B4-BE49-F238E27FC236}">
                <a16:creationId xmlns:a16="http://schemas.microsoft.com/office/drawing/2014/main" id="{AB01FC6B-3146-4B7A-8FE6-B01461FE76A1}"/>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51A860A-EAB4-4BC0-98AB-741B8C3F3BE4}"/>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78AD4F9-D563-4211-BC93-C635A93817EE}" type="slidenum">
              <a:rPr lang="en-US" smtClean="0"/>
              <a:t>‹#›</a:t>
            </a:fld>
            <a:endParaRPr lang="en-US"/>
          </a:p>
        </p:txBody>
      </p:sp>
    </p:spTree>
    <p:extLst>
      <p:ext uri="{BB962C8B-B14F-4D97-AF65-F5344CB8AC3E}">
        <p14:creationId xmlns:p14="http://schemas.microsoft.com/office/powerpoint/2010/main" val="345767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80A6D8D-A6F8-41E4-80D2-8B41EE25225B}" type="datetimeFigureOut">
              <a:rPr lang="en-US" smtClean="0"/>
              <a:t>6/28/2018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21C7123-5F1A-4A19-A000-558E83CA06AB}" type="slidenum">
              <a:rPr lang="en-US" smtClean="0"/>
              <a:t>‹#›</a:t>
            </a:fld>
            <a:endParaRPr lang="en-US"/>
          </a:p>
        </p:txBody>
      </p:sp>
    </p:spTree>
    <p:extLst>
      <p:ext uri="{BB962C8B-B14F-4D97-AF65-F5344CB8AC3E}">
        <p14:creationId xmlns:p14="http://schemas.microsoft.com/office/powerpoint/2010/main" val="716416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Haines area harvest landscape</a:t>
            </a:r>
          </a:p>
        </p:txBody>
      </p:sp>
      <p:sp>
        <p:nvSpPr>
          <p:cNvPr id="4" name="Slide Number Placeholder 3"/>
          <p:cNvSpPr>
            <a:spLocks noGrp="1"/>
          </p:cNvSpPr>
          <p:nvPr>
            <p:ph type="sldNum" sz="quarter" idx="10"/>
          </p:nvPr>
        </p:nvSpPr>
        <p:spPr/>
        <p:txBody>
          <a:bodyPr/>
          <a:lstStyle/>
          <a:p>
            <a:fld id="{821C7123-5F1A-4A19-A000-558E83CA06AB}" type="slidenum">
              <a:rPr lang="en-US" smtClean="0"/>
              <a:t>1</a:t>
            </a:fld>
            <a:endParaRPr lang="en-US"/>
          </a:p>
        </p:txBody>
      </p:sp>
    </p:spTree>
    <p:extLst>
      <p:ext uri="{BB962C8B-B14F-4D97-AF65-F5344CB8AC3E}">
        <p14:creationId xmlns:p14="http://schemas.microsoft.com/office/powerpoint/2010/main" val="37192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28</a:t>
            </a:fld>
            <a:endParaRPr lang="en-US"/>
          </a:p>
        </p:txBody>
      </p:sp>
    </p:spTree>
    <p:extLst>
      <p:ext uri="{BB962C8B-B14F-4D97-AF65-F5344CB8AC3E}">
        <p14:creationId xmlns:p14="http://schemas.microsoft.com/office/powerpoint/2010/main" val="3299367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From purple book:</a:t>
            </a:r>
          </a:p>
          <a:p>
            <a:pPr marL="174708" indent="-174708" defTabSz="931774">
              <a:buFont typeface="Arial" panose="020B0604020202020204" pitchFamily="34" charset="0"/>
              <a:buChar char="•"/>
              <a:defRPr/>
            </a:pPr>
            <a:r>
              <a:rPr lang="en-US" dirty="0"/>
              <a:t>Trees felled into non-fish bearing waters must be removed at the earliest feasible time – this is usually not possible until the setting containing the stream is yarded, unless the stream is along a road.</a:t>
            </a:r>
          </a:p>
          <a:p>
            <a:pPr marL="174708" indent="-174708">
              <a:buFont typeface="Arial" panose="020B0604020202020204" pitchFamily="34" charset="0"/>
              <a:buChar char="•"/>
            </a:pPr>
            <a:r>
              <a:rPr lang="en-US" dirty="0"/>
              <a:t>Any significant amount of debris that may cause degradation of water quality in the stream or in downstream segments of the stream must be removed.</a:t>
            </a:r>
          </a:p>
          <a:p>
            <a:pPr marL="174708" indent="-174708">
              <a:buFont typeface="Arial" panose="020B0604020202020204" pitchFamily="34" charset="0"/>
              <a:buChar char="•"/>
            </a:pPr>
            <a:r>
              <a:rPr lang="en-US" dirty="0"/>
              <a:t>Sometimes removing a tree or a log from a stream can cause more damage to the streambed or banks and riparian area than leaving it (e.g., dragging it down the stream).  </a:t>
            </a:r>
          </a:p>
          <a:p>
            <a:pPr defTabSz="931774">
              <a:defRPr/>
            </a:pPr>
            <a:r>
              <a:rPr lang="en-US" dirty="0"/>
              <a:t>  </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33</a:t>
            </a:fld>
            <a:endParaRPr lang="en-US"/>
          </a:p>
        </p:txBody>
      </p:sp>
    </p:spTree>
    <p:extLst>
      <p:ext uri="{BB962C8B-B14F-4D97-AF65-F5344CB8AC3E}">
        <p14:creationId xmlns:p14="http://schemas.microsoft.com/office/powerpoint/2010/main" val="1609689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Compliance monitoring considerations from purple book:</a:t>
            </a:r>
          </a:p>
          <a:p>
            <a:pPr marL="174708" indent="-174708">
              <a:buFont typeface="Arial" panose="020B0604020202020204" pitchFamily="34" charset="0"/>
              <a:buChar char="•"/>
            </a:pPr>
            <a:r>
              <a:rPr lang="en-US" dirty="0"/>
              <a:t>It is easiest to tell if trees were limbed or bucked before removing them from the stream if observed before setting.</a:t>
            </a:r>
            <a:endParaRPr lang="en-US" sz="1100" dirty="0"/>
          </a:p>
          <a:p>
            <a:pPr marL="174708" indent="-174708">
              <a:buFont typeface="Arial" panose="020B0604020202020204" pitchFamily="34" charset="0"/>
              <a:buChar char="•"/>
            </a:pPr>
            <a:r>
              <a:rPr lang="en-US" dirty="0"/>
              <a:t>Other evidence:</a:t>
            </a:r>
            <a:endParaRPr lang="en-US" sz="1100" dirty="0"/>
          </a:p>
          <a:p>
            <a:pPr marL="640594" lvl="1" indent="-174708">
              <a:buFont typeface="Arial" panose="020B0604020202020204" pitchFamily="34" charset="0"/>
              <a:buChar char="•"/>
            </a:pPr>
            <a:r>
              <a:rPr lang="en-US" dirty="0"/>
              <a:t>Sawdust piles left between the banks of the stream.</a:t>
            </a:r>
            <a:endParaRPr lang="en-US" sz="1100" dirty="0"/>
          </a:p>
          <a:p>
            <a:pPr marL="640594" lvl="1" indent="-174708">
              <a:buFont typeface="Arial" panose="020B0604020202020204" pitchFamily="34" charset="0"/>
              <a:buChar char="•"/>
            </a:pPr>
            <a:r>
              <a:rPr lang="en-US" dirty="0"/>
              <a:t>Sawn off limbs left in the stream or piles of severed limbs left on the bank.</a:t>
            </a:r>
            <a:endParaRPr lang="en-US" sz="1100" dirty="0"/>
          </a:p>
          <a:p>
            <a:pPr marL="640594" lvl="1" indent="-174708">
              <a:buFont typeface="Arial" panose="020B0604020202020204" pitchFamily="34" charset="0"/>
              <a:buChar char="•"/>
            </a:pPr>
            <a:r>
              <a:rPr lang="en-US" dirty="0"/>
              <a:t>Tops or long butts left in the stream.</a:t>
            </a:r>
            <a:endParaRPr lang="en-US" sz="1100" dirty="0"/>
          </a:p>
          <a:p>
            <a:pPr marL="174708" indent="-174708">
              <a:buFont typeface="Arial" panose="020B0604020202020204" pitchFamily="34" charset="0"/>
              <a:buChar char="•"/>
            </a:pPr>
            <a:r>
              <a:rPr lang="en-US" dirty="0"/>
              <a:t>If the stream contains fish, the operator may have been required to remove the limbs under 11 AAC 95.355(b).</a:t>
            </a:r>
            <a:endParaRPr lang="en-US" sz="1100" dirty="0"/>
          </a:p>
          <a:p>
            <a:pPr marL="174708" indent="-174708">
              <a:buFont typeface="Arial" panose="020B0604020202020204" pitchFamily="34" charset="0"/>
              <a:buChar char="•"/>
            </a:pPr>
            <a:r>
              <a:rPr lang="en-US" dirty="0"/>
              <a:t>If limbs are piled near a stream crossing, the operator may have been required to limb and remove the branches of right-of-way timber. </a:t>
            </a:r>
            <a:endParaRPr lang="en-US" sz="1100" dirty="0"/>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34</a:t>
            </a:fld>
            <a:endParaRPr lang="en-US"/>
          </a:p>
        </p:txBody>
      </p:sp>
    </p:spTree>
    <p:extLst>
      <p:ext uri="{BB962C8B-B14F-4D97-AF65-F5344CB8AC3E}">
        <p14:creationId xmlns:p14="http://schemas.microsoft.com/office/powerpoint/2010/main" val="4103892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Compliance monitoring</a:t>
            </a:r>
            <a:r>
              <a:rPr lang="en-US" baseline="0" dirty="0"/>
              <a:t> considerations from purple book:</a:t>
            </a:r>
          </a:p>
          <a:p>
            <a:pPr marL="174708" indent="-174708">
              <a:buFont typeface="Arial" panose="020B0604020202020204" pitchFamily="34" charset="0"/>
              <a:buChar char="•"/>
            </a:pPr>
            <a:r>
              <a:rPr lang="en-US" dirty="0"/>
              <a:t>Look for tops and limbs within the riparian area.  </a:t>
            </a:r>
          </a:p>
          <a:p>
            <a:pPr marL="174708" indent="-174708">
              <a:buFont typeface="Arial" panose="020B0604020202020204" pitchFamily="34" charset="0"/>
              <a:buChar char="•"/>
            </a:pPr>
            <a:r>
              <a:rPr lang="en-US" dirty="0"/>
              <a:t>Walk back out along the axis of a top to find the corresponding stump.  Look at the undercut for evidence that the cutter tried to direct the tree away from the riparian area.   </a:t>
            </a:r>
          </a:p>
          <a:p>
            <a:pPr marL="174708" indent="-174708">
              <a:buFont typeface="Arial" panose="020B0604020202020204" pitchFamily="34" charset="0"/>
              <a:buChar char="•"/>
            </a:pPr>
            <a:r>
              <a:rPr lang="en-US" dirty="0"/>
              <a:t>Consider any approved variance harvest or special considerations for falling in the unit near the riparian area. </a:t>
            </a:r>
          </a:p>
          <a:p>
            <a:pPr marL="174708" indent="-174708">
              <a:buFont typeface="Arial" panose="020B0604020202020204" pitchFamily="34" charset="0"/>
              <a:buChar char="•"/>
            </a:pPr>
            <a:r>
              <a:rPr lang="en-US" dirty="0"/>
              <a:t>Do not consider trees felled within a riparian timber retention area as part of an approved variance when making this determination.</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35</a:t>
            </a:fld>
            <a:endParaRPr lang="en-US"/>
          </a:p>
        </p:txBody>
      </p:sp>
    </p:spTree>
    <p:extLst>
      <p:ext uri="{BB962C8B-B14F-4D97-AF65-F5344CB8AC3E}">
        <p14:creationId xmlns:p14="http://schemas.microsoft.com/office/powerpoint/2010/main" val="2805320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Greg Staunton, DOF</a:t>
            </a:r>
            <a:r>
              <a:rPr lang="en-US" dirty="0"/>
              <a:t>:</a:t>
            </a:r>
            <a:r>
              <a:rPr lang="en-US" u="sng" dirty="0"/>
              <a:t> </a:t>
            </a:r>
            <a:r>
              <a:rPr lang="en-US" dirty="0"/>
              <a:t>V- notches are not defined. Most foresters consider this to mean that trees can not be felled across streams. this is not the case.</a:t>
            </a:r>
          </a:p>
        </p:txBody>
      </p:sp>
      <p:sp>
        <p:nvSpPr>
          <p:cNvPr id="4" name="Slide Number Placeholder 3"/>
          <p:cNvSpPr>
            <a:spLocks noGrp="1"/>
          </p:cNvSpPr>
          <p:nvPr>
            <p:ph type="sldNum" sz="quarter" idx="10"/>
          </p:nvPr>
        </p:nvSpPr>
        <p:spPr/>
        <p:txBody>
          <a:bodyPr/>
          <a:lstStyle/>
          <a:p>
            <a:fld id="{821C7123-5F1A-4A19-A000-558E83CA06AB}" type="slidenum">
              <a:rPr lang="en-US" smtClean="0"/>
              <a:t>36</a:t>
            </a:fld>
            <a:endParaRPr lang="en-US"/>
          </a:p>
        </p:txBody>
      </p:sp>
    </p:spTree>
    <p:extLst>
      <p:ext uri="{BB962C8B-B14F-4D97-AF65-F5344CB8AC3E}">
        <p14:creationId xmlns:p14="http://schemas.microsoft.com/office/powerpoint/2010/main" val="2617156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Unless the channel bends, or streams are too close together, logs should be yarded away from a stream.</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40</a:t>
            </a:fld>
            <a:endParaRPr lang="en-US"/>
          </a:p>
        </p:txBody>
      </p:sp>
    </p:spTree>
    <p:extLst>
      <p:ext uri="{BB962C8B-B14F-4D97-AF65-F5344CB8AC3E}">
        <p14:creationId xmlns:p14="http://schemas.microsoft.com/office/powerpoint/2010/main" val="263916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purple book:</a:t>
            </a:r>
          </a:p>
          <a:p>
            <a:pPr defTabSz="931774">
              <a:defRPr/>
            </a:pPr>
            <a:r>
              <a:rPr lang="en-US" dirty="0"/>
              <a:t>.350(c) regarding stumps is usually only applicable to terrain that requires cable yarding. </a:t>
            </a:r>
          </a:p>
          <a:p>
            <a:pPr defTabSz="931774">
              <a:defRPr/>
            </a:pPr>
            <a:r>
              <a:rPr lang="en-US" dirty="0"/>
              <a:t>Not every stump has to be cut high to retain felled timber on the hillside.  </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41</a:t>
            </a:fld>
            <a:endParaRPr lang="en-US"/>
          </a:p>
        </p:txBody>
      </p:sp>
    </p:spTree>
    <p:extLst>
      <p:ext uri="{BB962C8B-B14F-4D97-AF65-F5344CB8AC3E}">
        <p14:creationId xmlns:p14="http://schemas.microsoft.com/office/powerpoint/2010/main" val="1211334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purple book:</a:t>
            </a:r>
          </a:p>
          <a:p>
            <a:pPr defTabSz="931774">
              <a:defRPr/>
            </a:pPr>
            <a:r>
              <a:rPr lang="en-US" dirty="0"/>
              <a:t>.350(c) regarding stumps is usually only applicable to terrain that requires cable yarding.  </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42</a:t>
            </a:fld>
            <a:endParaRPr lang="en-US"/>
          </a:p>
        </p:txBody>
      </p:sp>
    </p:spTree>
    <p:extLst>
      <p:ext uri="{BB962C8B-B14F-4D97-AF65-F5344CB8AC3E}">
        <p14:creationId xmlns:p14="http://schemas.microsoft.com/office/powerpoint/2010/main" val="1905810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44</a:t>
            </a:fld>
            <a:endParaRPr lang="en-US"/>
          </a:p>
        </p:txBody>
      </p:sp>
    </p:spTree>
    <p:extLst>
      <p:ext uri="{BB962C8B-B14F-4D97-AF65-F5344CB8AC3E}">
        <p14:creationId xmlns:p14="http://schemas.microsoft.com/office/powerpoint/2010/main" val="1761588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From purple book:  Where split yarding is not feasible, yarding corridors should cross a stream at as near to a right angle as possible.  </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46</a:t>
            </a:fld>
            <a:endParaRPr lang="en-US"/>
          </a:p>
        </p:txBody>
      </p:sp>
    </p:spTree>
    <p:extLst>
      <p:ext uri="{BB962C8B-B14F-4D97-AF65-F5344CB8AC3E}">
        <p14:creationId xmlns:p14="http://schemas.microsoft.com/office/powerpoint/2010/main" val="2469935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6</a:t>
            </a:fld>
            <a:endParaRPr lang="en-US"/>
          </a:p>
        </p:txBody>
      </p:sp>
    </p:spTree>
    <p:extLst>
      <p:ext uri="{BB962C8B-B14F-4D97-AF65-F5344CB8AC3E}">
        <p14:creationId xmlns:p14="http://schemas.microsoft.com/office/powerpoint/2010/main" val="1463154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11 AAC 95.360(d) says that regulations on cable yarding also apply to “unconventional systems,” but these are not defined.</a:t>
            </a:r>
          </a:p>
          <a:p>
            <a:r>
              <a:rPr lang="en-US" dirty="0"/>
              <a:t>Note from </a:t>
            </a:r>
            <a:r>
              <a:rPr lang="en-US" u="sng" dirty="0"/>
              <a:t>Greg </a:t>
            </a:r>
            <a:r>
              <a:rPr lang="en-US" u="sng" dirty="0" err="1"/>
              <a:t>Stauton</a:t>
            </a:r>
            <a:r>
              <a:rPr lang="en-US" u="sng" dirty="0"/>
              <a:t>, DOF: </a:t>
            </a:r>
            <a:r>
              <a:rPr lang="en-US" u="none" dirty="0"/>
              <a:t>Minimizing </a:t>
            </a:r>
            <a:r>
              <a:rPr lang="en-US" u="none" dirty="0" err="1"/>
              <a:t>limbing</a:t>
            </a:r>
            <a:r>
              <a:rPr lang="en-US" u="none" dirty="0"/>
              <a:t> and bucking can also aid in keeping things clean if the power is available to yard whole trees.</a:t>
            </a:r>
          </a:p>
        </p:txBody>
      </p:sp>
      <p:sp>
        <p:nvSpPr>
          <p:cNvPr id="4" name="Slide Number Placeholder 3"/>
          <p:cNvSpPr>
            <a:spLocks noGrp="1"/>
          </p:cNvSpPr>
          <p:nvPr>
            <p:ph type="sldNum" sz="quarter" idx="10"/>
          </p:nvPr>
        </p:nvSpPr>
        <p:spPr/>
        <p:txBody>
          <a:bodyPr/>
          <a:lstStyle/>
          <a:p>
            <a:fld id="{821C7123-5F1A-4A19-A000-558E83CA06AB}" type="slidenum">
              <a:rPr lang="en-US" smtClean="0"/>
              <a:t>47</a:t>
            </a:fld>
            <a:endParaRPr lang="en-US"/>
          </a:p>
        </p:txBody>
      </p:sp>
    </p:spTree>
    <p:extLst>
      <p:ext uri="{BB962C8B-B14F-4D97-AF65-F5344CB8AC3E}">
        <p14:creationId xmlns:p14="http://schemas.microsoft.com/office/powerpoint/2010/main" val="4082508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From purple book:</a:t>
            </a:r>
          </a:p>
          <a:p>
            <a:pPr marL="174708" indent="-174708" defTabSz="931774">
              <a:buFont typeface="Arial" panose="020B0604020202020204" pitchFamily="34" charset="0"/>
              <a:buChar char="•"/>
              <a:defRPr/>
            </a:pPr>
            <a:r>
              <a:rPr lang="en-US" dirty="0"/>
              <a:t>Unless the channel bends, or streams are too close together, logs should be yarded away from a stream.</a:t>
            </a:r>
          </a:p>
          <a:p>
            <a:pPr marL="174708" indent="-174708" defTabSz="931774">
              <a:buFont typeface="Arial" panose="020B0604020202020204" pitchFamily="34" charset="0"/>
              <a:buChar char="•"/>
              <a:defRPr/>
            </a:pPr>
            <a:r>
              <a:rPr lang="en-US" dirty="0"/>
              <a:t>Some options to limit corridors: locating corridors as close as possible to a right angle to the stream, keeping yarding distances past the stream channel as short as possible, constructing a landing close to the stream channel so only a few wide corridors are needed, using a carriage with a drop or tag line that can be pulled further to the side, or using a side block on the haul back.</a:t>
            </a:r>
          </a:p>
          <a:p>
            <a:pPr marL="174708" indent="-174708" defTabSz="931774">
              <a:buFont typeface="Arial" panose="020B0604020202020204" pitchFamily="34" charset="0"/>
              <a:buChar char="•"/>
              <a:defRPr/>
            </a:pPr>
            <a:r>
              <a:rPr lang="en-US" dirty="0"/>
              <a:t>Downhill yarding a V-notch should be avoided whenever possible.  Yarding distances should be kept fairly short, tail trees and rider blocks rigged, and a high lead yarder with good brakes must be set up away from the toe of the slope.   A tail tree and rider block should be used when yarding across a V-notch to achieve enough lift to avoid damaging the sides of the V-notch.  Other yarding methods and equipment are better suited to yarding a V-notch.</a:t>
            </a:r>
          </a:p>
          <a:p>
            <a:pPr marL="174708" indent="-174708" defTabSz="931774">
              <a:buFont typeface="Arial" panose="020B0604020202020204" pitchFamily="34" charset="0"/>
              <a:buChar char="•"/>
              <a:defRPr/>
            </a:pPr>
            <a:r>
              <a:rPr lang="en-US" dirty="0"/>
              <a:t>Bridging stream channels helps to keep tops and branches out of the stream channel and puts most of the bole on the side nearest the yarder.  The far end of the log can then be choked and the log pivoted away from the stream rather than yarded across it.  </a:t>
            </a:r>
          </a:p>
          <a:p>
            <a:pPr marL="174708" indent="-174708" defTabSz="931774">
              <a:buFont typeface="Arial" panose="020B0604020202020204" pitchFamily="34" charset="0"/>
              <a:buChar char="•"/>
              <a:defRPr/>
            </a:pPr>
            <a:r>
              <a:rPr lang="en-US" dirty="0"/>
              <a:t>Placing logs in the stream channel parallel to the near bank can help protect the stream bank from being broken down by the impact of the logs hitting them as a turn is yarded across. </a:t>
            </a:r>
          </a:p>
          <a:p>
            <a:pPr marL="174708" indent="-174708" defTabSz="931774">
              <a:buFont typeface="Arial" panose="020B0604020202020204" pitchFamily="34" charset="0"/>
              <a:buChar char="•"/>
              <a:defRPr/>
            </a:pPr>
            <a:r>
              <a:rPr lang="en-US" dirty="0"/>
              <a:t>Frozen ground and a layer of snow can help reduce the impacts caused by cross-stream yarding. </a:t>
            </a:r>
          </a:p>
          <a:p>
            <a:pPr defTabSz="931774">
              <a:defRPr/>
            </a:pPr>
            <a:endParaRPr lang="en-US" dirty="0"/>
          </a:p>
          <a:p>
            <a:pPr defTabSz="931774">
              <a:defRPr/>
            </a:pPr>
            <a:endParaRPr lang="en-US" dirty="0"/>
          </a:p>
          <a:p>
            <a:pPr defTabSz="931774">
              <a:defRPr/>
            </a:pPr>
            <a:endParaRPr lang="en-US" dirty="0"/>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49</a:t>
            </a:fld>
            <a:endParaRPr lang="en-US"/>
          </a:p>
        </p:txBody>
      </p:sp>
    </p:spTree>
    <p:extLst>
      <p:ext uri="{BB962C8B-B14F-4D97-AF65-F5344CB8AC3E}">
        <p14:creationId xmlns:p14="http://schemas.microsoft.com/office/powerpoint/2010/main" val="3691700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From purple book:  </a:t>
            </a:r>
          </a:p>
          <a:p>
            <a:pPr defTabSz="931774">
              <a:defRPr/>
            </a:pPr>
            <a:r>
              <a:rPr lang="en-US" dirty="0"/>
              <a:t>Uphill yarding should be favored as much as possible when laying out the settings.  Deflection is easier when yarding uphill than when yarding downhill or across a hill.  </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50</a:t>
            </a:fld>
            <a:endParaRPr lang="en-US"/>
          </a:p>
        </p:txBody>
      </p:sp>
    </p:spTree>
    <p:extLst>
      <p:ext uri="{BB962C8B-B14F-4D97-AF65-F5344CB8AC3E}">
        <p14:creationId xmlns:p14="http://schemas.microsoft.com/office/powerpoint/2010/main" val="1520263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From purple book:</a:t>
            </a:r>
          </a:p>
          <a:p>
            <a:pPr defTabSz="931774">
              <a:defRPr/>
            </a:pPr>
            <a:r>
              <a:rPr lang="en-US" dirty="0"/>
              <a:t>Position landings so logs are yarded uphill and away from the stream as much as possible. </a:t>
            </a:r>
          </a:p>
          <a:p>
            <a:pPr defTabSz="931774">
              <a:defRPr/>
            </a:pPr>
            <a:r>
              <a:rPr lang="en-US" dirty="0"/>
              <a:t>Re</a:t>
            </a:r>
            <a:r>
              <a:rPr lang="en-US" baseline="0" dirty="0"/>
              <a:t> landings near incised streams:  </a:t>
            </a:r>
            <a:r>
              <a:rPr lang="en-US" dirty="0"/>
              <a:t>A high lead system has limited suspension capabilities.</a:t>
            </a:r>
          </a:p>
        </p:txBody>
      </p:sp>
      <p:sp>
        <p:nvSpPr>
          <p:cNvPr id="4" name="Slide Number Placeholder 3"/>
          <p:cNvSpPr>
            <a:spLocks noGrp="1"/>
          </p:cNvSpPr>
          <p:nvPr>
            <p:ph type="sldNum" sz="quarter" idx="10"/>
          </p:nvPr>
        </p:nvSpPr>
        <p:spPr/>
        <p:txBody>
          <a:bodyPr/>
          <a:lstStyle/>
          <a:p>
            <a:fld id="{821C7123-5F1A-4A19-A000-558E83CA06AB}" type="slidenum">
              <a:rPr lang="en-US" smtClean="0"/>
              <a:t>52</a:t>
            </a:fld>
            <a:endParaRPr lang="en-US"/>
          </a:p>
        </p:txBody>
      </p:sp>
    </p:spTree>
    <p:extLst>
      <p:ext uri="{BB962C8B-B14F-4D97-AF65-F5344CB8AC3E}">
        <p14:creationId xmlns:p14="http://schemas.microsoft.com/office/powerpoint/2010/main" val="3933362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purple book:</a:t>
            </a:r>
          </a:p>
          <a:p>
            <a:pPr marL="174708" indent="-174708" defTabSz="931774">
              <a:buFont typeface="Arial" panose="020B0604020202020204" pitchFamily="34" charset="0"/>
              <a:buChar char="•"/>
              <a:defRPr/>
            </a:pPr>
            <a:r>
              <a:rPr lang="en-US" dirty="0"/>
              <a:t>Cat or skidder logging in Region I should be discouraged in riparian areas, unless skidding is conducted over frozen ground, or on some glacial outwash soils capable of supporting operation of the equipment without causing much damage to the soil structure.</a:t>
            </a:r>
          </a:p>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58</a:t>
            </a:fld>
            <a:endParaRPr lang="en-US"/>
          </a:p>
        </p:txBody>
      </p:sp>
    </p:spTree>
    <p:extLst>
      <p:ext uri="{BB962C8B-B14F-4D97-AF65-F5344CB8AC3E}">
        <p14:creationId xmlns:p14="http://schemas.microsoft.com/office/powerpoint/2010/main" val="3515111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59</a:t>
            </a:fld>
            <a:endParaRPr lang="en-US"/>
          </a:p>
        </p:txBody>
      </p:sp>
    </p:spTree>
    <p:extLst>
      <p:ext uri="{BB962C8B-B14F-4D97-AF65-F5344CB8AC3E}">
        <p14:creationId xmlns:p14="http://schemas.microsoft.com/office/powerpoint/2010/main" val="3864164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Shovel yarding near buffer.  Source:  Wade Wahrenbrock, DOF?  Afognak?</a:t>
            </a:r>
          </a:p>
        </p:txBody>
      </p:sp>
      <p:sp>
        <p:nvSpPr>
          <p:cNvPr id="4" name="Slide Number Placeholder 3"/>
          <p:cNvSpPr>
            <a:spLocks noGrp="1"/>
          </p:cNvSpPr>
          <p:nvPr>
            <p:ph type="sldNum" sz="quarter" idx="10"/>
          </p:nvPr>
        </p:nvSpPr>
        <p:spPr/>
        <p:txBody>
          <a:bodyPr/>
          <a:lstStyle/>
          <a:p>
            <a:fld id="{821C7123-5F1A-4A19-A000-558E83CA06AB}" type="slidenum">
              <a:rPr lang="en-US" smtClean="0"/>
              <a:t>60</a:t>
            </a:fld>
            <a:endParaRPr lang="en-US"/>
          </a:p>
        </p:txBody>
      </p:sp>
    </p:spTree>
    <p:extLst>
      <p:ext uri="{BB962C8B-B14F-4D97-AF65-F5344CB8AC3E}">
        <p14:creationId xmlns:p14="http://schemas.microsoft.com/office/powerpoint/2010/main" val="686701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on slide from </a:t>
            </a:r>
            <a:r>
              <a:rPr lang="en-US" u="sng" dirty="0"/>
              <a:t>Rick Jandreau, DOF</a:t>
            </a:r>
            <a:r>
              <a:rPr lang="en-US" u="none" dirty="0"/>
              <a:t>.</a:t>
            </a:r>
            <a:endParaRPr lang="en-US" dirty="0"/>
          </a:p>
          <a:p>
            <a:r>
              <a:rPr lang="en-US" dirty="0"/>
              <a:t>Photos from </a:t>
            </a:r>
            <a:r>
              <a:rPr lang="en-US" u="sng" dirty="0"/>
              <a:t>Greg Staunton, DOF:</a:t>
            </a:r>
            <a:r>
              <a:rPr lang="en-US" dirty="0"/>
              <a:t> </a:t>
            </a:r>
            <a:r>
              <a:rPr lang="en-US" sz="1200" kern="1200" dirty="0">
                <a:solidFill>
                  <a:schemeClr val="tx1"/>
                </a:solidFill>
                <a:effectLst/>
                <a:latin typeface="+mn-lt"/>
                <a:ea typeface="+mn-ea"/>
                <a:cs typeface="+mn-cs"/>
              </a:rPr>
              <a:t>The attached photos show a log shovel crossing a stream. Good use of BMPs are used. Logs are used as dunnage and then removed after crossing. The stream had resident fish. We logged several acres past the stream using this crossing. The stream has very little if any long term impact.</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61</a:t>
            </a:fld>
            <a:endParaRPr lang="en-US"/>
          </a:p>
        </p:txBody>
      </p:sp>
    </p:spTree>
    <p:extLst>
      <p:ext uri="{BB962C8B-B14F-4D97-AF65-F5344CB8AC3E}">
        <p14:creationId xmlns:p14="http://schemas.microsoft.com/office/powerpoint/2010/main" val="4292628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purple book:</a:t>
            </a:r>
          </a:p>
          <a:p>
            <a:pPr marL="174708" indent="-174708">
              <a:buFont typeface="Arial" panose="020B0604020202020204" pitchFamily="34" charset="0"/>
              <a:buChar char="•"/>
            </a:pPr>
            <a:r>
              <a:rPr lang="en-US" dirty="0"/>
              <a:t>Skid trails should not lead toward surface waters, to avoid concentrating runoff and sediment in water bodies.  </a:t>
            </a:r>
          </a:p>
          <a:p>
            <a:pPr marL="174708" indent="-174708">
              <a:buFont typeface="Arial" panose="020B0604020202020204" pitchFamily="34" charset="0"/>
              <a:buChar char="•"/>
            </a:pPr>
            <a:r>
              <a:rPr lang="en-US" dirty="0"/>
              <a:t>Puncheon helps to spread the weight of equipment over the ground, reducing the depth and amount of ground disturbance and protecting underlying vegetation.  </a:t>
            </a:r>
          </a:p>
          <a:p>
            <a:pPr marL="174708" indent="-174708">
              <a:buFont typeface="Arial" panose="020B0604020202020204" pitchFamily="34" charset="0"/>
              <a:buChar char="•"/>
            </a:pPr>
            <a:r>
              <a:rPr lang="en-US" dirty="0"/>
              <a:t>Skid trails should be narrow to reduce ground disturbance and sedimentation.</a:t>
            </a:r>
          </a:p>
          <a:p>
            <a:pPr marL="174708" indent="-174708">
              <a:buFont typeface="Arial" panose="020B0604020202020204" pitchFamily="34" charset="0"/>
              <a:buChar char="•"/>
            </a:pPr>
            <a:r>
              <a:rPr lang="en-US" dirty="0"/>
              <a:t>Frozen ground and a layer of snow can greatly reduce the impacts from skidding operations, especially on wet sites.</a:t>
            </a:r>
          </a:p>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62</a:t>
            </a:fld>
            <a:endParaRPr lang="en-US"/>
          </a:p>
        </p:txBody>
      </p:sp>
    </p:spTree>
    <p:extLst>
      <p:ext uri="{BB962C8B-B14F-4D97-AF65-F5344CB8AC3E}">
        <p14:creationId xmlns:p14="http://schemas.microsoft.com/office/powerpoint/2010/main" val="1427713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63</a:t>
            </a:fld>
            <a:endParaRPr lang="en-US"/>
          </a:p>
        </p:txBody>
      </p:sp>
    </p:spTree>
    <p:extLst>
      <p:ext uri="{BB962C8B-B14F-4D97-AF65-F5344CB8AC3E}">
        <p14:creationId xmlns:p14="http://schemas.microsoft.com/office/powerpoint/2010/main" val="121931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8</a:t>
            </a:fld>
            <a:endParaRPr lang="en-US"/>
          </a:p>
        </p:txBody>
      </p:sp>
    </p:spTree>
    <p:extLst>
      <p:ext uri="{BB962C8B-B14F-4D97-AF65-F5344CB8AC3E}">
        <p14:creationId xmlns:p14="http://schemas.microsoft.com/office/powerpoint/2010/main" val="29273849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Stolen logging skidder stuck on top of high pressure sour gas line | by Roughneck City.  Location unknown (not Alaska)</a:t>
            </a:r>
          </a:p>
        </p:txBody>
      </p:sp>
      <p:sp>
        <p:nvSpPr>
          <p:cNvPr id="4" name="Slide Number Placeholder 3"/>
          <p:cNvSpPr>
            <a:spLocks noGrp="1"/>
          </p:cNvSpPr>
          <p:nvPr>
            <p:ph type="sldNum" sz="quarter" idx="10"/>
          </p:nvPr>
        </p:nvSpPr>
        <p:spPr/>
        <p:txBody>
          <a:bodyPr/>
          <a:lstStyle/>
          <a:p>
            <a:fld id="{821C7123-5F1A-4A19-A000-558E83CA06AB}" type="slidenum">
              <a:rPr lang="en-US" smtClean="0"/>
              <a:t>64</a:t>
            </a:fld>
            <a:endParaRPr lang="en-US"/>
          </a:p>
        </p:txBody>
      </p:sp>
    </p:spTree>
    <p:extLst>
      <p:ext uri="{BB962C8B-B14F-4D97-AF65-F5344CB8AC3E}">
        <p14:creationId xmlns:p14="http://schemas.microsoft.com/office/powerpoint/2010/main" val="2005661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74</a:t>
            </a:fld>
            <a:endParaRPr lang="en-US"/>
          </a:p>
        </p:txBody>
      </p:sp>
    </p:spTree>
    <p:extLst>
      <p:ext uri="{BB962C8B-B14F-4D97-AF65-F5344CB8AC3E}">
        <p14:creationId xmlns:p14="http://schemas.microsoft.com/office/powerpoint/2010/main" val="2757138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Notice and hearing is required prior to a determination that there has been a violation of this subsection.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If a forest landowner does not comply with an order, DNR may enter onto the land and undertake the actions ordered.  The landowner is liable for the cost of the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77</a:t>
            </a:fld>
            <a:endParaRPr lang="en-US"/>
          </a:p>
        </p:txBody>
      </p:sp>
    </p:spTree>
    <p:extLst>
      <p:ext uri="{BB962C8B-B14F-4D97-AF65-F5344CB8AC3E}">
        <p14:creationId xmlns:p14="http://schemas.microsoft.com/office/powerpoint/2010/main" val="3750277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78</a:t>
            </a:fld>
            <a:endParaRPr lang="en-US"/>
          </a:p>
        </p:txBody>
      </p:sp>
    </p:spTree>
    <p:extLst>
      <p:ext uri="{BB962C8B-B14F-4D97-AF65-F5344CB8AC3E}">
        <p14:creationId xmlns:p14="http://schemas.microsoft.com/office/powerpoint/2010/main" val="2035593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These recommendations are based on information from Jason Moan, DOF entomologist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recommendations are not in regulation but may be included in contracts developed by the state or other landowners.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1C7123-5F1A-4A19-A000-558E83CA06A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227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These recommendations are based on information from provided </a:t>
            </a:r>
            <a:r>
              <a:rPr lang="en-US" dirty="0"/>
              <a:t>by Jason Moan, DOF entomologist.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recommendations are not in regulation but may be included in contracts developed by the state or other landowners.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1C7123-5F1A-4A19-A000-558E83CA06A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48782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the harvest planning and yarding sections of this module also have references to slash.</a:t>
            </a:r>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81</a:t>
            </a:fld>
            <a:endParaRPr lang="en-US"/>
          </a:p>
        </p:txBody>
      </p:sp>
    </p:spTree>
    <p:extLst>
      <p:ext uri="{BB962C8B-B14F-4D97-AF65-F5344CB8AC3E}">
        <p14:creationId xmlns:p14="http://schemas.microsoft.com/office/powerpoint/2010/main" val="209436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spruce bark beetle infestation concentration in the Mat-Su and northern Kenai Peninsula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If maps can be supplied digitally, that fulfills the requirement for providing four copies of the map.</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9</a:t>
            </a:fld>
            <a:endParaRPr lang="en-US"/>
          </a:p>
        </p:txBody>
      </p:sp>
    </p:spTree>
    <p:extLst>
      <p:ext uri="{BB962C8B-B14F-4D97-AF65-F5344CB8AC3E}">
        <p14:creationId xmlns:p14="http://schemas.microsoft.com/office/powerpoint/2010/main" val="627268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Note from </a:t>
            </a:r>
            <a:r>
              <a:rPr lang="en-US" sz="1200" u="sng" kern="1200" dirty="0">
                <a:solidFill>
                  <a:schemeClr val="tx1"/>
                </a:solidFill>
                <a:effectLst/>
                <a:latin typeface="+mn-lt"/>
                <a:ea typeface="+mn-ea"/>
                <a:cs typeface="+mn-cs"/>
              </a:rPr>
              <a:t>Rick Jandreau, DOF</a:t>
            </a:r>
            <a:r>
              <a:rPr lang="en-US" sz="1200" u="none" kern="1200" dirty="0">
                <a:solidFill>
                  <a:schemeClr val="tx1"/>
                </a:solidFill>
                <a:effectLst/>
                <a:latin typeface="+mn-lt"/>
                <a:ea typeface="+mn-ea"/>
                <a:cs typeface="+mn-cs"/>
              </a:rPr>
              <a:t>:  On other lands, operations must ensure protection of eagle nests through unit design, partial harvests, or a combination thereof.</a:t>
            </a:r>
          </a:p>
          <a:p>
            <a:endParaRPr lang="en-US" sz="1200" u="sng"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rPr>
              <a:t>USFWS Authority</a:t>
            </a:r>
            <a:r>
              <a:rPr lang="en-US" sz="1200" kern="1200" dirty="0">
                <a:solidFill>
                  <a:schemeClr val="tx1"/>
                </a:solidFill>
                <a:effectLst/>
                <a:latin typeface="+mn-lt"/>
                <a:ea typeface="+mn-ea"/>
                <a:cs typeface="+mn-cs"/>
              </a:rPr>
              <a:t>. The US Fish and Wildlife Service (USFWS) has authority for managing bald eagle populations.  Under the Bald Eagle Protection Act (16 USC 688a), individual logging contractors are legally respon­sible for avoiding the taking</a:t>
            </a:r>
            <a:r>
              <a:rPr lang="en-US" sz="1200" i="1" kern="1200" dirty="0">
                <a:solidFill>
                  <a:schemeClr val="tx1"/>
                </a:solidFill>
                <a:effectLst/>
                <a:latin typeface="+mn-lt"/>
                <a:ea typeface="+mn-ea"/>
                <a:cs typeface="+mn-cs"/>
              </a:rPr>
              <a:t> "at any time, in any manner of any bald eagle...or any part, nest, or egg thereof."</a:t>
            </a:r>
            <a:r>
              <a:rPr lang="en-US" sz="1200" kern="1200" dirty="0">
                <a:solidFill>
                  <a:schemeClr val="tx1"/>
                </a:solidFill>
                <a:effectLst/>
                <a:latin typeface="+mn-lt"/>
                <a:ea typeface="+mn-ea"/>
                <a:cs typeface="+mn-cs"/>
              </a:rPr>
              <a:t> Taking is defined as</a:t>
            </a:r>
            <a:r>
              <a:rPr lang="en-US" sz="1200" i="1" kern="1200" dirty="0">
                <a:solidFill>
                  <a:schemeClr val="tx1"/>
                </a:solidFill>
                <a:effectLst/>
                <a:latin typeface="+mn-lt"/>
                <a:ea typeface="+mn-ea"/>
                <a:cs typeface="+mn-cs"/>
              </a:rPr>
              <a:t> "pursue, shoot at, poison, wound, kill, capture, trap, collect, molest, or disturb." </a:t>
            </a:r>
            <a:endParaRPr lang="en-US" sz="1200" kern="1200" dirty="0">
              <a:solidFill>
                <a:schemeClr val="tx1"/>
              </a:solidFill>
              <a:effectLst/>
              <a:latin typeface="+mn-lt"/>
              <a:ea typeface="+mn-ea"/>
              <a:cs typeface="+mn-cs"/>
            </a:endParaRPr>
          </a:p>
          <a:p>
            <a:endParaRPr lang="en-US" dirty="0"/>
          </a:p>
          <a:p>
            <a:r>
              <a:rPr lang="en-US" dirty="0"/>
              <a:t>The federal </a:t>
            </a:r>
            <a:r>
              <a:rPr lang="en-US" sz="1200" kern="1200" dirty="0">
                <a:solidFill>
                  <a:schemeClr val="tx1"/>
                </a:solidFill>
                <a:effectLst/>
                <a:latin typeface="+mn-lt"/>
                <a:ea typeface="+mn-ea"/>
                <a:cs typeface="+mn-cs"/>
              </a:rPr>
              <a:t>Bald and Golden Eagle Protection Act and the Migratory Bird Treaty Act states: </a:t>
            </a:r>
          </a:p>
          <a:p>
            <a:r>
              <a:rPr lang="en-US" sz="1200" kern="1200" dirty="0">
                <a:solidFill>
                  <a:schemeClr val="tx1"/>
                </a:solidFill>
                <a:effectLst/>
                <a:latin typeface="+mn-lt"/>
                <a:ea typeface="+mn-ea"/>
                <a:cs typeface="+mn-cs"/>
              </a:rPr>
              <a:t>Avoid timber harvesting operations, including road construction and chain saw and yarding operations, during the nesting season within 660 feet (200 meters) of the nest.  The distance may be decreased to 330 feet around inactive nests within a particular territory, including nests that were attended during the current nesting season but not used to raise young, after eggs laid in another nest within the territory have hatched.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DNR land use, forest management plans, and the Susitna Forest Guidelines have more detailed guidance for protecting eagle habitat during forest operations.</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13</a:t>
            </a:fld>
            <a:endParaRPr lang="en-US"/>
          </a:p>
        </p:txBody>
      </p:sp>
    </p:spTree>
    <p:extLst>
      <p:ext uri="{BB962C8B-B14F-4D97-AF65-F5344CB8AC3E}">
        <p14:creationId xmlns:p14="http://schemas.microsoft.com/office/powerpoint/2010/main" val="2323989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14</a:t>
            </a:fld>
            <a:endParaRPr lang="en-US"/>
          </a:p>
        </p:txBody>
      </p:sp>
    </p:spTree>
    <p:extLst>
      <p:ext uri="{BB962C8B-B14F-4D97-AF65-F5344CB8AC3E}">
        <p14:creationId xmlns:p14="http://schemas.microsoft.com/office/powerpoint/2010/main" val="1312026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Icy Bay log landing</a:t>
            </a:r>
          </a:p>
          <a:p>
            <a:r>
              <a:rPr lang="en-US" dirty="0"/>
              <a:t>Note from </a:t>
            </a:r>
            <a:r>
              <a:rPr lang="en-US" u="sng" dirty="0"/>
              <a:t>Greg Staunton, </a:t>
            </a:r>
            <a:r>
              <a:rPr lang="en-US" u="none" dirty="0"/>
              <a:t>DOF:   It</a:t>
            </a:r>
            <a:r>
              <a:rPr lang="en-US" dirty="0"/>
              <a:t> is very common on shovel logging operations for the majority of the road to become a landing. This </a:t>
            </a:r>
            <a:r>
              <a:rPr lang="en-US" dirty="0" err="1"/>
              <a:t>cresates</a:t>
            </a:r>
            <a:r>
              <a:rPr lang="en-US" dirty="0"/>
              <a:t> issues such as log decks in drainages and slash </a:t>
            </a:r>
            <a:r>
              <a:rPr lang="en-US" dirty="0" err="1"/>
              <a:t>accumilations</a:t>
            </a:r>
            <a:r>
              <a:rPr lang="en-US" dirty="0"/>
              <a:t> in ditches and drainages near culverts.</a:t>
            </a:r>
          </a:p>
        </p:txBody>
      </p:sp>
      <p:sp>
        <p:nvSpPr>
          <p:cNvPr id="4" name="Slide Number Placeholder 3"/>
          <p:cNvSpPr>
            <a:spLocks noGrp="1"/>
          </p:cNvSpPr>
          <p:nvPr>
            <p:ph type="sldNum" sz="quarter" idx="10"/>
          </p:nvPr>
        </p:nvSpPr>
        <p:spPr/>
        <p:txBody>
          <a:bodyPr/>
          <a:lstStyle/>
          <a:p>
            <a:fld id="{821C7123-5F1A-4A19-A000-558E83CA06AB}" type="slidenum">
              <a:rPr lang="en-US" smtClean="0"/>
              <a:t>17</a:t>
            </a:fld>
            <a:endParaRPr lang="en-US"/>
          </a:p>
        </p:txBody>
      </p:sp>
    </p:spTree>
    <p:extLst>
      <p:ext uri="{BB962C8B-B14F-4D97-AF65-F5344CB8AC3E}">
        <p14:creationId xmlns:p14="http://schemas.microsoft.com/office/powerpoint/2010/main" val="1144630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From purple book:</a:t>
            </a:r>
          </a:p>
          <a:p>
            <a:pPr marL="174708" indent="-174708">
              <a:buFont typeface="Arial" panose="020B0604020202020204" pitchFamily="34" charset="0"/>
              <a:buChar char="•"/>
            </a:pPr>
            <a:r>
              <a:rPr lang="en-US" dirty="0"/>
              <a:t>Landings are focal points for harvest operations, and many impacts associated with harvesting activities can be minimized by selecting appropriate landing locations.  </a:t>
            </a:r>
          </a:p>
          <a:p>
            <a:pPr marL="174708" indent="-174708">
              <a:buFont typeface="Arial" panose="020B0604020202020204" pitchFamily="34" charset="0"/>
              <a:buChar char="•"/>
            </a:pPr>
            <a:r>
              <a:rPr lang="en-US" dirty="0"/>
              <a:t>The large amount of waste and debris generated at a landing can end up in adjacent surface water if the landing is located too close, or on a hillside immediately above the water body.</a:t>
            </a:r>
          </a:p>
          <a:p>
            <a:pPr marL="174708" indent="-174708">
              <a:buFont typeface="Arial" panose="020B0604020202020204" pitchFamily="34" charset="0"/>
              <a:buChar char="•"/>
            </a:pPr>
            <a:r>
              <a:rPr lang="en-US" dirty="0"/>
              <a:t>Landings can disturb a lot of ground, drainage from haul and yarding roads lead towards them, and they can intercept ephemeral drainages. Landings are generally level and at least partially built on fill.  Constant equipment operation and standing water can cause excessive deformation of the surface material and generate sediment.   Poor drainage combined with the weight of fill material on steep side hills can lead to fill failures and mass wasting.</a:t>
            </a:r>
          </a:p>
          <a:p>
            <a:pPr marL="0" indent="0">
              <a:buFont typeface="Arial" panose="020B0604020202020204" pitchFamily="34" charset="0"/>
              <a:buNone/>
            </a:pPr>
            <a:r>
              <a:rPr lang="en-US" dirty="0"/>
              <a:t>Note from </a:t>
            </a:r>
            <a:r>
              <a:rPr lang="en-US" u="sng" dirty="0"/>
              <a:t>Greg Staunton, DOF</a:t>
            </a:r>
            <a:r>
              <a:rPr lang="en-US" u="none" dirty="0"/>
              <a:t>:  Logs</a:t>
            </a:r>
            <a:r>
              <a:rPr lang="en-US" dirty="0"/>
              <a:t> should not be decked in drainages such that flow is impeded.</a:t>
            </a:r>
          </a:p>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18</a:t>
            </a:fld>
            <a:endParaRPr lang="en-US"/>
          </a:p>
        </p:txBody>
      </p:sp>
    </p:spTree>
    <p:extLst>
      <p:ext uri="{BB962C8B-B14F-4D97-AF65-F5344CB8AC3E}">
        <p14:creationId xmlns:p14="http://schemas.microsoft.com/office/powerpoint/2010/main" val="2712744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C7123-5F1A-4A19-A000-558E83CA06AB}" type="slidenum">
              <a:rPr lang="en-US" smtClean="0"/>
              <a:t>20</a:t>
            </a:fld>
            <a:endParaRPr lang="en-US"/>
          </a:p>
        </p:txBody>
      </p:sp>
    </p:spTree>
    <p:extLst>
      <p:ext uri="{BB962C8B-B14F-4D97-AF65-F5344CB8AC3E}">
        <p14:creationId xmlns:p14="http://schemas.microsoft.com/office/powerpoint/2010/main" val="2159904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a:t>Click to edit Master title style</a:t>
            </a:r>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47E4ABD-50A6-4D74-9B01-F603E38CF579}"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47E4ABD-50A6-4D74-9B01-F603E38CF579}"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47E4ABD-50A6-4D74-9B01-F603E38CF579}"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47E4ABD-50A6-4D74-9B01-F603E38CF579}"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a:t>Click to edit Master title style</a:t>
            </a:r>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7E4ABD-50A6-4D74-9B01-F603E38CF579}"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a:t>Click to edit Master title style</a:t>
            </a:r>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7E4ABD-50A6-4D74-9B01-F603E38CF579}" type="datetimeFigureOut">
              <a:rPr lang="en-US" smtClean="0"/>
              <a:t>6/28/2018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47E4ABD-50A6-4D74-9B01-F603E38CF579}" type="datetimeFigureOut">
              <a:rPr lang="en-US" smtClean="0"/>
              <a:t>6/28/2018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47E4ABD-50A6-4D74-9B01-F603E38CF579}" type="datetimeFigureOut">
              <a:rPr lang="en-US" smtClean="0"/>
              <a:t>6/28/2018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7E4ABD-50A6-4D74-9B01-F603E38CF579}" type="datetimeFigureOut">
              <a:rPr lang="en-US" smtClean="0"/>
              <a:t>6/28/2018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7E4ABD-50A6-4D74-9B01-F603E38CF579}" type="datetimeFigureOut">
              <a:rPr lang="en-US" smtClean="0"/>
              <a:t>6/28/2018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5D585C-732A-4108-90BA-99CA5A87D96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a:t>Click to edit Master title style</a:t>
            </a:r>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7E4ABD-50A6-4D74-9B01-F603E38CF579}" type="datetimeFigureOut">
              <a:rPr lang="en-US" smtClean="0"/>
              <a:t>6/28/2018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5D585C-732A-4108-90BA-99CA5A87D965}" type="slidenum">
              <a:rPr lang="en-US" smtClean="0"/>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a:lstStyle/>
          <a:p>
            <a:r>
              <a:rPr lang="en-US"/>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2"/>
                </a:solidFill>
              </a:defRPr>
            </a:lvl1pPr>
          </a:lstStyle>
          <a:p>
            <a:fld id="{B47E4ABD-50A6-4D74-9B01-F603E38CF579}" type="datetimeFigureOut">
              <a:rPr lang="en-US" smtClean="0"/>
              <a:t>6/28/2018</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2"/>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2"/>
                </a:solidFill>
              </a:defRPr>
            </a:lvl1pPr>
          </a:lstStyle>
          <a:p>
            <a:fld id="{D65D585C-732A-4108-90BA-99CA5A87D965}" type="slidenum">
              <a:rPr lang="en-US" smtClean="0"/>
              <a:t>‹#›</a:t>
            </a:fld>
            <a:endParaRPr lang="en-US"/>
          </a:p>
        </p:txBody>
      </p:sp>
      <p:grpSp>
        <p:nvGrpSpPr>
          <p:cNvPr id="61" name="Group 60"/>
          <p:cNvGrpSpPr/>
          <p:nvPr/>
        </p:nvGrpSpPr>
        <p:grpSpPr>
          <a:xfrm>
            <a:off x="-33595" y="0"/>
            <a:ext cx="9177595"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1FE736-8E52-497E-97FE-DDFDB0718E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3270"/>
            <a:ext cx="9144000" cy="6858000"/>
          </a:xfrm>
          <a:prstGeom prst="rect">
            <a:avLst/>
          </a:prstGeom>
        </p:spPr>
      </p:pic>
      <p:sp>
        <p:nvSpPr>
          <p:cNvPr id="2" name="Title 1"/>
          <p:cNvSpPr>
            <a:spLocks noGrp="1"/>
          </p:cNvSpPr>
          <p:nvPr>
            <p:ph type="ctrTitle"/>
          </p:nvPr>
        </p:nvSpPr>
        <p:spPr>
          <a:xfrm>
            <a:off x="998120" y="1066800"/>
            <a:ext cx="7117180" cy="2155825"/>
          </a:xfrm>
        </p:spPr>
        <p:txBody>
          <a:bodyPr>
            <a:normAutofit/>
          </a:bodyPr>
          <a:lstStyle/>
          <a:p>
            <a:r>
              <a:rPr lang="en-US" sz="5400" b="1" dirty="0">
                <a:latin typeface="Calibri" panose="020F0502020204030204" pitchFamily="34" charset="0"/>
              </a:rPr>
              <a:t>FRPA 101-I </a:t>
            </a:r>
            <a:br>
              <a:rPr lang="en-US" sz="5400" b="1" dirty="0">
                <a:latin typeface="Calibri" panose="020F0502020204030204" pitchFamily="34" charset="0"/>
              </a:rPr>
            </a:br>
            <a:r>
              <a:rPr lang="en-US" sz="5400" b="1" dirty="0">
                <a:latin typeface="Calibri" panose="020F0502020204030204" pitchFamily="34" charset="0"/>
              </a:rPr>
              <a:t>Timber Harvesting</a:t>
            </a:r>
            <a:endParaRPr lang="en-US" sz="5400" b="1" dirty="0"/>
          </a:p>
        </p:txBody>
      </p:sp>
      <p:sp>
        <p:nvSpPr>
          <p:cNvPr id="3" name="Subtitle 2"/>
          <p:cNvSpPr>
            <a:spLocks noGrp="1"/>
          </p:cNvSpPr>
          <p:nvPr>
            <p:ph type="subTitle" idx="1"/>
          </p:nvPr>
        </p:nvSpPr>
        <p:spPr>
          <a:xfrm>
            <a:off x="1143000" y="3204090"/>
            <a:ext cx="6400800" cy="1752600"/>
          </a:xfrm>
        </p:spPr>
        <p:txBody>
          <a:bodyPr>
            <a:normAutofit/>
          </a:bodyPr>
          <a:lstStyle/>
          <a:p>
            <a:pPr algn="l">
              <a:spcBef>
                <a:spcPts val="0"/>
              </a:spcBef>
              <a:spcAft>
                <a:spcPts val="200"/>
              </a:spcAft>
            </a:pPr>
            <a:r>
              <a:rPr lang="en-US" sz="2800" dirty="0">
                <a:latin typeface="Calibri" panose="020F0502020204030204" pitchFamily="34" charset="0"/>
              </a:rPr>
              <a:t>Purpose		Unit design</a:t>
            </a:r>
          </a:p>
          <a:p>
            <a:pPr algn="l">
              <a:spcBef>
                <a:spcPts val="0"/>
              </a:spcBef>
              <a:spcAft>
                <a:spcPts val="200"/>
              </a:spcAft>
            </a:pPr>
            <a:r>
              <a:rPr lang="en-US" sz="2800" dirty="0">
                <a:latin typeface="Calibri" panose="020F0502020204030204" pitchFamily="34" charset="0"/>
              </a:rPr>
              <a:t>Landings		Felling</a:t>
            </a:r>
          </a:p>
          <a:p>
            <a:pPr algn="l">
              <a:spcBef>
                <a:spcPts val="0"/>
              </a:spcBef>
              <a:spcAft>
                <a:spcPts val="200"/>
              </a:spcAft>
            </a:pPr>
            <a:r>
              <a:rPr lang="en-US" sz="2800" dirty="0">
                <a:latin typeface="Calibri" panose="020F0502020204030204" pitchFamily="34" charset="0"/>
              </a:rPr>
              <a:t>Yarding		Slash management</a:t>
            </a:r>
            <a:endParaRPr lang="en-US" sz="2800" dirty="0"/>
          </a:p>
        </p:txBody>
      </p:sp>
    </p:spTree>
    <p:extLst>
      <p:ext uri="{BB962C8B-B14F-4D97-AF65-F5344CB8AC3E}">
        <p14:creationId xmlns:p14="http://schemas.microsoft.com/office/powerpoint/2010/main" val="3362173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Change of operations</a:t>
            </a:r>
          </a:p>
        </p:txBody>
      </p:sp>
      <p:sp>
        <p:nvSpPr>
          <p:cNvPr id="3" name="Content Placeholder 2"/>
          <p:cNvSpPr>
            <a:spLocks noGrp="1"/>
          </p:cNvSpPr>
          <p:nvPr>
            <p:ph idx="1"/>
          </p:nvPr>
        </p:nvSpPr>
        <p:spPr>
          <a:xfrm>
            <a:off x="1009443" y="1807361"/>
            <a:ext cx="7125112" cy="4517239"/>
          </a:xfrm>
        </p:spPr>
        <p:txBody>
          <a:bodyPr>
            <a:normAutofit/>
          </a:bodyPr>
          <a:lstStyle/>
          <a:p>
            <a:r>
              <a:rPr lang="en-US" sz="2800" dirty="0"/>
              <a:t> An operator shall notify DOF of a change in operations from those described in the final DPO, including</a:t>
            </a:r>
          </a:p>
          <a:p>
            <a:pPr lvl="1"/>
            <a:r>
              <a:rPr lang="en-US" sz="2800" dirty="0"/>
              <a:t> adding a new harvest unit, or</a:t>
            </a:r>
          </a:p>
          <a:p>
            <a:pPr lvl="1"/>
            <a:r>
              <a:rPr lang="en-US" sz="2800" dirty="0"/>
              <a:t> increasing a cutting unit by more than 10 acres.</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lgn="r">
              <a:buNone/>
            </a:pPr>
            <a:r>
              <a:rPr lang="en-US" sz="2200" dirty="0">
                <a:solidFill>
                  <a:srgbClr val="BBC745"/>
                </a:solidFill>
              </a:rPr>
              <a:t>								11 AAC 95.230(a),(e)</a:t>
            </a:r>
          </a:p>
        </p:txBody>
      </p:sp>
    </p:spTree>
    <p:extLst>
      <p:ext uri="{BB962C8B-B14F-4D97-AF65-F5344CB8AC3E}">
        <p14:creationId xmlns:p14="http://schemas.microsoft.com/office/powerpoint/2010/main" val="1207360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3276600"/>
            <a:ext cx="7117178" cy="1468800"/>
          </a:xfrm>
        </p:spPr>
        <p:txBody>
          <a:bodyPr/>
          <a:lstStyle/>
          <a:p>
            <a:r>
              <a:rPr lang="en-US" sz="4400" dirty="0">
                <a:solidFill>
                  <a:srgbClr val="CDD678"/>
                </a:solidFill>
              </a:rPr>
              <a:t>Harvest unit planning and design</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761173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Appropriate design</a:t>
            </a:r>
          </a:p>
        </p:txBody>
      </p:sp>
      <p:sp>
        <p:nvSpPr>
          <p:cNvPr id="3" name="Content Placeholder 2"/>
          <p:cNvSpPr>
            <a:spLocks noGrp="1"/>
          </p:cNvSpPr>
          <p:nvPr>
            <p:ph idx="1"/>
          </p:nvPr>
        </p:nvSpPr>
        <p:spPr>
          <a:xfrm>
            <a:off x="1009442" y="1219200"/>
            <a:ext cx="7125112" cy="5029200"/>
          </a:xfrm>
        </p:spPr>
        <p:txBody>
          <a:bodyPr>
            <a:normAutofit/>
          </a:bodyPr>
          <a:lstStyle/>
          <a:p>
            <a:pPr>
              <a:lnSpc>
                <a:spcPct val="114000"/>
              </a:lnSpc>
            </a:pPr>
            <a:r>
              <a:rPr lang="en-US" sz="2400" dirty="0"/>
              <a:t>A logging system must be appropriate for the terrain, soils, and timber type so that yarding or skidding can be accomplished in compliance with FRPA and its regulations.</a:t>
            </a:r>
          </a:p>
          <a:p>
            <a:r>
              <a:rPr lang="en-US" sz="2400" dirty="0"/>
              <a:t>A harvest unit must be designed so that felling, bucking, yarding, skidding, and reforestation can be accomplished in compliance with FRPA and its regulations.</a:t>
            </a:r>
          </a:p>
          <a:p>
            <a:pPr marL="0" indent="0">
              <a:spcBef>
                <a:spcPts val="0"/>
              </a:spcBef>
              <a:spcAft>
                <a:spcPts val="1200"/>
              </a:spcAft>
              <a:buNone/>
            </a:pPr>
            <a:r>
              <a:rPr lang="en-US" sz="2200" dirty="0">
                <a:solidFill>
                  <a:srgbClr val="BBC745"/>
                </a:solidFill>
              </a:rPr>
              <a:t>							     11 AAC 95.340(a),(b)</a:t>
            </a:r>
            <a:endParaRPr lang="en-US" sz="2200" dirty="0"/>
          </a:p>
        </p:txBody>
      </p:sp>
    </p:spTree>
    <p:extLst>
      <p:ext uri="{BB962C8B-B14F-4D97-AF65-F5344CB8AC3E}">
        <p14:creationId xmlns:p14="http://schemas.microsoft.com/office/powerpoint/2010/main" val="1374873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Eagle nests</a:t>
            </a:r>
          </a:p>
        </p:txBody>
      </p:sp>
      <p:sp>
        <p:nvSpPr>
          <p:cNvPr id="3" name="Content Placeholder 2"/>
          <p:cNvSpPr>
            <a:spLocks noGrp="1"/>
          </p:cNvSpPr>
          <p:nvPr>
            <p:ph idx="1"/>
          </p:nvPr>
        </p:nvSpPr>
        <p:spPr>
          <a:xfrm>
            <a:off x="533400" y="1371598"/>
            <a:ext cx="5086557" cy="5105399"/>
          </a:xfrm>
        </p:spPr>
        <p:txBody>
          <a:bodyPr>
            <a:normAutofit/>
          </a:bodyPr>
          <a:lstStyle/>
          <a:p>
            <a:pPr marL="0" indent="0">
              <a:buNone/>
            </a:pPr>
            <a:r>
              <a:rPr lang="en-US" sz="2800" dirty="0"/>
              <a:t>On state and municipal forest land, an operator conducting timber harvest, road construction, or a related activity shall, where feasible, retain a buffer of not less than 330’ in radius around each bald eagle nesting tree.  </a:t>
            </a:r>
          </a:p>
          <a:p>
            <a:pPr marL="0" indent="0">
              <a:buNone/>
            </a:pPr>
            <a:r>
              <a:rPr lang="en-US" sz="2200" dirty="0">
                <a:solidFill>
                  <a:srgbClr val="BBC745"/>
                </a:solidFill>
              </a:rPr>
              <a:t>11 AAC 95.340(c)</a:t>
            </a:r>
            <a:endParaRPr lang="en-US" sz="2200" dirty="0"/>
          </a:p>
        </p:txBody>
      </p:sp>
      <p:pic>
        <p:nvPicPr>
          <p:cNvPr id="5" name="Picture 4">
            <a:extLst>
              <a:ext uri="{FF2B5EF4-FFF2-40B4-BE49-F238E27FC236}">
                <a16:creationId xmlns:a16="http://schemas.microsoft.com/office/drawing/2014/main" id="{CF3E4772-8250-4DD4-83E8-7DA9829B0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0" y="1757636"/>
            <a:ext cx="2835233" cy="4333325"/>
          </a:xfrm>
          <a:prstGeom prst="rect">
            <a:avLst/>
          </a:prstGeom>
          <a:ln>
            <a:solidFill>
              <a:srgbClr val="CDD678"/>
            </a:solidFill>
          </a:ln>
        </p:spPr>
      </p:pic>
      <p:sp>
        <p:nvSpPr>
          <p:cNvPr id="6" name="TextBox 5">
            <a:extLst>
              <a:ext uri="{FF2B5EF4-FFF2-40B4-BE49-F238E27FC236}">
                <a16:creationId xmlns:a16="http://schemas.microsoft.com/office/drawing/2014/main" id="{3E7919F8-750C-4953-A1F2-61910760EC02}"/>
              </a:ext>
            </a:extLst>
          </p:cNvPr>
          <p:cNvSpPr txBox="1"/>
          <p:nvPr/>
        </p:nvSpPr>
        <p:spPr>
          <a:xfrm>
            <a:off x="5943600" y="6171584"/>
            <a:ext cx="2759033" cy="276999"/>
          </a:xfrm>
          <a:prstGeom prst="rect">
            <a:avLst/>
          </a:prstGeom>
          <a:noFill/>
        </p:spPr>
        <p:txBody>
          <a:bodyPr wrap="square" rtlCol="0">
            <a:spAutoFit/>
          </a:bodyPr>
          <a:lstStyle/>
          <a:p>
            <a:r>
              <a:rPr lang="en-US" sz="1200" dirty="0"/>
              <a:t>Photo: US Fish &amp; Wildlife Service</a:t>
            </a:r>
          </a:p>
        </p:txBody>
      </p:sp>
    </p:spTree>
    <p:extLst>
      <p:ext uri="{BB962C8B-B14F-4D97-AF65-F5344CB8AC3E}">
        <p14:creationId xmlns:p14="http://schemas.microsoft.com/office/powerpoint/2010/main" val="3214360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125113" cy="924475"/>
          </a:xfrm>
        </p:spPr>
        <p:txBody>
          <a:bodyPr/>
          <a:lstStyle/>
          <a:p>
            <a:r>
              <a:rPr lang="en-US" sz="4400" dirty="0">
                <a:solidFill>
                  <a:srgbClr val="CDD678"/>
                </a:solidFill>
              </a:rPr>
              <a:t>Unstable slopes</a:t>
            </a:r>
          </a:p>
        </p:txBody>
      </p:sp>
      <p:sp>
        <p:nvSpPr>
          <p:cNvPr id="3" name="Content Placeholder 2"/>
          <p:cNvSpPr>
            <a:spLocks noGrp="1"/>
          </p:cNvSpPr>
          <p:nvPr>
            <p:ph idx="1"/>
          </p:nvPr>
        </p:nvSpPr>
        <p:spPr>
          <a:xfrm>
            <a:off x="457200" y="914400"/>
            <a:ext cx="8139192" cy="5943600"/>
          </a:xfrm>
        </p:spPr>
        <p:txBody>
          <a:bodyPr>
            <a:normAutofit/>
          </a:bodyPr>
          <a:lstStyle/>
          <a:p>
            <a:pPr marL="0" indent="0">
              <a:buNone/>
            </a:pPr>
            <a:r>
              <a:rPr lang="en-US" sz="2400" dirty="0"/>
              <a:t>On unstable slopes, consider one or more of the following:  </a:t>
            </a:r>
          </a:p>
          <a:p>
            <a:pPr lvl="1"/>
            <a:r>
              <a:rPr lang="en-US" sz="2400" dirty="0"/>
              <a:t> partial cuts;</a:t>
            </a:r>
          </a:p>
          <a:p>
            <a:pPr lvl="1"/>
            <a:r>
              <a:rPr lang="en-US" sz="2400" dirty="0"/>
              <a:t> retention areas;</a:t>
            </a:r>
          </a:p>
          <a:p>
            <a:pPr lvl="1"/>
            <a:r>
              <a:rPr lang="en-US" sz="2400" dirty="0"/>
              <a:t> use of helicopter or                                        skyline systems to                                                    achieve full </a:t>
            </a:r>
            <a:r>
              <a:rPr lang="en-US" sz="2400" dirty="0" err="1"/>
              <a:t>suspen</a:t>
            </a:r>
            <a:r>
              <a:rPr lang="en-US" sz="2400" dirty="0"/>
              <a:t>-                                            </a:t>
            </a:r>
            <a:r>
              <a:rPr lang="en-US" sz="2400" dirty="0" err="1"/>
              <a:t>sion</a:t>
            </a:r>
            <a:r>
              <a:rPr lang="en-US" sz="2400" dirty="0"/>
              <a:t> of logs;</a:t>
            </a:r>
          </a:p>
          <a:p>
            <a:pPr lvl="1"/>
            <a:r>
              <a:rPr lang="en-US" sz="2400" dirty="0"/>
              <a:t>other techniques to                                              minimize disturbance to soils, understory vegetation, stumps, and root systems. </a:t>
            </a:r>
            <a:r>
              <a:rPr lang="en-US" sz="2200" dirty="0">
                <a:solidFill>
                  <a:srgbClr val="BBC745"/>
                </a:solidFill>
              </a:rPr>
              <a:t>	</a:t>
            </a:r>
          </a:p>
          <a:p>
            <a:pPr marL="457200" lvl="1" indent="0">
              <a:buNone/>
            </a:pPr>
            <a:r>
              <a:rPr lang="en-US" sz="2200" dirty="0">
                <a:solidFill>
                  <a:srgbClr val="BBC745"/>
                </a:solidFill>
              </a:rPr>
              <a:t>11 AAC 95.340(d)</a:t>
            </a:r>
            <a:endParaRPr lang="en-US" sz="2200" dirty="0"/>
          </a:p>
        </p:txBody>
      </p:sp>
      <p:pic>
        <p:nvPicPr>
          <p:cNvPr id="5" name="Picture 4">
            <a:extLst>
              <a:ext uri="{FF2B5EF4-FFF2-40B4-BE49-F238E27FC236}">
                <a16:creationId xmlns:a16="http://schemas.microsoft.com/office/drawing/2014/main" id="{37B8B949-EB0F-4062-B111-4EC9C438DA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8792" y="2057400"/>
            <a:ext cx="3657600" cy="2743200"/>
          </a:xfrm>
          <a:prstGeom prst="rect">
            <a:avLst/>
          </a:prstGeom>
          <a:ln>
            <a:solidFill>
              <a:srgbClr val="CDD678"/>
            </a:solidFill>
          </a:ln>
        </p:spPr>
      </p:pic>
      <p:sp>
        <p:nvSpPr>
          <p:cNvPr id="6" name="TextBox 5">
            <a:extLst>
              <a:ext uri="{FF2B5EF4-FFF2-40B4-BE49-F238E27FC236}">
                <a16:creationId xmlns:a16="http://schemas.microsoft.com/office/drawing/2014/main" id="{0FD9C67C-307D-4EEB-BA63-42ECD42973C4}"/>
              </a:ext>
            </a:extLst>
          </p:cNvPr>
          <p:cNvSpPr txBox="1"/>
          <p:nvPr/>
        </p:nvSpPr>
        <p:spPr>
          <a:xfrm>
            <a:off x="5334000" y="4803228"/>
            <a:ext cx="3657600" cy="276999"/>
          </a:xfrm>
          <a:prstGeom prst="rect">
            <a:avLst/>
          </a:prstGeom>
          <a:noFill/>
        </p:spPr>
        <p:txBody>
          <a:bodyPr wrap="square" rtlCol="0">
            <a:spAutoFit/>
          </a:bodyPr>
          <a:lstStyle/>
          <a:p>
            <a:r>
              <a:rPr lang="en-US" sz="1200" dirty="0"/>
              <a:t>5-mile Pit slide, </a:t>
            </a:r>
            <a:r>
              <a:rPr lang="en-US" sz="1200" dirty="0" err="1"/>
              <a:t>Mitkof</a:t>
            </a:r>
            <a:r>
              <a:rPr lang="en-US" sz="1200" dirty="0"/>
              <a:t> Island, 2011</a:t>
            </a:r>
          </a:p>
        </p:txBody>
      </p:sp>
    </p:spTree>
    <p:extLst>
      <p:ext uri="{BB962C8B-B14F-4D97-AF65-F5344CB8AC3E}">
        <p14:creationId xmlns:p14="http://schemas.microsoft.com/office/powerpoint/2010/main" val="1095637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Aesthetics</a:t>
            </a:r>
          </a:p>
        </p:txBody>
      </p:sp>
      <p:sp>
        <p:nvSpPr>
          <p:cNvPr id="3" name="Content Placeholder 2"/>
          <p:cNvSpPr>
            <a:spLocks noGrp="1"/>
          </p:cNvSpPr>
          <p:nvPr>
            <p:ph idx="1"/>
          </p:nvPr>
        </p:nvSpPr>
        <p:spPr>
          <a:xfrm>
            <a:off x="1009443" y="1600200"/>
            <a:ext cx="7125112" cy="4876799"/>
          </a:xfrm>
        </p:spPr>
        <p:txBody>
          <a:bodyPr>
            <a:normAutofit/>
          </a:bodyPr>
          <a:lstStyle/>
          <a:p>
            <a:r>
              <a:rPr lang="en-US" sz="2800" dirty="0"/>
              <a:t> On state and municipal forest land in or adjacent to areas of substantial importance to the tourism or recreation indus­try, minimize visual impact through timber sale design and layout and through post-harvest clean-up of major slash accumulations.</a:t>
            </a:r>
          </a:p>
          <a:p>
            <a:pPr marL="0" indent="0">
              <a:buNone/>
            </a:pPr>
            <a:endParaRPr lang="en-US" sz="2200" dirty="0">
              <a:solidFill>
                <a:srgbClr val="BBC745"/>
              </a:solidFill>
            </a:endParaRPr>
          </a:p>
          <a:p>
            <a:pPr marL="0" indent="0">
              <a:buNone/>
            </a:pPr>
            <a:r>
              <a:rPr lang="en-US" sz="2200" dirty="0">
                <a:solidFill>
                  <a:srgbClr val="BBC745"/>
                </a:solidFill>
              </a:rPr>
              <a:t>										 11 AAC 95.820</a:t>
            </a:r>
            <a:endParaRPr lang="en-US" sz="2200" dirty="0"/>
          </a:p>
        </p:txBody>
      </p:sp>
    </p:spTree>
    <p:extLst>
      <p:ext uri="{BB962C8B-B14F-4D97-AF65-F5344CB8AC3E}">
        <p14:creationId xmlns:p14="http://schemas.microsoft.com/office/powerpoint/2010/main" val="903959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Landings</a:t>
            </a:r>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289031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30" y="304800"/>
            <a:ext cx="7696200" cy="924475"/>
          </a:xfrm>
        </p:spPr>
        <p:txBody>
          <a:bodyPr/>
          <a:lstStyle/>
          <a:p>
            <a:r>
              <a:rPr lang="en-US" sz="4400" dirty="0">
                <a:solidFill>
                  <a:srgbClr val="CDD678"/>
                </a:solidFill>
              </a:rPr>
              <a:t>Definitions</a:t>
            </a:r>
          </a:p>
        </p:txBody>
      </p:sp>
      <p:sp>
        <p:nvSpPr>
          <p:cNvPr id="3" name="Content Placeholder 2"/>
          <p:cNvSpPr>
            <a:spLocks noGrp="1"/>
          </p:cNvSpPr>
          <p:nvPr>
            <p:ph idx="1"/>
          </p:nvPr>
        </p:nvSpPr>
        <p:spPr>
          <a:xfrm>
            <a:off x="572530" y="990600"/>
            <a:ext cx="7772400" cy="5638800"/>
          </a:xfrm>
        </p:spPr>
        <p:txBody>
          <a:bodyPr>
            <a:normAutofit/>
          </a:bodyPr>
          <a:lstStyle/>
          <a:p>
            <a:r>
              <a:rPr lang="en-US" sz="2600" dirty="0"/>
              <a:t>"landing" means the location where logs are deposited by yarding or skidding equipment, including helicopters;</a:t>
            </a:r>
          </a:p>
          <a:p>
            <a:r>
              <a:rPr lang="en-US" sz="2600" dirty="0"/>
              <a:t>A helicopter drop zone is considered a landing.</a:t>
            </a:r>
          </a:p>
          <a:p>
            <a:r>
              <a:rPr lang="en-US" sz="2600" dirty="0"/>
              <a:t> For purposes of                                                road maintenance                                   requirements, a                                               landing is                                                     considered part of                                      a road.</a:t>
            </a:r>
          </a:p>
          <a:p>
            <a:pPr marL="0" indent="0">
              <a:buNone/>
            </a:pPr>
            <a:r>
              <a:rPr lang="en-US" dirty="0">
                <a:solidFill>
                  <a:srgbClr val="CDD678"/>
                </a:solidFill>
              </a:rPr>
              <a:t>11 AAC 95.950(40), .345(d);                                                         .315(a)</a:t>
            </a:r>
            <a:endParaRPr lang="en-US" dirty="0"/>
          </a:p>
        </p:txBody>
      </p:sp>
      <p:pic>
        <p:nvPicPr>
          <p:cNvPr id="5" name="Picture 4">
            <a:extLst>
              <a:ext uri="{FF2B5EF4-FFF2-40B4-BE49-F238E27FC236}">
                <a16:creationId xmlns:a16="http://schemas.microsoft.com/office/drawing/2014/main" id="{3AAB3C85-9D08-4318-B93B-8A5849B0E6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6511" y="3124200"/>
            <a:ext cx="4572000" cy="3429000"/>
          </a:xfrm>
          <a:prstGeom prst="rect">
            <a:avLst/>
          </a:prstGeom>
          <a:ln>
            <a:solidFill>
              <a:schemeClr val="bg1"/>
            </a:solidFill>
          </a:ln>
        </p:spPr>
      </p:pic>
    </p:spTree>
    <p:extLst>
      <p:ext uri="{BB962C8B-B14F-4D97-AF65-F5344CB8AC3E}">
        <p14:creationId xmlns:p14="http://schemas.microsoft.com/office/powerpoint/2010/main" val="4134972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125113" cy="924475"/>
          </a:xfrm>
        </p:spPr>
        <p:txBody>
          <a:bodyPr/>
          <a:lstStyle/>
          <a:p>
            <a:r>
              <a:rPr lang="en-US" sz="3600" dirty="0">
                <a:solidFill>
                  <a:srgbClr val="CDD678"/>
                </a:solidFill>
              </a:rPr>
              <a:t>Location, construction, and operation</a:t>
            </a:r>
          </a:p>
        </p:txBody>
      </p:sp>
      <p:sp>
        <p:nvSpPr>
          <p:cNvPr id="3" name="Content Placeholder 2"/>
          <p:cNvSpPr>
            <a:spLocks noGrp="1"/>
          </p:cNvSpPr>
          <p:nvPr>
            <p:ph idx="1"/>
          </p:nvPr>
        </p:nvSpPr>
        <p:spPr>
          <a:xfrm>
            <a:off x="685800" y="1600200"/>
            <a:ext cx="7772400" cy="4953000"/>
          </a:xfrm>
        </p:spPr>
        <p:txBody>
          <a:bodyPr>
            <a:normAutofit/>
          </a:bodyPr>
          <a:lstStyle/>
          <a:p>
            <a:r>
              <a:rPr lang="en-US" sz="2400" dirty="0"/>
              <a:t>Locate, construct, and operate landings to</a:t>
            </a:r>
          </a:p>
          <a:p>
            <a:pPr lvl="1"/>
            <a:r>
              <a:rPr lang="en-US" sz="2400" dirty="0"/>
              <a:t> avoid surface and stand­ing waters, except when frozen;</a:t>
            </a:r>
          </a:p>
          <a:p>
            <a:pPr lvl="1"/>
            <a:r>
              <a:rPr lang="en-US" sz="2400" dirty="0"/>
              <a:t> minimize use of marshes and non-forested muskegs, except when frozen;</a:t>
            </a:r>
          </a:p>
          <a:p>
            <a:pPr lvl="1"/>
            <a:r>
              <a:rPr lang="en-US" sz="2400" dirty="0"/>
              <a:t> prevent logs and vegetative debris from enter­ing surface and standing waters; and</a:t>
            </a:r>
          </a:p>
          <a:p>
            <a:pPr lvl="1"/>
            <a:r>
              <a:rPr lang="en-US" sz="2400" dirty="0"/>
              <a:t> minimize the sedimentation of surface and standing waters.</a:t>
            </a:r>
          </a:p>
          <a:p>
            <a:pPr marL="0" indent="0">
              <a:buNone/>
            </a:pPr>
            <a:r>
              <a:rPr lang="en-US" sz="2200" dirty="0">
                <a:solidFill>
                  <a:srgbClr val="CDD678"/>
                </a:solidFill>
              </a:rPr>
              <a:t>											11 AAC 95.345(a)</a:t>
            </a:r>
            <a:endParaRPr lang="en-US" sz="2200" dirty="0"/>
          </a:p>
        </p:txBody>
      </p:sp>
    </p:spTree>
    <p:extLst>
      <p:ext uri="{BB962C8B-B14F-4D97-AF65-F5344CB8AC3E}">
        <p14:creationId xmlns:p14="http://schemas.microsoft.com/office/powerpoint/2010/main" val="81552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457200"/>
            <a:ext cx="7125113" cy="924475"/>
          </a:xfrm>
        </p:spPr>
        <p:txBody>
          <a:bodyPr/>
          <a:lstStyle/>
          <a:p>
            <a:r>
              <a:rPr lang="en-US" dirty="0">
                <a:solidFill>
                  <a:srgbClr val="CDD678"/>
                </a:solidFill>
              </a:rPr>
              <a:t>Compliance monitoring considerations:  Landings</a:t>
            </a:r>
          </a:p>
        </p:txBody>
      </p:sp>
      <p:sp>
        <p:nvSpPr>
          <p:cNvPr id="3" name="Content Placeholder 2"/>
          <p:cNvSpPr>
            <a:spLocks noGrp="1"/>
          </p:cNvSpPr>
          <p:nvPr>
            <p:ph idx="1"/>
          </p:nvPr>
        </p:nvSpPr>
        <p:spPr>
          <a:xfrm>
            <a:off x="762000" y="1524000"/>
            <a:ext cx="7467600" cy="5257800"/>
          </a:xfrm>
        </p:spPr>
        <p:txBody>
          <a:bodyPr>
            <a:normAutofit/>
          </a:bodyPr>
          <a:lstStyle/>
          <a:p>
            <a:pPr lvl="0">
              <a:lnSpc>
                <a:spcPct val="110000"/>
              </a:lnSpc>
              <a:spcBef>
                <a:spcPts val="0"/>
              </a:spcBef>
              <a:spcAft>
                <a:spcPts val="0"/>
              </a:spcAft>
            </a:pPr>
            <a:r>
              <a:rPr lang="en-US" sz="2100" dirty="0"/>
              <a:t>Locate landings to promote a layout that reduces adverse impacts of the operation.  </a:t>
            </a:r>
          </a:p>
          <a:p>
            <a:pPr lvl="0">
              <a:lnSpc>
                <a:spcPct val="110000"/>
              </a:lnSpc>
              <a:spcBef>
                <a:spcPts val="0"/>
              </a:spcBef>
              <a:spcAft>
                <a:spcPts val="0"/>
              </a:spcAft>
            </a:pPr>
            <a:r>
              <a:rPr lang="en-US" sz="2100" dirty="0"/>
              <a:t>Locate the landing to minimize the need to side-cast excavated material, and avoid excessive use of fill material to construct it. Sites on ridges or benches along the hillside can greatly reduce the need for excavation and fill.</a:t>
            </a:r>
          </a:p>
          <a:p>
            <a:pPr lvl="0">
              <a:lnSpc>
                <a:spcPct val="110000"/>
              </a:lnSpc>
              <a:spcBef>
                <a:spcPts val="0"/>
              </a:spcBef>
              <a:spcAft>
                <a:spcPts val="0"/>
              </a:spcAft>
            </a:pPr>
            <a:r>
              <a:rPr lang="en-US" sz="2100" dirty="0"/>
              <a:t>Do not build landings larger than needed for setting up the yarder and for safely landing and loading logs.  </a:t>
            </a:r>
          </a:p>
          <a:p>
            <a:pPr lvl="0">
              <a:lnSpc>
                <a:spcPct val="110000"/>
              </a:lnSpc>
              <a:spcBef>
                <a:spcPts val="0"/>
              </a:spcBef>
              <a:spcAft>
                <a:spcPts val="0"/>
              </a:spcAft>
            </a:pPr>
            <a:r>
              <a:rPr lang="en-US" sz="2100" dirty="0"/>
              <a:t>The landing, and trails and roads leading to it, should be effectively drained.  </a:t>
            </a:r>
          </a:p>
          <a:p>
            <a:pPr marL="0" indent="0">
              <a:spcBef>
                <a:spcPts val="0"/>
              </a:spcBef>
              <a:spcAft>
                <a:spcPts val="0"/>
              </a:spcAft>
              <a:buNone/>
            </a:pPr>
            <a:r>
              <a:rPr lang="en-US" sz="2000" dirty="0">
                <a:solidFill>
                  <a:srgbClr val="C198E0"/>
                </a:solidFill>
              </a:rPr>
              <a:t>						</a:t>
            </a:r>
            <a:r>
              <a:rPr lang="en-US" sz="1600" dirty="0">
                <a:solidFill>
                  <a:srgbClr val="C198E0"/>
                </a:solidFill>
              </a:rPr>
              <a:t>	purple book </a:t>
            </a:r>
            <a:r>
              <a:rPr lang="en-US" sz="1600" dirty="0"/>
              <a:t>for 11 AAC 95.345(a-b)</a:t>
            </a:r>
          </a:p>
          <a:p>
            <a:pPr marL="0" lvl="0" indent="0">
              <a:spcBef>
                <a:spcPts val="0"/>
              </a:spcBef>
              <a:spcAft>
                <a:spcPts val="0"/>
              </a:spcAft>
              <a:buNone/>
            </a:pPr>
            <a:endParaRPr lang="en-US" sz="1600" dirty="0"/>
          </a:p>
          <a:p>
            <a:pPr>
              <a:spcBef>
                <a:spcPts val="0"/>
              </a:spcBef>
              <a:spcAft>
                <a:spcPts val="0"/>
              </a:spcAft>
            </a:pPr>
            <a:endParaRPr lang="en-US" dirty="0"/>
          </a:p>
        </p:txBody>
      </p:sp>
    </p:spTree>
    <p:extLst>
      <p:ext uri="{BB962C8B-B14F-4D97-AF65-F5344CB8AC3E}">
        <p14:creationId xmlns:p14="http://schemas.microsoft.com/office/powerpoint/2010/main" val="147172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Purpose</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19889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533400"/>
            <a:ext cx="7125113" cy="924475"/>
          </a:xfrm>
        </p:spPr>
        <p:txBody>
          <a:bodyPr/>
          <a:lstStyle/>
          <a:p>
            <a:r>
              <a:rPr lang="en-US" dirty="0">
                <a:solidFill>
                  <a:srgbClr val="CDD678"/>
                </a:solidFill>
              </a:rPr>
              <a:t>Compliance monitoring considerations:  Landings, cont.</a:t>
            </a:r>
          </a:p>
        </p:txBody>
      </p:sp>
      <p:sp>
        <p:nvSpPr>
          <p:cNvPr id="3" name="Content Placeholder 2"/>
          <p:cNvSpPr>
            <a:spLocks noGrp="1"/>
          </p:cNvSpPr>
          <p:nvPr>
            <p:ph idx="1"/>
          </p:nvPr>
        </p:nvSpPr>
        <p:spPr>
          <a:xfrm>
            <a:off x="838200" y="1807361"/>
            <a:ext cx="7543799" cy="4745839"/>
          </a:xfrm>
        </p:spPr>
        <p:txBody>
          <a:bodyPr>
            <a:normAutofit/>
          </a:bodyPr>
          <a:lstStyle/>
          <a:p>
            <a:pPr lvl="0"/>
            <a:r>
              <a:rPr lang="en-US" sz="2400" dirty="0"/>
              <a:t>If the landing is located on steep or unstable slopes, construct it to prevent soil erosion and mass wasting.  </a:t>
            </a:r>
          </a:p>
          <a:p>
            <a:pPr lvl="0"/>
            <a:r>
              <a:rPr lang="en-US" sz="2400" dirty="0"/>
              <a:t>For more information on identifying steep or unstable slopes, see FRPA 101-J on Mass Wasting or consult the </a:t>
            </a:r>
            <a:r>
              <a:rPr lang="en-US" sz="2400" dirty="0">
                <a:solidFill>
                  <a:srgbClr val="C198E0"/>
                </a:solidFill>
              </a:rPr>
              <a:t>purple book</a:t>
            </a:r>
            <a:r>
              <a:rPr lang="en-US" sz="2400" dirty="0"/>
              <a:t> section, “Identifying Unstable Slopes and Saturated Soil Conditions”</a:t>
            </a:r>
          </a:p>
          <a:p>
            <a:pPr marL="457200" lvl="1" indent="0">
              <a:buNone/>
            </a:pPr>
            <a:r>
              <a:rPr lang="en-US" sz="1400" dirty="0"/>
              <a:t>					</a:t>
            </a:r>
            <a:r>
              <a:rPr lang="en-US" dirty="0">
                <a:solidFill>
                  <a:srgbClr val="C198E0"/>
                </a:solidFill>
              </a:rPr>
              <a:t>purple book </a:t>
            </a:r>
            <a:r>
              <a:rPr lang="en-US" dirty="0"/>
              <a:t>for identifying unstable slopes</a:t>
            </a:r>
          </a:p>
          <a:p>
            <a:endParaRPr lang="en-US" dirty="0"/>
          </a:p>
        </p:txBody>
      </p:sp>
    </p:spTree>
    <p:extLst>
      <p:ext uri="{BB962C8B-B14F-4D97-AF65-F5344CB8AC3E}">
        <p14:creationId xmlns:p14="http://schemas.microsoft.com/office/powerpoint/2010/main" val="1804921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924475"/>
          </a:xfrm>
        </p:spPr>
        <p:txBody>
          <a:bodyPr/>
          <a:lstStyle/>
          <a:p>
            <a:r>
              <a:rPr lang="en-US" sz="4400" dirty="0">
                <a:solidFill>
                  <a:srgbClr val="CDD678"/>
                </a:solidFill>
              </a:rPr>
              <a:t>Location and size</a:t>
            </a:r>
          </a:p>
        </p:txBody>
      </p:sp>
      <p:sp>
        <p:nvSpPr>
          <p:cNvPr id="3" name="Content Placeholder 2"/>
          <p:cNvSpPr>
            <a:spLocks noGrp="1"/>
          </p:cNvSpPr>
          <p:nvPr>
            <p:ph idx="1"/>
          </p:nvPr>
        </p:nvSpPr>
        <p:spPr>
          <a:xfrm>
            <a:off x="533400" y="1524000"/>
            <a:ext cx="7924800" cy="4669639"/>
          </a:xfrm>
        </p:spPr>
        <p:txBody>
          <a:bodyPr>
            <a:noAutofit/>
          </a:bodyPr>
          <a:lstStyle/>
          <a:p>
            <a:r>
              <a:rPr lang="en-US" sz="2800" dirty="0"/>
              <a:t> When choosing the site of a landing, consider the effects of the landing location and provide for a logging layout that will reduce the overall adverse effects of the operation.</a:t>
            </a:r>
          </a:p>
          <a:p>
            <a:r>
              <a:rPr lang="en-US" sz="2800" dirty="0"/>
              <a:t> Minimize the need for </a:t>
            </a:r>
            <a:r>
              <a:rPr lang="en-US" sz="2800" dirty="0" err="1"/>
              <a:t>sidecasting</a:t>
            </a:r>
            <a:r>
              <a:rPr lang="en-US" sz="2800" dirty="0"/>
              <a:t> or fill.</a:t>
            </a:r>
          </a:p>
          <a:p>
            <a:r>
              <a:rPr lang="en-US" sz="2800" dirty="0"/>
              <a:t> A landing must be no larger than necessary for safe operation of the equipment and decking of logs.</a:t>
            </a:r>
          </a:p>
          <a:p>
            <a:pPr marL="0" indent="0">
              <a:buNone/>
            </a:pPr>
            <a:r>
              <a:rPr lang="en-US" sz="2200" dirty="0">
                <a:solidFill>
                  <a:srgbClr val="CDD678"/>
                </a:solidFill>
              </a:rPr>
              <a:t>											11 AAC 95.345(b)</a:t>
            </a:r>
            <a:endParaRPr lang="en-US" sz="2200" dirty="0"/>
          </a:p>
        </p:txBody>
      </p:sp>
    </p:spTree>
    <p:extLst>
      <p:ext uri="{BB962C8B-B14F-4D97-AF65-F5344CB8AC3E}">
        <p14:creationId xmlns:p14="http://schemas.microsoft.com/office/powerpoint/2010/main" val="2068238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75724"/>
            <a:ext cx="8610600" cy="924475"/>
          </a:xfrm>
        </p:spPr>
        <p:txBody>
          <a:bodyPr/>
          <a:lstStyle/>
          <a:p>
            <a:r>
              <a:rPr lang="en-US" sz="3600" dirty="0">
                <a:solidFill>
                  <a:srgbClr val="CDD678"/>
                </a:solidFill>
              </a:rPr>
              <a:t>Fill on steep or unstable slopes</a:t>
            </a:r>
          </a:p>
        </p:txBody>
      </p:sp>
      <p:sp>
        <p:nvSpPr>
          <p:cNvPr id="3" name="Content Placeholder 2"/>
          <p:cNvSpPr>
            <a:spLocks noGrp="1"/>
          </p:cNvSpPr>
          <p:nvPr>
            <p:ph idx="1"/>
          </p:nvPr>
        </p:nvSpPr>
        <p:spPr>
          <a:xfrm>
            <a:off x="533400" y="1807361"/>
            <a:ext cx="7924800" cy="4669639"/>
          </a:xfrm>
        </p:spPr>
        <p:txBody>
          <a:bodyPr>
            <a:noAutofit/>
          </a:bodyPr>
          <a:lstStyle/>
          <a:p>
            <a:r>
              <a:rPr lang="en-US" sz="2800" dirty="0"/>
              <a:t> Where slopes have a grade </a:t>
            </a:r>
            <a:r>
              <a:rPr lang="en-US" sz="2800" b="1" dirty="0"/>
              <a:t>&gt;</a:t>
            </a:r>
            <a:r>
              <a:rPr lang="en-US" sz="2800" dirty="0"/>
              <a:t>67% or are unstable, fill material used in landing construction must be free from loose stumps and excessive accumulations of slash, and must be mechanically compacted in layers if necessary to prevent soil erosion and mass wasting.</a:t>
            </a:r>
          </a:p>
          <a:p>
            <a:pPr marL="0" indent="0">
              <a:buNone/>
            </a:pPr>
            <a:endParaRPr lang="en-US" sz="2400" dirty="0">
              <a:solidFill>
                <a:srgbClr val="CDD678"/>
              </a:solidFill>
            </a:endParaRPr>
          </a:p>
          <a:p>
            <a:pPr marL="0" indent="0">
              <a:buNone/>
            </a:pPr>
            <a:r>
              <a:rPr lang="en-US" sz="2400" dirty="0">
                <a:solidFill>
                  <a:srgbClr val="CDD678"/>
                </a:solidFill>
              </a:rPr>
              <a:t>										   </a:t>
            </a:r>
            <a:r>
              <a:rPr lang="en-US" sz="2200" dirty="0">
                <a:solidFill>
                  <a:srgbClr val="CDD678"/>
                </a:solidFill>
              </a:rPr>
              <a:t>11 AAC 95.345(b)</a:t>
            </a:r>
            <a:endParaRPr lang="en-US" sz="2200" dirty="0"/>
          </a:p>
        </p:txBody>
      </p:sp>
    </p:spTree>
    <p:extLst>
      <p:ext uri="{BB962C8B-B14F-4D97-AF65-F5344CB8AC3E}">
        <p14:creationId xmlns:p14="http://schemas.microsoft.com/office/powerpoint/2010/main" val="2452295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7924800" cy="924475"/>
          </a:xfrm>
        </p:spPr>
        <p:txBody>
          <a:bodyPr/>
          <a:lstStyle/>
          <a:p>
            <a:r>
              <a:rPr lang="en-US" sz="3600" dirty="0">
                <a:solidFill>
                  <a:srgbClr val="CDD678"/>
                </a:solidFill>
              </a:rPr>
              <a:t>Location and construction standards, cont.</a:t>
            </a:r>
          </a:p>
        </p:txBody>
      </p:sp>
      <p:sp>
        <p:nvSpPr>
          <p:cNvPr id="3" name="Content Placeholder 2"/>
          <p:cNvSpPr>
            <a:spLocks noGrp="1"/>
          </p:cNvSpPr>
          <p:nvPr>
            <p:ph idx="1"/>
          </p:nvPr>
        </p:nvSpPr>
        <p:spPr>
          <a:xfrm>
            <a:off x="533400" y="1524000"/>
            <a:ext cx="7772400" cy="5105400"/>
          </a:xfrm>
        </p:spPr>
        <p:txBody>
          <a:bodyPr>
            <a:normAutofit/>
          </a:bodyPr>
          <a:lstStyle/>
          <a:p>
            <a:pPr>
              <a:lnSpc>
                <a:spcPct val="120000"/>
              </a:lnSpc>
            </a:pPr>
            <a:r>
              <a:rPr lang="en-US" sz="2600" dirty="0"/>
              <a:t> A truck road, skid trail, or fire trail must be </a:t>
            </a:r>
            <a:r>
              <a:rPr lang="en-US" sz="2600" dirty="0" err="1"/>
              <a:t>outsloped</a:t>
            </a:r>
            <a:r>
              <a:rPr lang="en-US" sz="2600" dirty="0"/>
              <a:t> or cross drained uphill of the landing and the water diverted onto the forest floor away from the toe of any landing fill.</a:t>
            </a:r>
          </a:p>
          <a:p>
            <a:pPr>
              <a:lnSpc>
                <a:spcPct val="120000"/>
              </a:lnSpc>
            </a:pPr>
            <a:r>
              <a:rPr lang="en-US" sz="2600" dirty="0"/>
              <a:t> Slope, water bar, ditch, construct and maintain landings to minimize accumulation of water on the landing.</a:t>
            </a:r>
          </a:p>
          <a:p>
            <a:pPr marL="0" indent="0">
              <a:lnSpc>
                <a:spcPct val="120000"/>
              </a:lnSpc>
              <a:buNone/>
            </a:pPr>
            <a:r>
              <a:rPr lang="en-US" sz="2200" dirty="0">
                <a:solidFill>
                  <a:srgbClr val="CDD678"/>
                </a:solidFill>
              </a:rPr>
              <a:t>											11 AAC 95.345(b)</a:t>
            </a:r>
            <a:endParaRPr lang="en-US" sz="2200" dirty="0"/>
          </a:p>
        </p:txBody>
      </p:sp>
    </p:spTree>
    <p:extLst>
      <p:ext uri="{BB962C8B-B14F-4D97-AF65-F5344CB8AC3E}">
        <p14:creationId xmlns:p14="http://schemas.microsoft.com/office/powerpoint/2010/main" val="34519720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75724"/>
            <a:ext cx="8610600" cy="924475"/>
          </a:xfrm>
        </p:spPr>
        <p:txBody>
          <a:bodyPr/>
          <a:lstStyle/>
          <a:p>
            <a:r>
              <a:rPr lang="en-US" sz="3600" dirty="0">
                <a:solidFill>
                  <a:srgbClr val="CDD678"/>
                </a:solidFill>
              </a:rPr>
              <a:t>Location and construction standards</a:t>
            </a:r>
          </a:p>
        </p:txBody>
      </p:sp>
      <p:sp>
        <p:nvSpPr>
          <p:cNvPr id="3" name="Content Placeholder 2"/>
          <p:cNvSpPr>
            <a:spLocks noGrp="1"/>
          </p:cNvSpPr>
          <p:nvPr>
            <p:ph idx="1"/>
          </p:nvPr>
        </p:nvSpPr>
        <p:spPr>
          <a:xfrm>
            <a:off x="1009443" y="1807361"/>
            <a:ext cx="7125112" cy="4669639"/>
          </a:xfrm>
        </p:spPr>
        <p:txBody>
          <a:bodyPr>
            <a:normAutofit/>
          </a:bodyPr>
          <a:lstStyle/>
          <a:p>
            <a:pPr marL="0" indent="0">
              <a:buNone/>
            </a:pPr>
            <a:r>
              <a:rPr lang="en-US" sz="2800" dirty="0"/>
              <a:t>Do not place any excavated material from the construction of a landing where it is likely to result in degradation of surface water quality.</a:t>
            </a:r>
          </a:p>
          <a:p>
            <a:pPr marL="0" indent="0">
              <a:buNone/>
            </a:pPr>
            <a:endParaRPr lang="en-US" sz="2800" dirty="0">
              <a:solidFill>
                <a:srgbClr val="CDD678"/>
              </a:solidFill>
            </a:endParaRPr>
          </a:p>
          <a:p>
            <a:pPr marL="0" indent="0">
              <a:buNone/>
            </a:pPr>
            <a:endParaRPr lang="en-US" sz="2200" dirty="0">
              <a:solidFill>
                <a:srgbClr val="CDD678"/>
              </a:solidFill>
            </a:endParaRPr>
          </a:p>
          <a:p>
            <a:pPr marL="0" indent="0">
              <a:buNone/>
            </a:pPr>
            <a:r>
              <a:rPr lang="en-US" sz="2200" dirty="0">
                <a:solidFill>
                  <a:srgbClr val="CDD678"/>
                </a:solidFill>
              </a:rPr>
              <a:t>									  11 AAC 95.345(b)</a:t>
            </a:r>
            <a:endParaRPr lang="en-US" sz="2200" dirty="0"/>
          </a:p>
        </p:txBody>
      </p:sp>
    </p:spTree>
    <p:extLst>
      <p:ext uri="{BB962C8B-B14F-4D97-AF65-F5344CB8AC3E}">
        <p14:creationId xmlns:p14="http://schemas.microsoft.com/office/powerpoint/2010/main" val="1166583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09600"/>
            <a:ext cx="7125113" cy="924475"/>
          </a:xfrm>
        </p:spPr>
        <p:txBody>
          <a:bodyPr/>
          <a:lstStyle/>
          <a:p>
            <a:r>
              <a:rPr lang="en-US" sz="4400" dirty="0">
                <a:solidFill>
                  <a:srgbClr val="CDD678"/>
                </a:solidFill>
              </a:rPr>
              <a:t>Slash  </a:t>
            </a:r>
          </a:p>
        </p:txBody>
      </p:sp>
      <p:sp>
        <p:nvSpPr>
          <p:cNvPr id="3" name="Content Placeholder 2"/>
          <p:cNvSpPr>
            <a:spLocks noGrp="1"/>
          </p:cNvSpPr>
          <p:nvPr>
            <p:ph idx="1"/>
          </p:nvPr>
        </p:nvSpPr>
        <p:spPr>
          <a:xfrm>
            <a:off x="1009443" y="1807361"/>
            <a:ext cx="7125112" cy="4745839"/>
          </a:xfrm>
        </p:spPr>
        <p:txBody>
          <a:bodyPr>
            <a:normAutofit/>
          </a:bodyPr>
          <a:lstStyle/>
          <a:p>
            <a:r>
              <a:rPr lang="en-US" sz="2800" dirty="0"/>
              <a:t> Slash may not be buried in any portion of a landing during landing cleanup operations.</a:t>
            </a:r>
            <a:endParaRPr lang="en-US" sz="2800" dirty="0">
              <a:solidFill>
                <a:srgbClr val="CDD678"/>
              </a:solidFill>
            </a:endParaRPr>
          </a:p>
          <a:p>
            <a:r>
              <a:rPr lang="en-US" sz="2800" dirty="0"/>
              <a:t> Unstable slash concentrations around a landing must be disposed of or dispersed by the operator to prevent entry into surface waters.</a:t>
            </a:r>
          </a:p>
          <a:p>
            <a:pPr marL="0" indent="0">
              <a:buNone/>
            </a:pPr>
            <a:endParaRPr lang="en-US" sz="2200" dirty="0">
              <a:solidFill>
                <a:srgbClr val="CDD678"/>
              </a:solidFill>
            </a:endParaRPr>
          </a:p>
          <a:p>
            <a:pPr marL="0" indent="0">
              <a:buNone/>
            </a:pPr>
            <a:r>
              <a:rPr lang="en-US" sz="2200" dirty="0">
                <a:solidFill>
                  <a:srgbClr val="CDD678"/>
                </a:solidFill>
              </a:rPr>
              <a:t>							11 AAC 95.345(c),.370(c)</a:t>
            </a:r>
          </a:p>
          <a:p>
            <a:endParaRPr lang="en-US" dirty="0"/>
          </a:p>
        </p:txBody>
      </p:sp>
    </p:spTree>
    <p:extLst>
      <p:ext uri="{BB962C8B-B14F-4D97-AF65-F5344CB8AC3E}">
        <p14:creationId xmlns:p14="http://schemas.microsoft.com/office/powerpoint/2010/main" val="738986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Additional guidance</a:t>
            </a:r>
          </a:p>
        </p:txBody>
      </p:sp>
      <p:sp>
        <p:nvSpPr>
          <p:cNvPr id="3" name="Content Placeholder 2"/>
          <p:cNvSpPr>
            <a:spLocks noGrp="1"/>
          </p:cNvSpPr>
          <p:nvPr>
            <p:ph idx="1"/>
          </p:nvPr>
        </p:nvSpPr>
        <p:spPr/>
        <p:txBody>
          <a:bodyPr>
            <a:normAutofit/>
          </a:bodyPr>
          <a:lstStyle/>
          <a:p>
            <a:pPr marL="0" indent="0">
              <a:buNone/>
            </a:pPr>
            <a:r>
              <a:rPr lang="en-US" sz="2800" dirty="0"/>
              <a:t>See also the purple book section on </a:t>
            </a:r>
            <a:r>
              <a:rPr lang="en-US" sz="2800" dirty="0">
                <a:solidFill>
                  <a:srgbClr val="CDD678"/>
                </a:solidFill>
              </a:rPr>
              <a:t>11 AAC 95.345(a) and (b) </a:t>
            </a:r>
            <a:r>
              <a:rPr lang="en-US" sz="2800" dirty="0"/>
              <a:t>for additional information on objectives and compliance monitoring considerations regarding landing location, construction, and operation. </a:t>
            </a:r>
          </a:p>
          <a:p>
            <a:endParaRPr lang="en-US" sz="2800" dirty="0"/>
          </a:p>
        </p:txBody>
      </p:sp>
    </p:spTree>
    <p:extLst>
      <p:ext uri="{BB962C8B-B14F-4D97-AF65-F5344CB8AC3E}">
        <p14:creationId xmlns:p14="http://schemas.microsoft.com/office/powerpoint/2010/main" val="3532146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Felling and bucking</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888694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457200"/>
            <a:ext cx="7125113" cy="924475"/>
          </a:xfrm>
        </p:spPr>
        <p:txBody>
          <a:bodyPr/>
          <a:lstStyle/>
          <a:p>
            <a:r>
              <a:rPr lang="en-US" sz="4400" dirty="0">
                <a:solidFill>
                  <a:srgbClr val="CDD678"/>
                </a:solidFill>
              </a:rPr>
              <a:t>Catalogued waters</a:t>
            </a:r>
          </a:p>
        </p:txBody>
      </p:sp>
      <p:sp>
        <p:nvSpPr>
          <p:cNvPr id="5" name="Content Placeholder 4"/>
          <p:cNvSpPr>
            <a:spLocks noGrp="1"/>
          </p:cNvSpPr>
          <p:nvPr>
            <p:ph idx="1"/>
          </p:nvPr>
        </p:nvSpPr>
        <p:spPr>
          <a:xfrm>
            <a:off x="914400" y="990600"/>
            <a:ext cx="7620000" cy="5334000"/>
          </a:xfrm>
        </p:spPr>
        <p:txBody>
          <a:bodyPr>
            <a:normAutofit/>
          </a:bodyPr>
          <a:lstStyle/>
          <a:p>
            <a:pPr marL="0" indent="0">
              <a:lnSpc>
                <a:spcPct val="114000"/>
              </a:lnSpc>
              <a:spcBef>
                <a:spcPts val="0"/>
              </a:spcBef>
              <a:buNone/>
            </a:pPr>
            <a:r>
              <a:rPr lang="en-US" sz="2400" dirty="0"/>
              <a:t>Do not fell a tree into or remove a tree or vegeta­tive debris from </a:t>
            </a:r>
            <a:r>
              <a:rPr lang="en-US" sz="2400" u="sng" dirty="0"/>
              <a:t>catalogued anadromous</a:t>
            </a:r>
            <a:r>
              <a:rPr lang="en-US" sz="2400" dirty="0"/>
              <a:t> fish waters with­out the prior written approval of ADF&amp;G, or into or from other surface waters, without giving prior notice to DOF. </a:t>
            </a:r>
            <a:r>
              <a:rPr lang="en-US" sz="2400" dirty="0">
                <a:solidFill>
                  <a:srgbClr val="BBC745"/>
                </a:solidFill>
              </a:rPr>
              <a:t>11 AAC 95.355(a),</a:t>
            </a:r>
            <a:r>
              <a:rPr lang="en-US" sz="2400" dirty="0"/>
              <a:t> </a:t>
            </a:r>
            <a:r>
              <a:rPr lang="en-US" sz="2400" dirty="0">
                <a:solidFill>
                  <a:srgbClr val="BBC745"/>
                </a:solidFill>
              </a:rPr>
              <a:t>.290(e)</a:t>
            </a:r>
          </a:p>
          <a:p>
            <a:pPr marL="400050" lvl="1" indent="0">
              <a:lnSpc>
                <a:spcPct val="114000"/>
              </a:lnSpc>
              <a:spcBef>
                <a:spcPts val="0"/>
              </a:spcBef>
              <a:buNone/>
            </a:pPr>
            <a:r>
              <a:rPr lang="en-US" sz="1800" dirty="0">
                <a:latin typeface="Times New Roman" panose="02020603050405020304" pitchFamily="18" charset="0"/>
                <a:cs typeface="Times New Roman" panose="02020603050405020304" pitchFamily="18" charset="0"/>
              </a:rPr>
              <a:t>► </a:t>
            </a:r>
            <a:r>
              <a:rPr lang="en-US" sz="1800" dirty="0"/>
              <a:t>See </a:t>
            </a:r>
            <a:r>
              <a:rPr lang="en-US" sz="1800" dirty="0">
                <a:solidFill>
                  <a:srgbClr val="BBC745"/>
                </a:solidFill>
              </a:rPr>
              <a:t>AS 16.05.841 </a:t>
            </a:r>
            <a:r>
              <a:rPr lang="en-US" sz="1800" dirty="0"/>
              <a:t>and                                                           </a:t>
            </a:r>
            <a:r>
              <a:rPr lang="en-US" sz="1800" dirty="0">
                <a:solidFill>
                  <a:srgbClr val="BBC745"/>
                </a:solidFill>
              </a:rPr>
              <a:t>.871 </a:t>
            </a:r>
            <a:r>
              <a:rPr lang="en-US" sz="1800" dirty="0"/>
              <a:t>for more information                                                     on catalogued and other                                        fish-bearing waters</a:t>
            </a:r>
            <a:endParaRPr lang="en-US" sz="2000" dirty="0">
              <a:solidFill>
                <a:srgbClr val="BBC745"/>
              </a:solidFill>
            </a:endParaRPr>
          </a:p>
          <a:p>
            <a:pPr marL="0" indent="0">
              <a:buNone/>
            </a:pPr>
            <a:r>
              <a:rPr lang="en-US" sz="2200" dirty="0">
                <a:solidFill>
                  <a:srgbClr val="BBC745"/>
                </a:solidFill>
              </a:rPr>
              <a:t>						</a:t>
            </a:r>
            <a:endParaRPr lang="en-US" sz="2200" dirty="0"/>
          </a:p>
        </p:txBody>
      </p:sp>
      <p:pic>
        <p:nvPicPr>
          <p:cNvPr id="6" name="Picture 2">
            <a:extLst>
              <a:ext uri="{FF2B5EF4-FFF2-40B4-BE49-F238E27FC236}">
                <a16:creationId xmlns:a16="http://schemas.microsoft.com/office/drawing/2014/main" id="{D8BE8038-196B-4D7C-B7F6-00A55986A9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3657600"/>
            <a:ext cx="3962400" cy="2971800"/>
          </a:xfrm>
          <a:prstGeom prst="rect">
            <a:avLst/>
          </a:prstGeom>
          <a:noFill/>
          <a:ln w="9525">
            <a:solidFill>
              <a:srgbClr val="CDD678"/>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5ACF191-E0BA-4DB5-ABB0-B6FBA9EC2D3D}"/>
              </a:ext>
            </a:extLst>
          </p:cNvPr>
          <p:cNvSpPr txBox="1"/>
          <p:nvPr/>
        </p:nvSpPr>
        <p:spPr>
          <a:xfrm>
            <a:off x="1828800" y="6167735"/>
            <a:ext cx="3048000" cy="461665"/>
          </a:xfrm>
          <a:prstGeom prst="rect">
            <a:avLst/>
          </a:prstGeom>
          <a:noFill/>
        </p:spPr>
        <p:txBody>
          <a:bodyPr wrap="square" rtlCol="0">
            <a:spAutoFit/>
          </a:bodyPr>
          <a:lstStyle/>
          <a:p>
            <a:pPr algn="r"/>
            <a:r>
              <a:rPr lang="en-US" sz="1200" dirty="0"/>
              <a:t>Harris River</a:t>
            </a:r>
          </a:p>
          <a:p>
            <a:pPr algn="r"/>
            <a:r>
              <a:rPr lang="en-US" sz="1200" dirty="0"/>
              <a:t>Photo:  Jeff Foley</a:t>
            </a:r>
          </a:p>
        </p:txBody>
      </p:sp>
    </p:spTree>
    <p:extLst>
      <p:ext uri="{BB962C8B-B14F-4D97-AF65-F5344CB8AC3E}">
        <p14:creationId xmlns:p14="http://schemas.microsoft.com/office/powerpoint/2010/main" val="1500570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457200"/>
            <a:ext cx="7924800" cy="924475"/>
          </a:xfrm>
        </p:spPr>
        <p:txBody>
          <a:bodyPr/>
          <a:lstStyle/>
          <a:p>
            <a:r>
              <a:rPr lang="en-US" sz="4400" dirty="0">
                <a:solidFill>
                  <a:srgbClr val="CDD678"/>
                </a:solidFill>
              </a:rPr>
              <a:t>Other fish-bearing waters</a:t>
            </a:r>
            <a:endParaRPr lang="en-US" sz="4400" dirty="0"/>
          </a:p>
        </p:txBody>
      </p:sp>
      <p:sp>
        <p:nvSpPr>
          <p:cNvPr id="5" name="Content Placeholder 4"/>
          <p:cNvSpPr>
            <a:spLocks noGrp="1"/>
          </p:cNvSpPr>
          <p:nvPr>
            <p:ph idx="1"/>
          </p:nvPr>
        </p:nvSpPr>
        <p:spPr>
          <a:xfrm>
            <a:off x="990600" y="1524000"/>
            <a:ext cx="7125112" cy="4953000"/>
          </a:xfrm>
        </p:spPr>
        <p:txBody>
          <a:bodyPr>
            <a:normAutofit/>
          </a:bodyPr>
          <a:lstStyle/>
          <a:p>
            <a:pPr marL="0" indent="0">
              <a:buNone/>
            </a:pPr>
            <a:r>
              <a:rPr lang="en-US" sz="2800" dirty="0"/>
              <a:t>If a tree is felled into </a:t>
            </a:r>
            <a:r>
              <a:rPr lang="en-US" sz="2800" u="sng" dirty="0"/>
              <a:t>uncatalogued fish-bearing</a:t>
            </a:r>
            <a:r>
              <a:rPr lang="en-US" sz="2800" dirty="0"/>
              <a:t> surface waters. remove the limbs and other small debris within 48 hours, and remove the bole as soon as the necessary equipment is at the site.</a:t>
            </a:r>
          </a:p>
          <a:p>
            <a:pPr marL="0" indent="0">
              <a:buNone/>
            </a:pPr>
            <a:endParaRPr lang="en-US" sz="2400" dirty="0"/>
          </a:p>
          <a:p>
            <a:pPr marL="0" indent="0" algn="r">
              <a:buNone/>
            </a:pPr>
            <a:r>
              <a:rPr lang="en-US" sz="2200" dirty="0">
                <a:solidFill>
                  <a:srgbClr val="BBC745"/>
                </a:solidFill>
              </a:rPr>
              <a:t>					 	   11 AAC 95.355(b)</a:t>
            </a:r>
            <a:endParaRPr lang="en-US" sz="2200" dirty="0"/>
          </a:p>
        </p:txBody>
      </p:sp>
    </p:spTree>
    <p:extLst>
      <p:ext uri="{BB962C8B-B14F-4D97-AF65-F5344CB8AC3E}">
        <p14:creationId xmlns:p14="http://schemas.microsoft.com/office/powerpoint/2010/main" val="1353820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924475"/>
          </a:xfrm>
        </p:spPr>
        <p:txBody>
          <a:bodyPr/>
          <a:lstStyle/>
          <a:p>
            <a:r>
              <a:rPr lang="en-US" sz="4000" dirty="0">
                <a:solidFill>
                  <a:srgbClr val="CDD678"/>
                </a:solidFill>
              </a:rPr>
              <a:t>Purpose: outside riparian areas</a:t>
            </a:r>
          </a:p>
        </p:txBody>
      </p:sp>
      <p:sp>
        <p:nvSpPr>
          <p:cNvPr id="3" name="Content Placeholder 2"/>
          <p:cNvSpPr>
            <a:spLocks noGrp="1"/>
          </p:cNvSpPr>
          <p:nvPr>
            <p:ph idx="1"/>
          </p:nvPr>
        </p:nvSpPr>
        <p:spPr>
          <a:xfrm>
            <a:off x="762000" y="1143000"/>
            <a:ext cx="7696200" cy="5410200"/>
          </a:xfrm>
        </p:spPr>
        <p:txBody>
          <a:bodyPr>
            <a:normAutofit fontScale="85000" lnSpcReduction="10000"/>
          </a:bodyPr>
          <a:lstStyle/>
          <a:p>
            <a:pPr>
              <a:lnSpc>
                <a:spcPct val="120000"/>
              </a:lnSpc>
            </a:pPr>
            <a:r>
              <a:rPr lang="en-US" sz="3000" dirty="0"/>
              <a:t> Protect important public resources, </a:t>
            </a:r>
          </a:p>
          <a:p>
            <a:pPr>
              <a:lnSpc>
                <a:spcPct val="120000"/>
              </a:lnSpc>
            </a:pPr>
            <a:r>
              <a:rPr lang="en-US" sz="3000" dirty="0"/>
              <a:t> Maintain an economically viable timber industry, </a:t>
            </a:r>
          </a:p>
          <a:p>
            <a:pPr>
              <a:lnSpc>
                <a:spcPct val="120000"/>
              </a:lnSpc>
            </a:pPr>
            <a:r>
              <a:rPr lang="en-US" sz="3000" dirty="0"/>
              <a:t> Prevent or minimize significant adverse effects of soil erosion and mass wasting on water quality and fish habitat, and </a:t>
            </a:r>
          </a:p>
          <a:p>
            <a:pPr>
              <a:lnSpc>
                <a:spcPct val="120000"/>
              </a:lnSpc>
            </a:pPr>
            <a:r>
              <a:rPr lang="en-US" sz="3000" dirty="0"/>
              <a:t> Ensure reforestation to the fullest extent practical, taking into account the economic feasibility of timber operations. </a:t>
            </a:r>
          </a:p>
          <a:p>
            <a:pPr marL="0" indent="0">
              <a:lnSpc>
                <a:spcPct val="120000"/>
              </a:lnSpc>
              <a:buNone/>
            </a:pPr>
            <a:r>
              <a:rPr lang="en-US" sz="2600" dirty="0">
                <a:solidFill>
                  <a:schemeClr val="accent5">
                    <a:lumMod val="75000"/>
                  </a:schemeClr>
                </a:solidFill>
              </a:rPr>
              <a:t>		          </a:t>
            </a:r>
            <a:r>
              <a:rPr lang="en-US" sz="2600" dirty="0">
                <a:solidFill>
                  <a:srgbClr val="CDD678"/>
                </a:solidFill>
              </a:rPr>
              <a:t>AS 41.17.060(b)(5), 11 AAC 95.185(a)</a:t>
            </a:r>
          </a:p>
        </p:txBody>
      </p:sp>
    </p:spTree>
    <p:extLst>
      <p:ext uri="{BB962C8B-B14F-4D97-AF65-F5344CB8AC3E}">
        <p14:creationId xmlns:p14="http://schemas.microsoft.com/office/powerpoint/2010/main" val="1902363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381000"/>
            <a:ext cx="7125113" cy="924475"/>
          </a:xfrm>
        </p:spPr>
        <p:txBody>
          <a:bodyPr/>
          <a:lstStyle/>
          <a:p>
            <a:r>
              <a:rPr lang="en-US" dirty="0">
                <a:solidFill>
                  <a:srgbClr val="CDD678"/>
                </a:solidFill>
              </a:rPr>
              <a:t>Compliance monitoring considerations: Felling</a:t>
            </a:r>
          </a:p>
        </p:txBody>
      </p:sp>
      <p:sp>
        <p:nvSpPr>
          <p:cNvPr id="3" name="Content Placeholder 2"/>
          <p:cNvSpPr>
            <a:spLocks noGrp="1"/>
          </p:cNvSpPr>
          <p:nvPr>
            <p:ph idx="1"/>
          </p:nvPr>
        </p:nvSpPr>
        <p:spPr>
          <a:xfrm>
            <a:off x="838200" y="1447800"/>
            <a:ext cx="7696200" cy="4953000"/>
          </a:xfrm>
        </p:spPr>
        <p:txBody>
          <a:bodyPr>
            <a:noAutofit/>
          </a:bodyPr>
          <a:lstStyle/>
          <a:p>
            <a:pPr lvl="0"/>
            <a:r>
              <a:rPr lang="en-US" sz="2000" dirty="0"/>
              <a:t>Observe the stumps along the approaches out to a tree height from the stream.  </a:t>
            </a:r>
          </a:p>
          <a:p>
            <a:pPr lvl="1"/>
            <a:r>
              <a:rPr lang="en-US" sz="2000" dirty="0"/>
              <a:t>Do the undercuts indicate an attempt to fall the trees away from the stream?</a:t>
            </a:r>
          </a:p>
          <a:p>
            <a:pPr lvl="1"/>
            <a:r>
              <a:rPr lang="en-US" sz="2000" dirty="0"/>
              <a:t>If an undercut faces the stream, is the stump close enough so the bole would have bridged the stream?</a:t>
            </a:r>
          </a:p>
          <a:p>
            <a:pPr lvl="0"/>
            <a:r>
              <a:rPr lang="en-US" sz="2000" dirty="0"/>
              <a:t>Was debris removed from the streams along pioneered or constructed roads?</a:t>
            </a:r>
          </a:p>
          <a:p>
            <a:pPr lvl="0"/>
            <a:r>
              <a:rPr lang="en-US" sz="2000" dirty="0"/>
              <a:t>Has debris collected or formed a jam downstream from stream crossings?</a:t>
            </a:r>
          </a:p>
          <a:p>
            <a:pPr lvl="0"/>
            <a:r>
              <a:rPr lang="en-US" sz="2000" dirty="0"/>
              <a:t>Is the stream incised, or does the stream channel consist of readily erodible material?</a:t>
            </a:r>
          </a:p>
          <a:p>
            <a:pPr marL="0" indent="0">
              <a:spcBef>
                <a:spcPts val="0"/>
              </a:spcBef>
              <a:spcAft>
                <a:spcPts val="0"/>
              </a:spcAft>
              <a:buNone/>
            </a:pPr>
            <a:r>
              <a:rPr lang="en-US" dirty="0">
                <a:solidFill>
                  <a:srgbClr val="C198E0"/>
                </a:solidFill>
              </a:rPr>
              <a:t>							purple book </a:t>
            </a:r>
            <a:r>
              <a:rPr lang="en-US" dirty="0"/>
              <a:t>for 11 AAC 95.290(e)</a:t>
            </a:r>
          </a:p>
        </p:txBody>
      </p:sp>
    </p:spTree>
    <p:extLst>
      <p:ext uri="{BB962C8B-B14F-4D97-AF65-F5344CB8AC3E}">
        <p14:creationId xmlns:p14="http://schemas.microsoft.com/office/powerpoint/2010/main" val="24642176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Waivers</a:t>
            </a:r>
          </a:p>
        </p:txBody>
      </p:sp>
      <p:sp>
        <p:nvSpPr>
          <p:cNvPr id="3" name="Content Placeholder 2"/>
          <p:cNvSpPr>
            <a:spLocks noGrp="1"/>
          </p:cNvSpPr>
          <p:nvPr>
            <p:ph idx="1"/>
          </p:nvPr>
        </p:nvSpPr>
        <p:spPr>
          <a:xfrm>
            <a:off x="1009443" y="1807361"/>
            <a:ext cx="7125112" cy="4593439"/>
          </a:xfrm>
        </p:spPr>
        <p:txBody>
          <a:bodyPr/>
          <a:lstStyle/>
          <a:p>
            <a:pPr marL="0" indent="0">
              <a:buNone/>
            </a:pPr>
            <a:r>
              <a:rPr lang="en-US" sz="2800" dirty="0"/>
              <a:t>DOF may waive a requirement for catalogued or other fish-bearing waters if DOF, with due deference to ADF&amp;G, requests that the material deposited in a water body remain to benefit fish resources. </a:t>
            </a:r>
          </a:p>
          <a:p>
            <a:pPr marL="0" indent="0">
              <a:buNone/>
            </a:pPr>
            <a:endParaRPr lang="en-US" sz="2200" dirty="0">
              <a:solidFill>
                <a:srgbClr val="CDD678"/>
              </a:solidFill>
            </a:endParaRPr>
          </a:p>
          <a:p>
            <a:pPr marL="0" indent="0">
              <a:buNone/>
            </a:pPr>
            <a:endParaRPr lang="en-US" sz="2200" dirty="0">
              <a:solidFill>
                <a:srgbClr val="CDD678"/>
              </a:solidFill>
            </a:endParaRPr>
          </a:p>
          <a:p>
            <a:pPr marL="0" indent="0">
              <a:buNone/>
            </a:pPr>
            <a:r>
              <a:rPr lang="en-US" sz="2200" dirty="0">
                <a:solidFill>
                  <a:srgbClr val="CDD678"/>
                </a:solidFill>
              </a:rPr>
              <a:t>									   11 AAC 95.355(f)</a:t>
            </a:r>
          </a:p>
          <a:p>
            <a:endParaRPr lang="en-US" dirty="0"/>
          </a:p>
        </p:txBody>
      </p:sp>
    </p:spTree>
    <p:extLst>
      <p:ext uri="{BB962C8B-B14F-4D97-AF65-F5344CB8AC3E}">
        <p14:creationId xmlns:p14="http://schemas.microsoft.com/office/powerpoint/2010/main" val="4038527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381000"/>
            <a:ext cx="7125113" cy="924475"/>
          </a:xfrm>
        </p:spPr>
        <p:txBody>
          <a:bodyPr/>
          <a:lstStyle/>
          <a:p>
            <a:r>
              <a:rPr lang="en-US" sz="4400" dirty="0">
                <a:solidFill>
                  <a:srgbClr val="CDD678"/>
                </a:solidFill>
              </a:rPr>
              <a:t>Fish passage</a:t>
            </a:r>
          </a:p>
        </p:txBody>
      </p:sp>
      <p:sp>
        <p:nvSpPr>
          <p:cNvPr id="5" name="Content Placeholder 4"/>
          <p:cNvSpPr>
            <a:spLocks noGrp="1"/>
          </p:cNvSpPr>
          <p:nvPr>
            <p:ph idx="1"/>
          </p:nvPr>
        </p:nvSpPr>
        <p:spPr>
          <a:xfrm>
            <a:off x="990600" y="1295400"/>
            <a:ext cx="7125112" cy="5334000"/>
          </a:xfrm>
        </p:spPr>
        <p:txBody>
          <a:bodyPr>
            <a:normAutofit/>
          </a:bodyPr>
          <a:lstStyle/>
          <a:p>
            <a:pPr marL="0" indent="0">
              <a:buNone/>
            </a:pPr>
            <a:r>
              <a:rPr lang="en-US" sz="3200" dirty="0"/>
              <a:t>A tree felled into surface waters containing fish must provide fish passage.</a:t>
            </a:r>
            <a:endParaRPr lang="en-US" sz="3200" dirty="0">
              <a:solidFill>
                <a:srgbClr val="BBC745"/>
              </a:solidFill>
            </a:endParaRPr>
          </a:p>
          <a:p>
            <a:pPr marL="800100" lvl="2" indent="0">
              <a:buNone/>
            </a:pPr>
            <a:endParaRPr lang="en-US" sz="2200" dirty="0">
              <a:solidFill>
                <a:srgbClr val="BBC745"/>
              </a:solidFill>
            </a:endParaRPr>
          </a:p>
          <a:p>
            <a:pPr marL="0" indent="0">
              <a:buNone/>
            </a:pPr>
            <a:r>
              <a:rPr lang="en-US" sz="2200" dirty="0">
                <a:solidFill>
                  <a:srgbClr val="BBC745"/>
                </a:solidFill>
              </a:rPr>
              <a:t>						</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r>
              <a:rPr lang="en-US" sz="2200" dirty="0">
                <a:solidFill>
                  <a:srgbClr val="BBC745"/>
                </a:solidFill>
              </a:rPr>
              <a:t>									11 AAC 95.355(a)</a:t>
            </a:r>
            <a:endParaRPr lang="en-US" sz="2200" dirty="0"/>
          </a:p>
        </p:txBody>
      </p:sp>
    </p:spTree>
    <p:extLst>
      <p:ext uri="{BB962C8B-B14F-4D97-AF65-F5344CB8AC3E}">
        <p14:creationId xmlns:p14="http://schemas.microsoft.com/office/powerpoint/2010/main" val="36904951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457200"/>
            <a:ext cx="7924800" cy="924475"/>
          </a:xfrm>
        </p:spPr>
        <p:txBody>
          <a:bodyPr/>
          <a:lstStyle/>
          <a:p>
            <a:r>
              <a:rPr lang="en-US" sz="4400" dirty="0">
                <a:solidFill>
                  <a:srgbClr val="CDD678"/>
                </a:solidFill>
              </a:rPr>
              <a:t>Non fish-bearing waters</a:t>
            </a:r>
            <a:endParaRPr lang="en-US" sz="4400" dirty="0"/>
          </a:p>
        </p:txBody>
      </p:sp>
      <p:sp>
        <p:nvSpPr>
          <p:cNvPr id="5" name="Content Placeholder 4"/>
          <p:cNvSpPr>
            <a:spLocks noGrp="1"/>
          </p:cNvSpPr>
          <p:nvPr>
            <p:ph idx="1"/>
          </p:nvPr>
        </p:nvSpPr>
        <p:spPr>
          <a:xfrm>
            <a:off x="990600" y="1524000"/>
            <a:ext cx="7125112" cy="4953000"/>
          </a:xfrm>
        </p:spPr>
        <p:txBody>
          <a:bodyPr>
            <a:normAutofit/>
          </a:bodyPr>
          <a:lstStyle/>
          <a:p>
            <a:pPr marL="0" indent="0">
              <a:buNone/>
            </a:pPr>
            <a:r>
              <a:rPr lang="en-US" sz="2800" dirty="0"/>
              <a:t>If a tree is felled into </a:t>
            </a:r>
            <a:r>
              <a:rPr lang="en-US" sz="2800" u="sng" dirty="0" err="1"/>
              <a:t>nonfish</a:t>
            </a:r>
            <a:r>
              <a:rPr lang="en-US" sz="2800" u="sng" dirty="0"/>
              <a:t>-bearing</a:t>
            </a:r>
            <a:r>
              <a:rPr lang="en-US" sz="2800" dirty="0"/>
              <a:t> surface or standing waters, the operator shall remove the tree and its debris at the earliest feasible time, to the extent necessary to avoid degradation of water quality.</a:t>
            </a:r>
          </a:p>
          <a:p>
            <a:pPr marL="0" indent="0">
              <a:buNone/>
            </a:pPr>
            <a:r>
              <a:rPr lang="en-US" sz="2200" dirty="0">
                <a:solidFill>
                  <a:srgbClr val="BBC745"/>
                </a:solidFill>
              </a:rPr>
              <a:t>					</a:t>
            </a:r>
          </a:p>
          <a:p>
            <a:pPr marL="0" indent="0">
              <a:buNone/>
            </a:pPr>
            <a:r>
              <a:rPr lang="en-US" sz="2200" dirty="0">
                <a:solidFill>
                  <a:srgbClr val="BBC745"/>
                </a:solidFill>
              </a:rPr>
              <a:t>						    11 AAC 95.355(c), .290(e)</a:t>
            </a:r>
          </a:p>
          <a:p>
            <a:pPr marL="0" indent="0">
              <a:buNone/>
            </a:pPr>
            <a:r>
              <a:rPr lang="en-US" dirty="0"/>
              <a:t>        See also the </a:t>
            </a:r>
            <a:r>
              <a:rPr lang="en-US" dirty="0">
                <a:solidFill>
                  <a:srgbClr val="C198E0"/>
                </a:solidFill>
              </a:rPr>
              <a:t>purple book </a:t>
            </a:r>
            <a:r>
              <a:rPr lang="en-US" dirty="0"/>
              <a:t>section on </a:t>
            </a:r>
            <a:r>
              <a:rPr lang="en-US" dirty="0">
                <a:solidFill>
                  <a:srgbClr val="CDD678"/>
                </a:solidFill>
              </a:rPr>
              <a:t>11 AAC 95.290(e)</a:t>
            </a:r>
            <a:endParaRPr lang="en-US" dirty="0"/>
          </a:p>
        </p:txBody>
      </p:sp>
    </p:spTree>
    <p:extLst>
      <p:ext uri="{BB962C8B-B14F-4D97-AF65-F5344CB8AC3E}">
        <p14:creationId xmlns:p14="http://schemas.microsoft.com/office/powerpoint/2010/main" val="2379968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solidFill>
                  <a:srgbClr val="CDD678"/>
                </a:solidFill>
              </a:rPr>
              <a:t>All surface waters</a:t>
            </a:r>
          </a:p>
        </p:txBody>
      </p:sp>
      <p:sp>
        <p:nvSpPr>
          <p:cNvPr id="5" name="Content Placeholder 4"/>
          <p:cNvSpPr>
            <a:spLocks noGrp="1"/>
          </p:cNvSpPr>
          <p:nvPr>
            <p:ph idx="1"/>
          </p:nvPr>
        </p:nvSpPr>
        <p:spPr>
          <a:xfrm>
            <a:off x="1009443" y="1807361"/>
            <a:ext cx="7125112" cy="4669639"/>
          </a:xfrm>
        </p:spPr>
        <p:txBody>
          <a:bodyPr>
            <a:normAutofit/>
          </a:bodyPr>
          <a:lstStyle/>
          <a:p>
            <a:pPr marL="0" indent="0">
              <a:buNone/>
            </a:pPr>
            <a:r>
              <a:rPr lang="en-US" sz="2800" dirty="0"/>
              <a:t>Do not buck or limb a tree or any portion of a tree lying between the banks of surface waters, except as necessary to remove the bole, limbs, or small debris from the water.</a:t>
            </a:r>
          </a:p>
          <a:p>
            <a:pPr marL="0" indent="0">
              <a:buNone/>
            </a:pPr>
            <a:endParaRPr lang="en-US" sz="2800" dirty="0"/>
          </a:p>
          <a:p>
            <a:pPr marL="0" indent="0">
              <a:buNone/>
            </a:pPr>
            <a:r>
              <a:rPr lang="en-US" sz="2200" dirty="0">
                <a:solidFill>
                  <a:srgbClr val="BBC745"/>
                </a:solidFill>
              </a:rPr>
              <a:t>									11 AAC 95.355(d)</a:t>
            </a:r>
          </a:p>
        </p:txBody>
      </p:sp>
    </p:spTree>
    <p:extLst>
      <p:ext uri="{BB962C8B-B14F-4D97-AF65-F5344CB8AC3E}">
        <p14:creationId xmlns:p14="http://schemas.microsoft.com/office/powerpoint/2010/main" val="40193549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solidFill>
                  <a:srgbClr val="CDD678"/>
                </a:solidFill>
              </a:rPr>
              <a:t>Retention areas and partial cuts</a:t>
            </a:r>
          </a:p>
        </p:txBody>
      </p:sp>
      <p:sp>
        <p:nvSpPr>
          <p:cNvPr id="5" name="Content Placeholder 4"/>
          <p:cNvSpPr>
            <a:spLocks noGrp="1"/>
          </p:cNvSpPr>
          <p:nvPr>
            <p:ph idx="1"/>
          </p:nvPr>
        </p:nvSpPr>
        <p:spPr>
          <a:xfrm>
            <a:off x="1009443" y="1807361"/>
            <a:ext cx="7125112" cy="4745839"/>
          </a:xfrm>
        </p:spPr>
        <p:txBody>
          <a:bodyPr>
            <a:normAutofit/>
          </a:bodyPr>
          <a:lstStyle/>
          <a:p>
            <a:pPr marL="0" indent="0">
              <a:buNone/>
            </a:pPr>
            <a:r>
              <a:rPr lang="en-US" sz="2800" dirty="0"/>
              <a:t>If feasible,</a:t>
            </a:r>
          </a:p>
          <a:p>
            <a:pPr lvl="1"/>
            <a:r>
              <a:rPr lang="en-US" sz="2800" dirty="0"/>
              <a:t> Do </a:t>
            </a:r>
            <a:r>
              <a:rPr lang="en-US" sz="2800" u="sng" dirty="0"/>
              <a:t>not</a:t>
            </a:r>
            <a:r>
              <a:rPr lang="en-US" sz="2800" dirty="0"/>
              <a:t> fell a tree into a riparian timber retention area</a:t>
            </a:r>
          </a:p>
          <a:p>
            <a:pPr lvl="1"/>
            <a:r>
              <a:rPr lang="en-US" sz="2800" dirty="0"/>
              <a:t> </a:t>
            </a:r>
            <a:r>
              <a:rPr lang="en-US" sz="2800" u="sng" dirty="0"/>
              <a:t>Do</a:t>
            </a:r>
            <a:r>
              <a:rPr lang="en-US" sz="2800" dirty="0"/>
              <a:t> fell a tree in a direction that minimizes damage to trees retained in a partial cut.</a:t>
            </a:r>
          </a:p>
          <a:p>
            <a:pPr marL="457200" lvl="1" indent="0">
              <a:buNone/>
            </a:pPr>
            <a:endParaRPr lang="en-US" sz="2800" dirty="0"/>
          </a:p>
          <a:p>
            <a:pPr marL="0" indent="0">
              <a:buNone/>
            </a:pPr>
            <a:r>
              <a:rPr lang="en-US" sz="2200" dirty="0">
                <a:solidFill>
                  <a:srgbClr val="BBC745"/>
                </a:solidFill>
              </a:rPr>
              <a:t>								11 AAC 95.355(e)</a:t>
            </a:r>
          </a:p>
        </p:txBody>
      </p:sp>
    </p:spTree>
    <p:extLst>
      <p:ext uri="{BB962C8B-B14F-4D97-AF65-F5344CB8AC3E}">
        <p14:creationId xmlns:p14="http://schemas.microsoft.com/office/powerpoint/2010/main" val="24626008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V-notches</a:t>
            </a:r>
          </a:p>
        </p:txBody>
      </p:sp>
      <p:sp>
        <p:nvSpPr>
          <p:cNvPr id="3" name="Content Placeholder 2"/>
          <p:cNvSpPr>
            <a:spLocks noGrp="1"/>
          </p:cNvSpPr>
          <p:nvPr>
            <p:ph idx="1"/>
          </p:nvPr>
        </p:nvSpPr>
        <p:spPr>
          <a:xfrm>
            <a:off x="1009443" y="1807361"/>
            <a:ext cx="7125112" cy="4669639"/>
          </a:xfrm>
        </p:spPr>
        <p:txBody>
          <a:bodyPr/>
          <a:lstStyle/>
          <a:p>
            <a:pPr marL="0" indent="0">
              <a:buNone/>
            </a:pPr>
            <a:r>
              <a:rPr lang="en-US" sz="3200" dirty="0"/>
              <a:t>In designated riparian areas in Region I, fall timber away from streams in V-notches</a:t>
            </a:r>
          </a:p>
          <a:p>
            <a:endParaRPr lang="en-US" sz="3200" dirty="0"/>
          </a:p>
          <a:p>
            <a:pPr marL="0" indent="0">
              <a:buNone/>
            </a:pPr>
            <a:endParaRPr lang="en-US" sz="3200" dirty="0"/>
          </a:p>
          <a:p>
            <a:pPr marL="0" indent="0">
              <a:buNone/>
            </a:pPr>
            <a:endParaRPr lang="en-US" sz="3200" dirty="0"/>
          </a:p>
          <a:p>
            <a:pPr marL="0" indent="0">
              <a:buNone/>
            </a:pPr>
            <a:r>
              <a:rPr lang="en-US" sz="2200" dirty="0">
                <a:solidFill>
                  <a:srgbClr val="BBC745"/>
                </a:solidFill>
              </a:rPr>
              <a:t>								 11 AAC 95.280(d)(4)</a:t>
            </a:r>
          </a:p>
        </p:txBody>
      </p:sp>
    </p:spTree>
    <p:extLst>
      <p:ext uri="{BB962C8B-B14F-4D97-AF65-F5344CB8AC3E}">
        <p14:creationId xmlns:p14="http://schemas.microsoft.com/office/powerpoint/2010/main" val="39870321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Additional guidance</a:t>
            </a:r>
          </a:p>
        </p:txBody>
      </p:sp>
      <p:sp>
        <p:nvSpPr>
          <p:cNvPr id="3" name="Content Placeholder 2"/>
          <p:cNvSpPr>
            <a:spLocks noGrp="1"/>
          </p:cNvSpPr>
          <p:nvPr>
            <p:ph idx="1"/>
          </p:nvPr>
        </p:nvSpPr>
        <p:spPr>
          <a:xfrm>
            <a:off x="1009443" y="1807361"/>
            <a:ext cx="7125112" cy="4517239"/>
          </a:xfrm>
        </p:spPr>
        <p:txBody>
          <a:bodyPr>
            <a:normAutofit/>
          </a:bodyPr>
          <a:lstStyle/>
          <a:p>
            <a:pPr marL="0" indent="0">
              <a:buNone/>
            </a:pPr>
            <a:r>
              <a:rPr lang="en-US" sz="2600" dirty="0"/>
              <a:t>See also the purple book sections on </a:t>
            </a:r>
            <a:r>
              <a:rPr lang="en-US" sz="2600" dirty="0">
                <a:solidFill>
                  <a:srgbClr val="CDD678"/>
                </a:solidFill>
              </a:rPr>
              <a:t>11 AAC 95.355(c) and (d) </a:t>
            </a:r>
            <a:r>
              <a:rPr lang="en-US" sz="2600" dirty="0"/>
              <a:t>for additional information on objectives and compliance monitoring considerations regarding felling and bucking, including</a:t>
            </a:r>
          </a:p>
          <a:p>
            <a:pPr lvl="1"/>
            <a:r>
              <a:rPr lang="en-US" sz="2600" dirty="0"/>
              <a:t> Removal of trees and debris, and </a:t>
            </a:r>
          </a:p>
          <a:p>
            <a:pPr lvl="1"/>
            <a:r>
              <a:rPr lang="en-US" sz="2600" dirty="0"/>
              <a:t> Bucking and </a:t>
            </a:r>
            <a:r>
              <a:rPr lang="en-US" sz="2600" dirty="0" err="1"/>
              <a:t>limbing</a:t>
            </a:r>
            <a:r>
              <a:rPr lang="en-US" sz="2600" dirty="0"/>
              <a:t> within a stream.</a:t>
            </a:r>
          </a:p>
          <a:p>
            <a:endParaRPr lang="en-US" sz="2600" dirty="0"/>
          </a:p>
        </p:txBody>
      </p:sp>
    </p:spTree>
    <p:extLst>
      <p:ext uri="{BB962C8B-B14F-4D97-AF65-F5344CB8AC3E}">
        <p14:creationId xmlns:p14="http://schemas.microsoft.com/office/powerpoint/2010/main" val="8899602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Bank integrity</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214272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5724"/>
            <a:ext cx="7448755" cy="924475"/>
          </a:xfrm>
        </p:spPr>
        <p:txBody>
          <a:bodyPr/>
          <a:lstStyle/>
          <a:p>
            <a:r>
              <a:rPr lang="en-US" sz="4000" dirty="0">
                <a:solidFill>
                  <a:srgbClr val="CDD678"/>
                </a:solidFill>
              </a:rPr>
              <a:t>Bank integrity maintenance</a:t>
            </a:r>
          </a:p>
        </p:txBody>
      </p:sp>
      <p:sp>
        <p:nvSpPr>
          <p:cNvPr id="3" name="Content Placeholder 2"/>
          <p:cNvSpPr>
            <a:spLocks noGrp="1"/>
          </p:cNvSpPr>
          <p:nvPr>
            <p:ph idx="1"/>
          </p:nvPr>
        </p:nvSpPr>
        <p:spPr>
          <a:xfrm>
            <a:off x="1009443" y="1447801"/>
            <a:ext cx="7125112" cy="5105400"/>
          </a:xfrm>
        </p:spPr>
        <p:txBody>
          <a:bodyPr>
            <a:normAutofit/>
          </a:bodyPr>
          <a:lstStyle/>
          <a:p>
            <a:r>
              <a:rPr lang="en-US" sz="2600" dirty="0"/>
              <a:t> Minimize disturbance of residual trees, brush, and similar understory vegetation adjacent to surface and standing waters.</a:t>
            </a:r>
          </a:p>
          <a:p>
            <a:r>
              <a:rPr lang="en-US" sz="2600" dirty="0"/>
              <a:t> Where feasible, avoid disturbing roots, stumps, and deadfalls embedded in the bed or bank of surface waters, and standing waters larger than one-half acre.</a:t>
            </a:r>
          </a:p>
          <a:p>
            <a:pPr marL="0" indent="0">
              <a:buNone/>
            </a:pPr>
            <a:r>
              <a:rPr lang="en-US" sz="2200" dirty="0">
                <a:solidFill>
                  <a:srgbClr val="BBC745"/>
                </a:solidFill>
              </a:rPr>
              <a:t>								 11 AAC 95.350(a),(b)</a:t>
            </a:r>
            <a:endParaRPr lang="en-US" sz="2200" dirty="0"/>
          </a:p>
        </p:txBody>
      </p:sp>
    </p:spTree>
    <p:extLst>
      <p:ext uri="{BB962C8B-B14F-4D97-AF65-F5344CB8AC3E}">
        <p14:creationId xmlns:p14="http://schemas.microsoft.com/office/powerpoint/2010/main" val="180985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24475"/>
          </a:xfrm>
        </p:spPr>
        <p:txBody>
          <a:bodyPr/>
          <a:lstStyle/>
          <a:p>
            <a:r>
              <a:rPr lang="en-US" sz="4000" dirty="0">
                <a:solidFill>
                  <a:srgbClr val="CDD678"/>
                </a:solidFill>
              </a:rPr>
              <a:t>Purpose: within riparian areas</a:t>
            </a:r>
          </a:p>
        </p:txBody>
      </p:sp>
      <p:sp>
        <p:nvSpPr>
          <p:cNvPr id="3" name="Content Placeholder 2"/>
          <p:cNvSpPr>
            <a:spLocks noGrp="1"/>
          </p:cNvSpPr>
          <p:nvPr>
            <p:ph idx="1"/>
          </p:nvPr>
        </p:nvSpPr>
        <p:spPr>
          <a:xfrm>
            <a:off x="609600" y="1143000"/>
            <a:ext cx="7848600" cy="5334000"/>
          </a:xfrm>
        </p:spPr>
        <p:txBody>
          <a:bodyPr>
            <a:normAutofit/>
          </a:bodyPr>
          <a:lstStyle/>
          <a:p>
            <a:endParaRPr lang="en-US" sz="2800" dirty="0"/>
          </a:p>
          <a:p>
            <a:pPr marL="0" indent="0">
              <a:buNone/>
            </a:pPr>
            <a:r>
              <a:rPr lang="en-US" sz="2800" dirty="0"/>
              <a:t>Protect riparian areas from significant adverse effects of timber harvest activities on fish habitat and water quality, taking into account the economic feasibility of timber operations.</a:t>
            </a:r>
          </a:p>
          <a:p>
            <a:pPr marL="0" indent="0">
              <a:buNone/>
            </a:pPr>
            <a:endParaRPr lang="en-US" sz="2200" dirty="0">
              <a:solidFill>
                <a:schemeClr val="accent5">
                  <a:lumMod val="75000"/>
                </a:schemeClr>
              </a:solidFill>
            </a:endParaRPr>
          </a:p>
          <a:p>
            <a:pPr marL="0" indent="0">
              <a:buNone/>
            </a:pPr>
            <a:r>
              <a:rPr lang="en-US" sz="2200" dirty="0">
                <a:solidFill>
                  <a:schemeClr val="accent5">
                    <a:lumMod val="75000"/>
                  </a:schemeClr>
                </a:solidFill>
              </a:rPr>
              <a:t>		   </a:t>
            </a:r>
          </a:p>
          <a:p>
            <a:pPr marL="0" indent="0">
              <a:buNone/>
            </a:pPr>
            <a:r>
              <a:rPr lang="en-US" sz="2200" dirty="0">
                <a:solidFill>
                  <a:schemeClr val="accent5">
                    <a:lumMod val="75000"/>
                  </a:schemeClr>
                </a:solidFill>
              </a:rPr>
              <a:t>		 </a:t>
            </a:r>
          </a:p>
          <a:p>
            <a:pPr marL="0" indent="0" algn="r">
              <a:buNone/>
            </a:pPr>
            <a:r>
              <a:rPr lang="en-US" sz="2200" dirty="0">
                <a:solidFill>
                  <a:schemeClr val="accent5">
                    <a:lumMod val="75000"/>
                  </a:schemeClr>
                </a:solidFill>
              </a:rPr>
              <a:t> 			</a:t>
            </a:r>
            <a:r>
              <a:rPr lang="en-US" sz="2200" dirty="0">
                <a:solidFill>
                  <a:srgbClr val="CDD678"/>
                </a:solidFill>
              </a:rPr>
              <a:t>AS 41.17.060(b)(5), 11 AAC 95.185(a)</a:t>
            </a:r>
          </a:p>
        </p:txBody>
      </p:sp>
    </p:spTree>
    <p:extLst>
      <p:ext uri="{BB962C8B-B14F-4D97-AF65-F5344CB8AC3E}">
        <p14:creationId xmlns:p14="http://schemas.microsoft.com/office/powerpoint/2010/main" val="38276250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533400"/>
            <a:ext cx="7125113" cy="924475"/>
          </a:xfrm>
        </p:spPr>
        <p:txBody>
          <a:bodyPr/>
          <a:lstStyle/>
          <a:p>
            <a:r>
              <a:rPr lang="en-US" dirty="0">
                <a:solidFill>
                  <a:srgbClr val="CDD678"/>
                </a:solidFill>
              </a:rPr>
              <a:t>Compliance monitoring considerations:  Bank integrity</a:t>
            </a:r>
          </a:p>
        </p:txBody>
      </p:sp>
      <p:sp>
        <p:nvSpPr>
          <p:cNvPr id="3" name="Content Placeholder 2"/>
          <p:cNvSpPr>
            <a:spLocks noGrp="1"/>
          </p:cNvSpPr>
          <p:nvPr>
            <p:ph idx="1"/>
          </p:nvPr>
        </p:nvSpPr>
        <p:spPr>
          <a:xfrm>
            <a:off x="876298" y="1676400"/>
            <a:ext cx="7391400" cy="4800600"/>
          </a:xfrm>
        </p:spPr>
        <p:txBody>
          <a:bodyPr>
            <a:normAutofit/>
          </a:bodyPr>
          <a:lstStyle/>
          <a:p>
            <a:pPr lvl="0"/>
            <a:r>
              <a:rPr lang="en-US" sz="2200" dirty="0"/>
              <a:t>Were logs yarded across or up a stream channel?</a:t>
            </a:r>
          </a:p>
          <a:p>
            <a:pPr lvl="0"/>
            <a:r>
              <a:rPr lang="en-US" sz="2200" dirty="0"/>
              <a:t>Was equipment operated in the area adjacent to a stream? </a:t>
            </a:r>
          </a:p>
          <a:p>
            <a:pPr lvl="0"/>
            <a:r>
              <a:rPr lang="en-US" sz="2200" dirty="0"/>
              <a:t>Could the setting have been harvested and yarded differently to avoid yarding or operating equipment adjacent to a stream?  </a:t>
            </a:r>
          </a:p>
          <a:p>
            <a:pPr lvl="0"/>
            <a:r>
              <a:rPr lang="en-US" sz="2200" dirty="0"/>
              <a:t>Were there other means of laying out the setting to obtain more deflection and suspension?  </a:t>
            </a:r>
          </a:p>
          <a:p>
            <a:pPr lvl="0"/>
            <a:r>
              <a:rPr lang="en-US" sz="2200" dirty="0"/>
              <a:t>Could the stream have been split yarded? </a:t>
            </a:r>
            <a:r>
              <a:rPr lang="en-US" sz="2200" dirty="0">
                <a:solidFill>
                  <a:srgbClr val="C198E0"/>
                </a:solidFill>
              </a:rPr>
              <a:t>	</a:t>
            </a:r>
            <a:r>
              <a:rPr lang="en-US" dirty="0">
                <a:solidFill>
                  <a:srgbClr val="C198E0"/>
                </a:solidFill>
              </a:rPr>
              <a:t>			  			Purple book </a:t>
            </a:r>
            <a:r>
              <a:rPr lang="en-US" dirty="0"/>
              <a:t>for 11 AAC 95.350(a),(b)</a:t>
            </a:r>
          </a:p>
        </p:txBody>
      </p:sp>
    </p:spTree>
    <p:extLst>
      <p:ext uri="{BB962C8B-B14F-4D97-AF65-F5344CB8AC3E}">
        <p14:creationId xmlns:p14="http://schemas.microsoft.com/office/powerpoint/2010/main" val="14250471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448755" cy="924475"/>
          </a:xfrm>
        </p:spPr>
        <p:txBody>
          <a:bodyPr/>
          <a:lstStyle/>
          <a:p>
            <a:r>
              <a:rPr lang="en-US" sz="4400" dirty="0">
                <a:solidFill>
                  <a:srgbClr val="CDD678"/>
                </a:solidFill>
              </a:rPr>
              <a:t>Bank integrity, cont.</a:t>
            </a:r>
          </a:p>
        </p:txBody>
      </p:sp>
      <p:sp>
        <p:nvSpPr>
          <p:cNvPr id="3" name="Content Placeholder 2"/>
          <p:cNvSpPr>
            <a:spLocks noGrp="1"/>
          </p:cNvSpPr>
          <p:nvPr>
            <p:ph idx="1"/>
          </p:nvPr>
        </p:nvSpPr>
        <p:spPr>
          <a:xfrm>
            <a:off x="762000" y="1066800"/>
            <a:ext cx="7696200" cy="5486400"/>
          </a:xfrm>
        </p:spPr>
        <p:txBody>
          <a:bodyPr>
            <a:normAutofit/>
          </a:bodyPr>
          <a:lstStyle/>
          <a:p>
            <a:pPr marL="0" indent="0">
              <a:buNone/>
            </a:pPr>
            <a:r>
              <a:rPr lang="en-US" sz="2400" dirty="0"/>
              <a:t>In a riparian area, where feasible and necessary, leave high stumps to prevent felled and bucked timber from entering surface waters.</a:t>
            </a:r>
          </a:p>
          <a:p>
            <a:pPr lvl="0"/>
            <a:r>
              <a:rPr lang="en-US" sz="2000" dirty="0"/>
              <a:t>Keep high stumps where side slopes are steep enough that felled and bucked timber will roll or slide downhill.  </a:t>
            </a:r>
          </a:p>
          <a:p>
            <a:pPr lvl="0"/>
            <a:r>
              <a:rPr lang="en-US" sz="2000" dirty="0"/>
              <a:t>Stumps must be high enough for boles or substantial branches to catch and hold. </a:t>
            </a:r>
          </a:p>
          <a:p>
            <a:pPr lvl="0"/>
            <a:r>
              <a:rPr lang="en-US" sz="2000" dirty="0"/>
              <a:t>High stumps are most effective if trees are felled parallel to the contours.</a:t>
            </a:r>
          </a:p>
          <a:p>
            <a:pPr lvl="0"/>
            <a:r>
              <a:rPr lang="en-US" sz="2000" dirty="0"/>
              <a:t>Ensure adequate deflection to suspend one end of the log and lift it over a high stump above it.  </a:t>
            </a:r>
            <a:endParaRPr lang="en-US" sz="2000" dirty="0">
              <a:solidFill>
                <a:srgbClr val="BBC745"/>
              </a:solidFill>
            </a:endParaRPr>
          </a:p>
          <a:p>
            <a:pPr marL="0" indent="0">
              <a:buNone/>
            </a:pPr>
            <a:r>
              <a:rPr lang="en-US" sz="1900" dirty="0">
                <a:solidFill>
                  <a:srgbClr val="BBC745"/>
                </a:solidFill>
              </a:rPr>
              <a:t>11 AAC 95.350(c),(d)		</a:t>
            </a:r>
            <a:r>
              <a:rPr lang="en-US" sz="1900" dirty="0">
                <a:solidFill>
                  <a:srgbClr val="C198E0"/>
                </a:solidFill>
              </a:rPr>
              <a:t>purple book </a:t>
            </a:r>
            <a:r>
              <a:rPr lang="en-US" sz="1900" dirty="0"/>
              <a:t>for 11 AAC 95.350(c)</a:t>
            </a:r>
          </a:p>
        </p:txBody>
      </p:sp>
    </p:spTree>
    <p:extLst>
      <p:ext uri="{BB962C8B-B14F-4D97-AF65-F5344CB8AC3E}">
        <p14:creationId xmlns:p14="http://schemas.microsoft.com/office/powerpoint/2010/main" val="42011640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448755" cy="924475"/>
          </a:xfrm>
        </p:spPr>
        <p:txBody>
          <a:bodyPr/>
          <a:lstStyle/>
          <a:p>
            <a:r>
              <a:rPr lang="en-US" sz="4400" dirty="0">
                <a:solidFill>
                  <a:srgbClr val="CDD678"/>
                </a:solidFill>
              </a:rPr>
              <a:t>Bank integrity, cont.</a:t>
            </a:r>
          </a:p>
        </p:txBody>
      </p:sp>
      <p:sp>
        <p:nvSpPr>
          <p:cNvPr id="3" name="Content Placeholder 2"/>
          <p:cNvSpPr>
            <a:spLocks noGrp="1"/>
          </p:cNvSpPr>
          <p:nvPr>
            <p:ph idx="1"/>
          </p:nvPr>
        </p:nvSpPr>
        <p:spPr>
          <a:xfrm>
            <a:off x="1009443" y="1295400"/>
            <a:ext cx="7125112" cy="4876800"/>
          </a:xfrm>
        </p:spPr>
        <p:txBody>
          <a:bodyPr>
            <a:normAutofit/>
          </a:bodyPr>
          <a:lstStyle/>
          <a:p>
            <a:pPr marL="0" indent="0">
              <a:buNone/>
            </a:pPr>
            <a:r>
              <a:rPr lang="en-US" sz="2800" dirty="0"/>
              <a:t>DOF may require stabilization, to the extent feasible, of disturbed banks to prevent soil erosion and degradation of water quality.</a:t>
            </a:r>
          </a:p>
          <a:p>
            <a:pPr marL="0" indent="0">
              <a:buNone/>
            </a:pPr>
            <a:endParaRPr lang="en-US" sz="2200" dirty="0">
              <a:solidFill>
                <a:srgbClr val="BBC745"/>
              </a:solidFill>
            </a:endParaRPr>
          </a:p>
          <a:p>
            <a:pPr marL="0" indent="0">
              <a:buNone/>
            </a:pPr>
            <a:r>
              <a:rPr lang="en-US" sz="2200" dirty="0">
                <a:solidFill>
                  <a:srgbClr val="BBC745"/>
                </a:solidFill>
              </a:rPr>
              <a:t>								 </a:t>
            </a:r>
          </a:p>
          <a:p>
            <a:pPr marL="0" indent="0" algn="r">
              <a:buNone/>
            </a:pPr>
            <a:r>
              <a:rPr lang="en-US" sz="2200" dirty="0">
                <a:solidFill>
                  <a:srgbClr val="BBC745"/>
                </a:solidFill>
              </a:rPr>
              <a:t>11 AAC 95.350(d)</a:t>
            </a:r>
            <a:endParaRPr lang="en-US" sz="2200" dirty="0"/>
          </a:p>
        </p:txBody>
      </p:sp>
    </p:spTree>
    <p:extLst>
      <p:ext uri="{BB962C8B-B14F-4D97-AF65-F5344CB8AC3E}">
        <p14:creationId xmlns:p14="http://schemas.microsoft.com/office/powerpoint/2010/main" val="8633180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125113" cy="924475"/>
          </a:xfrm>
        </p:spPr>
        <p:txBody>
          <a:bodyPr/>
          <a:lstStyle/>
          <a:p>
            <a:r>
              <a:rPr lang="en-US" sz="4400" dirty="0">
                <a:solidFill>
                  <a:srgbClr val="CDD678"/>
                </a:solidFill>
              </a:rPr>
              <a:t>Additional guidance</a:t>
            </a:r>
          </a:p>
        </p:txBody>
      </p:sp>
      <p:sp>
        <p:nvSpPr>
          <p:cNvPr id="3" name="Content Placeholder 2"/>
          <p:cNvSpPr>
            <a:spLocks noGrp="1"/>
          </p:cNvSpPr>
          <p:nvPr>
            <p:ph idx="1"/>
          </p:nvPr>
        </p:nvSpPr>
        <p:spPr>
          <a:xfrm>
            <a:off x="990601" y="843237"/>
            <a:ext cx="7125112" cy="4952999"/>
          </a:xfrm>
        </p:spPr>
        <p:txBody>
          <a:bodyPr>
            <a:noAutofit/>
          </a:bodyPr>
          <a:lstStyle/>
          <a:p>
            <a:pPr marL="0" indent="0">
              <a:buNone/>
            </a:pPr>
            <a:r>
              <a:rPr lang="en-US" sz="2800" dirty="0"/>
              <a:t>See also the purple book sections on </a:t>
            </a:r>
            <a:r>
              <a:rPr lang="en-US" sz="2800" dirty="0">
                <a:solidFill>
                  <a:srgbClr val="CDD678"/>
                </a:solidFill>
              </a:rPr>
              <a:t>11 AAC 95.350(a), (b), and (c) </a:t>
            </a:r>
            <a:r>
              <a:rPr lang="en-US" sz="2800" dirty="0"/>
              <a:t>for additional information on objectives and compliance monitoring considerations regarding bank integrity.</a:t>
            </a:r>
            <a:endParaRPr lang="en-US" sz="2400" dirty="0"/>
          </a:p>
        </p:txBody>
      </p:sp>
    </p:spTree>
    <p:extLst>
      <p:ext uri="{BB962C8B-B14F-4D97-AF65-F5344CB8AC3E}">
        <p14:creationId xmlns:p14="http://schemas.microsoft.com/office/powerpoint/2010/main" val="36847518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3" y="3935399"/>
            <a:ext cx="7117178" cy="1468800"/>
          </a:xfrm>
        </p:spPr>
        <p:txBody>
          <a:bodyPr/>
          <a:lstStyle/>
          <a:p>
            <a:r>
              <a:rPr lang="en-US" sz="4400" dirty="0">
                <a:solidFill>
                  <a:srgbClr val="CDD678"/>
                </a:solidFill>
              </a:rPr>
              <a:t>Cable yarding</a:t>
            </a:r>
          </a:p>
        </p:txBody>
      </p:sp>
      <p:pic>
        <p:nvPicPr>
          <p:cNvPr id="4" name="Picture 3">
            <a:extLst>
              <a:ext uri="{FF2B5EF4-FFF2-40B4-BE49-F238E27FC236}">
                <a16:creationId xmlns:a16="http://schemas.microsoft.com/office/drawing/2014/main" id="{F89DAA8A-4A28-4466-85A2-5C946EEB1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443" y="609600"/>
            <a:ext cx="3860800" cy="2895600"/>
          </a:xfrm>
          <a:prstGeom prst="rect">
            <a:avLst/>
          </a:prstGeom>
          <a:solidFill>
            <a:srgbClr val="CDD678"/>
          </a:solidFill>
          <a:ln>
            <a:solidFill>
              <a:srgbClr val="CDD678"/>
            </a:solidFill>
          </a:ln>
        </p:spPr>
      </p:pic>
      <p:sp>
        <p:nvSpPr>
          <p:cNvPr id="5" name="TextBox 4">
            <a:extLst>
              <a:ext uri="{FF2B5EF4-FFF2-40B4-BE49-F238E27FC236}">
                <a16:creationId xmlns:a16="http://schemas.microsoft.com/office/drawing/2014/main" id="{D47D7B4B-3EB2-42DD-B4F1-5E65662FD316}"/>
              </a:ext>
            </a:extLst>
          </p:cNvPr>
          <p:cNvSpPr txBox="1"/>
          <p:nvPr/>
        </p:nvSpPr>
        <p:spPr>
          <a:xfrm>
            <a:off x="758032" y="3658400"/>
            <a:ext cx="3810000" cy="276999"/>
          </a:xfrm>
          <a:prstGeom prst="rect">
            <a:avLst/>
          </a:prstGeom>
          <a:noFill/>
        </p:spPr>
        <p:txBody>
          <a:bodyPr wrap="square" rtlCol="0">
            <a:spAutoFit/>
          </a:bodyPr>
          <a:lstStyle/>
          <a:p>
            <a:pPr algn="r"/>
            <a:r>
              <a:rPr lang="en-US" sz="1200" dirty="0"/>
              <a:t>Photo from USFS forest operations textbook.  </a:t>
            </a:r>
          </a:p>
        </p:txBody>
      </p:sp>
    </p:spTree>
    <p:extLst>
      <p:ext uri="{BB962C8B-B14F-4D97-AF65-F5344CB8AC3E}">
        <p14:creationId xmlns:p14="http://schemas.microsoft.com/office/powerpoint/2010/main" val="3469908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658513" cy="924475"/>
          </a:xfrm>
        </p:spPr>
        <p:txBody>
          <a:bodyPr/>
          <a:lstStyle/>
          <a:p>
            <a:r>
              <a:rPr lang="en-US" sz="3600" dirty="0">
                <a:solidFill>
                  <a:srgbClr val="CDD678"/>
                </a:solidFill>
              </a:rPr>
              <a:t>Full </a:t>
            </a:r>
            <a:r>
              <a:rPr lang="en-US" sz="3600" dirty="0" err="1">
                <a:solidFill>
                  <a:srgbClr val="CDD678"/>
                </a:solidFill>
              </a:rPr>
              <a:t>supension</a:t>
            </a:r>
            <a:r>
              <a:rPr lang="en-US" sz="3600" dirty="0">
                <a:solidFill>
                  <a:srgbClr val="CDD678"/>
                </a:solidFill>
              </a:rPr>
              <a:t> and split yarding</a:t>
            </a:r>
          </a:p>
        </p:txBody>
      </p:sp>
      <p:sp>
        <p:nvSpPr>
          <p:cNvPr id="3" name="Content Placeholder 2"/>
          <p:cNvSpPr>
            <a:spLocks noGrp="1"/>
          </p:cNvSpPr>
          <p:nvPr>
            <p:ph idx="1"/>
          </p:nvPr>
        </p:nvSpPr>
        <p:spPr>
          <a:xfrm>
            <a:off x="685800" y="1295400"/>
            <a:ext cx="7772400" cy="5181600"/>
          </a:xfrm>
        </p:spPr>
        <p:txBody>
          <a:bodyPr>
            <a:normAutofit/>
          </a:bodyPr>
          <a:lstStyle/>
          <a:p>
            <a:r>
              <a:rPr lang="en-US" sz="2400" dirty="0"/>
              <a:t>During yarding, keep a log fully suspended above or yarded away from surface waters where feasible, in light of </a:t>
            </a:r>
          </a:p>
          <a:p>
            <a:pPr lvl="1"/>
            <a:r>
              <a:rPr lang="en-US" sz="2200" dirty="0"/>
              <a:t> the necessary equipment being reasonably available to the operator </a:t>
            </a:r>
          </a:p>
          <a:p>
            <a:pPr lvl="1"/>
            <a:r>
              <a:rPr lang="en-US" sz="2200" dirty="0"/>
              <a:t> the importance of the surface water to fish habitat and water quality, </a:t>
            </a:r>
          </a:p>
          <a:p>
            <a:pPr marL="457200" lvl="1" indent="0">
              <a:buNone/>
            </a:pPr>
            <a:r>
              <a:rPr lang="en-US" sz="2200" dirty="0"/>
              <a:t>unless full suspension or split yarding would likely cause greater degradation of surface water quality or impact to fish habitat than cross-stream yarding.</a:t>
            </a:r>
          </a:p>
          <a:p>
            <a:pPr marL="0" indent="0">
              <a:buNone/>
            </a:pPr>
            <a:r>
              <a:rPr lang="en-US" sz="2200" dirty="0">
                <a:solidFill>
                  <a:srgbClr val="BBC745"/>
                </a:solidFill>
              </a:rPr>
              <a:t>											11 AAC 95.360(a)</a:t>
            </a:r>
            <a:endParaRPr lang="en-US" sz="2200" dirty="0"/>
          </a:p>
        </p:txBody>
      </p:sp>
    </p:spTree>
    <p:extLst>
      <p:ext uri="{BB962C8B-B14F-4D97-AF65-F5344CB8AC3E}">
        <p14:creationId xmlns:p14="http://schemas.microsoft.com/office/powerpoint/2010/main" val="2204356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125113" cy="924475"/>
          </a:xfrm>
        </p:spPr>
        <p:txBody>
          <a:bodyPr/>
          <a:lstStyle/>
          <a:p>
            <a:r>
              <a:rPr lang="en-US" sz="4400" dirty="0">
                <a:solidFill>
                  <a:srgbClr val="CDD678"/>
                </a:solidFill>
              </a:rPr>
              <a:t>Other cable yarding </a:t>
            </a:r>
          </a:p>
        </p:txBody>
      </p:sp>
      <p:sp>
        <p:nvSpPr>
          <p:cNvPr id="3" name="Content Placeholder 2"/>
          <p:cNvSpPr>
            <a:spLocks noGrp="1"/>
          </p:cNvSpPr>
          <p:nvPr>
            <p:ph idx="1"/>
          </p:nvPr>
        </p:nvSpPr>
        <p:spPr>
          <a:xfrm>
            <a:off x="685800" y="1600200"/>
            <a:ext cx="7772400" cy="4876799"/>
          </a:xfrm>
        </p:spPr>
        <p:txBody>
          <a:bodyPr>
            <a:noAutofit/>
          </a:bodyPr>
          <a:lstStyle/>
          <a:p>
            <a:r>
              <a:rPr lang="en-US" sz="2400" dirty="0"/>
              <a:t>When full suspension or split yarding is not used, operations</a:t>
            </a:r>
          </a:p>
          <a:p>
            <a:pPr lvl="1"/>
            <a:r>
              <a:rPr lang="en-US" sz="2200" dirty="0"/>
              <a:t>May not yard across catalogued anadromous fish waters unless logs are completely suspended above surface water without written approval from ADF&amp;G;</a:t>
            </a:r>
          </a:p>
          <a:p>
            <a:pPr lvl="1"/>
            <a:r>
              <a:rPr lang="en-US" sz="2200" dirty="0"/>
              <a:t>May not yard across other anadromous or high value resident fish waters without prior notice to DOF</a:t>
            </a:r>
          </a:p>
          <a:p>
            <a:pPr lvl="1"/>
            <a:r>
              <a:rPr lang="en-US" sz="2200" dirty="0"/>
              <a:t>Must conduct cable yarding across surface waters in a manner to avoid degrading water quality.</a:t>
            </a:r>
          </a:p>
          <a:p>
            <a:pPr marL="0" indent="0">
              <a:buNone/>
            </a:pPr>
            <a:r>
              <a:rPr lang="en-US" sz="2200" dirty="0">
                <a:solidFill>
                  <a:srgbClr val="BBC745"/>
                </a:solidFill>
              </a:rPr>
              <a:t>								    11 AAC 95.360(b)(1),(2)</a:t>
            </a:r>
            <a:endParaRPr lang="en-US" sz="2200" dirty="0"/>
          </a:p>
        </p:txBody>
      </p:sp>
    </p:spTree>
    <p:extLst>
      <p:ext uri="{BB962C8B-B14F-4D97-AF65-F5344CB8AC3E}">
        <p14:creationId xmlns:p14="http://schemas.microsoft.com/office/powerpoint/2010/main" val="7320237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125113" cy="924475"/>
          </a:xfrm>
        </p:spPr>
        <p:txBody>
          <a:bodyPr/>
          <a:lstStyle/>
          <a:p>
            <a:r>
              <a:rPr lang="en-US" sz="4400" dirty="0">
                <a:solidFill>
                  <a:srgbClr val="CDD678"/>
                </a:solidFill>
              </a:rPr>
              <a:t>Cross-stream yarding</a:t>
            </a:r>
          </a:p>
        </p:txBody>
      </p:sp>
      <p:sp>
        <p:nvSpPr>
          <p:cNvPr id="3" name="Content Placeholder 2"/>
          <p:cNvSpPr>
            <a:spLocks noGrp="1"/>
          </p:cNvSpPr>
          <p:nvPr>
            <p:ph idx="1"/>
          </p:nvPr>
        </p:nvSpPr>
        <p:spPr>
          <a:xfrm>
            <a:off x="762000" y="841945"/>
            <a:ext cx="7848600" cy="5867400"/>
          </a:xfrm>
        </p:spPr>
        <p:txBody>
          <a:bodyPr>
            <a:normAutofit/>
          </a:bodyPr>
          <a:lstStyle/>
          <a:p>
            <a:pPr marL="0" indent="0">
              <a:buNone/>
            </a:pPr>
            <a:r>
              <a:rPr lang="en-US" sz="2400" dirty="0"/>
              <a:t>Minimize damage to stream channels, stream banks, retained trees, understory vegetation, stumps, and root systems by a technique such as</a:t>
            </a:r>
          </a:p>
          <a:p>
            <a:pPr lvl="1"/>
            <a:r>
              <a:rPr lang="en-US" sz="2400" dirty="0"/>
              <a:t> Directionally felling a tree across the stream at right angles to the stream channel when </a:t>
            </a:r>
            <a:r>
              <a:rPr lang="en-US" sz="2400" b="1" u="sng" dirty="0"/>
              <a:t>&gt;</a:t>
            </a:r>
            <a:r>
              <a:rPr lang="en-US" sz="2400" dirty="0"/>
              <a:t>50% of the tree will bridge the stream and lie on the side on which the yarder is located</a:t>
            </a:r>
          </a:p>
          <a:p>
            <a:pPr lvl="1"/>
            <a:r>
              <a:rPr lang="en-US" sz="2400" dirty="0"/>
              <a:t> Minimizing the number of yarding corridors across streams;</a:t>
            </a:r>
          </a:p>
          <a:p>
            <a:pPr lvl="1"/>
            <a:r>
              <a:rPr lang="en-US" sz="2400" dirty="0"/>
              <a:t> Using bumper logs to protect stream banks</a:t>
            </a:r>
          </a:p>
          <a:p>
            <a:pPr marL="0" indent="0">
              <a:buNone/>
            </a:pPr>
            <a:r>
              <a:rPr lang="en-US" sz="2200" dirty="0">
                <a:solidFill>
                  <a:srgbClr val="BBC745"/>
                </a:solidFill>
              </a:rPr>
              <a:t>									    11 AAC 95.360(b)(3)</a:t>
            </a:r>
            <a:endParaRPr lang="en-US" sz="2200" dirty="0"/>
          </a:p>
        </p:txBody>
      </p:sp>
    </p:spTree>
    <p:extLst>
      <p:ext uri="{BB962C8B-B14F-4D97-AF65-F5344CB8AC3E}">
        <p14:creationId xmlns:p14="http://schemas.microsoft.com/office/powerpoint/2010/main" val="21551682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Cable yarding</a:t>
            </a:r>
          </a:p>
        </p:txBody>
      </p:sp>
      <p:sp>
        <p:nvSpPr>
          <p:cNvPr id="3" name="Content Placeholder 2"/>
          <p:cNvSpPr>
            <a:spLocks noGrp="1"/>
          </p:cNvSpPr>
          <p:nvPr>
            <p:ph idx="1"/>
          </p:nvPr>
        </p:nvSpPr>
        <p:spPr>
          <a:xfrm>
            <a:off x="1009443" y="1807361"/>
            <a:ext cx="7125112" cy="4745839"/>
          </a:xfrm>
        </p:spPr>
        <p:txBody>
          <a:bodyPr>
            <a:normAutofit/>
          </a:bodyPr>
          <a:lstStyle/>
          <a:p>
            <a:r>
              <a:rPr lang="en-US" sz="2400" dirty="0"/>
              <a:t>Yarding up, down or across a V-notch channel must be accomplished in a manner that does not create significant erosion.</a:t>
            </a:r>
          </a:p>
          <a:p>
            <a:r>
              <a:rPr lang="en-US" sz="2400" dirty="0"/>
              <a:t>Consistent with good safety practices, log movement between stream banks must be as close to right angles to the stream channel as is feasible.</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r>
              <a:rPr lang="en-US" sz="2200" dirty="0">
                <a:solidFill>
                  <a:srgbClr val="BBC745"/>
                </a:solidFill>
              </a:rPr>
              <a:t>							  11 AAC 95.360(b)(4),(5)</a:t>
            </a:r>
            <a:endParaRPr lang="en-US" sz="2200" dirty="0"/>
          </a:p>
        </p:txBody>
      </p:sp>
    </p:spTree>
    <p:extLst>
      <p:ext uri="{BB962C8B-B14F-4D97-AF65-F5344CB8AC3E}">
        <p14:creationId xmlns:p14="http://schemas.microsoft.com/office/powerpoint/2010/main" val="42015479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533400"/>
            <a:ext cx="7125113" cy="924475"/>
          </a:xfrm>
        </p:spPr>
        <p:txBody>
          <a:bodyPr/>
          <a:lstStyle/>
          <a:p>
            <a:r>
              <a:rPr lang="en-US" dirty="0">
                <a:solidFill>
                  <a:srgbClr val="CDD678"/>
                </a:solidFill>
              </a:rPr>
              <a:t>Compliance monitoring considerations:  Cable yarding</a:t>
            </a:r>
          </a:p>
        </p:txBody>
      </p:sp>
      <p:sp>
        <p:nvSpPr>
          <p:cNvPr id="3" name="Content Placeholder 2"/>
          <p:cNvSpPr>
            <a:spLocks noGrp="1"/>
          </p:cNvSpPr>
          <p:nvPr>
            <p:ph idx="1"/>
          </p:nvPr>
        </p:nvSpPr>
        <p:spPr>
          <a:xfrm>
            <a:off x="838200" y="1371600"/>
            <a:ext cx="7962902" cy="5105400"/>
          </a:xfrm>
        </p:spPr>
        <p:txBody>
          <a:bodyPr>
            <a:normAutofit/>
          </a:bodyPr>
          <a:lstStyle/>
          <a:p>
            <a:r>
              <a:rPr lang="en-US" sz="2200" dirty="0"/>
              <a:t>Were an excessive number of corridors used to yard the timber across surface waters? </a:t>
            </a:r>
          </a:p>
          <a:p>
            <a:pPr lvl="0"/>
            <a:r>
              <a:rPr lang="en-US" sz="2200" dirty="0"/>
              <a:t>Did yarding a V-notch cause significant erosion? </a:t>
            </a:r>
          </a:p>
          <a:p>
            <a:pPr lvl="0"/>
            <a:r>
              <a:rPr lang="en-US" sz="2200" dirty="0"/>
              <a:t>Were trees near a stream that had to be yarded to the opposite side bridged across it when they were felled? </a:t>
            </a:r>
          </a:p>
          <a:p>
            <a:pPr lvl="0"/>
            <a:r>
              <a:rPr lang="en-US" sz="2200" dirty="0"/>
              <a:t>Were bumper logs used to protect the stream bank?  </a:t>
            </a:r>
          </a:p>
          <a:p>
            <a:pPr lvl="0"/>
            <a:r>
              <a:rPr lang="en-US" sz="2200" dirty="0"/>
              <a:t>Was the ground frozen during yarding?  </a:t>
            </a:r>
          </a:p>
          <a:p>
            <a:pPr marL="0" lvl="0" indent="0">
              <a:buNone/>
            </a:pPr>
            <a:r>
              <a:rPr lang="en-US" sz="2200" dirty="0">
                <a:solidFill>
                  <a:srgbClr val="C198E0"/>
                </a:solidFill>
              </a:rPr>
              <a:t>	</a:t>
            </a:r>
            <a:r>
              <a:rPr lang="en-US" dirty="0">
                <a:solidFill>
                  <a:srgbClr val="C198E0"/>
                </a:solidFill>
              </a:rPr>
              <a:t>			  		</a:t>
            </a:r>
          </a:p>
          <a:p>
            <a:pPr marL="0" lvl="0" indent="0" algn="r">
              <a:buNone/>
            </a:pPr>
            <a:r>
              <a:rPr lang="en-US" dirty="0">
                <a:solidFill>
                  <a:srgbClr val="C198E0"/>
                </a:solidFill>
              </a:rPr>
              <a:t>Purple book </a:t>
            </a:r>
            <a:r>
              <a:rPr lang="en-US" dirty="0"/>
              <a:t>for 11 AAC 95.360(a),(b)</a:t>
            </a:r>
          </a:p>
        </p:txBody>
      </p:sp>
    </p:spTree>
    <p:extLst>
      <p:ext uri="{BB962C8B-B14F-4D97-AF65-F5344CB8AC3E}">
        <p14:creationId xmlns:p14="http://schemas.microsoft.com/office/powerpoint/2010/main" val="1654508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125113" cy="924475"/>
          </a:xfrm>
        </p:spPr>
        <p:txBody>
          <a:bodyPr/>
          <a:lstStyle/>
          <a:p>
            <a:r>
              <a:rPr lang="en-US" sz="4000" dirty="0">
                <a:solidFill>
                  <a:srgbClr val="CDD678"/>
                </a:solidFill>
              </a:rPr>
              <a:t>Purpose: all lands</a:t>
            </a:r>
          </a:p>
        </p:txBody>
      </p:sp>
      <p:sp>
        <p:nvSpPr>
          <p:cNvPr id="3" name="Content Placeholder 2"/>
          <p:cNvSpPr>
            <a:spLocks noGrp="1"/>
          </p:cNvSpPr>
          <p:nvPr>
            <p:ph idx="1"/>
          </p:nvPr>
        </p:nvSpPr>
        <p:spPr>
          <a:xfrm>
            <a:off x="990600" y="990600"/>
            <a:ext cx="7620000" cy="3276600"/>
          </a:xfrm>
        </p:spPr>
        <p:txBody>
          <a:bodyPr>
            <a:normAutofit/>
          </a:bodyPr>
          <a:lstStyle/>
          <a:p>
            <a:r>
              <a:rPr lang="en-US" sz="2800" dirty="0"/>
              <a:t>Conduct operations in a manner that does not degrade water quality.</a:t>
            </a:r>
          </a:p>
          <a:p>
            <a:r>
              <a:rPr lang="en-US" sz="2800" dirty="0"/>
              <a:t> Avoid fostering outbreaks of insect infestations or disease infection.</a:t>
            </a:r>
          </a:p>
          <a:p>
            <a:pPr marL="0" indent="0">
              <a:buNone/>
            </a:pPr>
            <a:r>
              <a:rPr lang="en-US" sz="2200" dirty="0">
                <a:solidFill>
                  <a:srgbClr val="CDD678"/>
                </a:solidFill>
              </a:rPr>
              <a:t>AS 41.17.082(b),11 AAC 95.185(b)</a:t>
            </a:r>
          </a:p>
        </p:txBody>
      </p:sp>
      <p:pic>
        <p:nvPicPr>
          <p:cNvPr id="4" name="Picture 3" descr="C:\Users\mwfreeman\Pictures\SAF Resources\Spruce beetle damage-crop.jpeg">
            <a:extLst>
              <a:ext uri="{FF2B5EF4-FFF2-40B4-BE49-F238E27FC236}">
                <a16:creationId xmlns:a16="http://schemas.microsoft.com/office/drawing/2014/main" id="{F58AF71E-657F-4512-A4E2-17CEA09AC3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4493" y="4114801"/>
            <a:ext cx="3845307" cy="2518784"/>
          </a:xfrm>
          <a:prstGeom prst="rect">
            <a:avLst/>
          </a:prstGeom>
          <a:noFill/>
          <a:ln>
            <a:solidFill>
              <a:schemeClr val="accent5">
                <a:lumMod val="40000"/>
                <a:lumOff val="60000"/>
              </a:schemeClr>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A9672B1-3D6C-42CE-969C-BC69688D4171}"/>
              </a:ext>
            </a:extLst>
          </p:cNvPr>
          <p:cNvSpPr txBox="1"/>
          <p:nvPr/>
        </p:nvSpPr>
        <p:spPr>
          <a:xfrm>
            <a:off x="6096000" y="5715000"/>
            <a:ext cx="1676400" cy="954107"/>
          </a:xfrm>
          <a:prstGeom prst="rect">
            <a:avLst/>
          </a:prstGeom>
          <a:noFill/>
        </p:spPr>
        <p:txBody>
          <a:bodyPr wrap="square" rtlCol="0">
            <a:spAutoFit/>
          </a:bodyPr>
          <a:lstStyle/>
          <a:p>
            <a:r>
              <a:rPr lang="en-US" sz="1400" dirty="0"/>
              <a:t>Kenai Peninsula spruce bark beetle infestation </a:t>
            </a:r>
          </a:p>
        </p:txBody>
      </p:sp>
    </p:spTree>
    <p:extLst>
      <p:ext uri="{BB962C8B-B14F-4D97-AF65-F5344CB8AC3E}">
        <p14:creationId xmlns:p14="http://schemas.microsoft.com/office/powerpoint/2010/main" val="21508431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125113" cy="924475"/>
          </a:xfrm>
        </p:spPr>
        <p:txBody>
          <a:bodyPr/>
          <a:lstStyle/>
          <a:p>
            <a:r>
              <a:rPr lang="en-US" sz="4400" dirty="0">
                <a:solidFill>
                  <a:srgbClr val="CDD678"/>
                </a:solidFill>
              </a:rPr>
              <a:t>Cable yarding standards</a:t>
            </a:r>
          </a:p>
        </p:txBody>
      </p:sp>
      <p:sp>
        <p:nvSpPr>
          <p:cNvPr id="3" name="Content Placeholder 2"/>
          <p:cNvSpPr>
            <a:spLocks noGrp="1"/>
          </p:cNvSpPr>
          <p:nvPr>
            <p:ph idx="1"/>
          </p:nvPr>
        </p:nvSpPr>
        <p:spPr>
          <a:xfrm>
            <a:off x="990600" y="1066800"/>
            <a:ext cx="7125112" cy="5791200"/>
          </a:xfrm>
        </p:spPr>
        <p:txBody>
          <a:bodyPr>
            <a:normAutofit/>
          </a:bodyPr>
          <a:lstStyle/>
          <a:p>
            <a:r>
              <a:rPr lang="en-US" sz="2800" dirty="0"/>
              <a:t> Where feasible,</a:t>
            </a:r>
          </a:p>
          <a:p>
            <a:pPr lvl="1"/>
            <a:r>
              <a:rPr lang="en-US" sz="2600" dirty="0"/>
              <a:t> use maximum available deflection.</a:t>
            </a:r>
          </a:p>
          <a:p>
            <a:pPr lvl="1"/>
            <a:r>
              <a:rPr lang="en-US" sz="2600" dirty="0"/>
              <a:t> use uphill yarding techniques.</a:t>
            </a:r>
          </a:p>
          <a:p>
            <a:r>
              <a:rPr lang="en-US" sz="2800" dirty="0"/>
              <a:t> Where downhill yarding is used, use deflection to lift the leading end of the log and minimize downhill movement of slash and soils.</a:t>
            </a:r>
          </a:p>
          <a:p>
            <a:pPr marL="0" indent="0">
              <a:buNone/>
            </a:pPr>
            <a:r>
              <a:rPr lang="en-US" sz="2200" dirty="0">
                <a:solidFill>
                  <a:srgbClr val="BBC745"/>
                </a:solidFill>
              </a:rPr>
              <a:t>									  </a:t>
            </a:r>
          </a:p>
          <a:p>
            <a:pPr marL="0" indent="0">
              <a:buNone/>
            </a:pPr>
            <a:r>
              <a:rPr lang="en-US" sz="2200" dirty="0">
                <a:solidFill>
                  <a:srgbClr val="BBC745"/>
                </a:solidFill>
              </a:rPr>
              <a:t>								11 AAC 95.360(c)(1-3)</a:t>
            </a:r>
            <a:endParaRPr lang="en-US" sz="2200" dirty="0"/>
          </a:p>
        </p:txBody>
      </p:sp>
    </p:spTree>
    <p:extLst>
      <p:ext uri="{BB962C8B-B14F-4D97-AF65-F5344CB8AC3E}">
        <p14:creationId xmlns:p14="http://schemas.microsoft.com/office/powerpoint/2010/main" val="37061148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277513" cy="924475"/>
          </a:xfrm>
        </p:spPr>
        <p:txBody>
          <a:bodyPr/>
          <a:lstStyle/>
          <a:p>
            <a:r>
              <a:rPr lang="en-US" sz="3600" dirty="0">
                <a:solidFill>
                  <a:srgbClr val="CDD678"/>
                </a:solidFill>
              </a:rPr>
              <a:t>Cable yarding standards, cont.</a:t>
            </a:r>
          </a:p>
        </p:txBody>
      </p:sp>
      <p:sp>
        <p:nvSpPr>
          <p:cNvPr id="3" name="Content Placeholder 2"/>
          <p:cNvSpPr>
            <a:spLocks noGrp="1"/>
          </p:cNvSpPr>
          <p:nvPr>
            <p:ph idx="1"/>
          </p:nvPr>
        </p:nvSpPr>
        <p:spPr>
          <a:xfrm>
            <a:off x="990600" y="1371600"/>
            <a:ext cx="7125112" cy="5181600"/>
          </a:xfrm>
        </p:spPr>
        <p:txBody>
          <a:bodyPr>
            <a:normAutofit/>
          </a:bodyPr>
          <a:lstStyle/>
          <a:p>
            <a:r>
              <a:rPr lang="en-US" sz="2400" dirty="0"/>
              <a:t>When yarding parallel to surface waters, or when in or near a riparian area, make an effort to minimize soil disturbance and prevent logs from rolling into surface waters or the riparian area.</a:t>
            </a:r>
          </a:p>
          <a:p>
            <a:r>
              <a:rPr lang="en-US" sz="2400" dirty="0"/>
              <a:t>When yarding across marshes and non-forested muskegs, make an effort to minimize damage to vegetative cover.</a:t>
            </a:r>
          </a:p>
          <a:p>
            <a:r>
              <a:rPr lang="en-US" sz="2400" dirty="0"/>
              <a:t>On unstable slopes, minimize disturbance to soils, understory vegetation, stumps, and root systems.</a:t>
            </a:r>
          </a:p>
          <a:p>
            <a:pPr marL="0" indent="0">
              <a:buNone/>
            </a:pPr>
            <a:r>
              <a:rPr lang="en-US" sz="2200" dirty="0">
                <a:solidFill>
                  <a:srgbClr val="BBC745"/>
                </a:solidFill>
              </a:rPr>
              <a:t>								11 AAC 95.360(c)(4-6)</a:t>
            </a:r>
            <a:endParaRPr lang="en-US" sz="2200" dirty="0"/>
          </a:p>
        </p:txBody>
      </p:sp>
    </p:spTree>
    <p:extLst>
      <p:ext uri="{BB962C8B-B14F-4D97-AF65-F5344CB8AC3E}">
        <p14:creationId xmlns:p14="http://schemas.microsoft.com/office/powerpoint/2010/main" val="38998575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533400"/>
            <a:ext cx="7125113" cy="924475"/>
          </a:xfrm>
        </p:spPr>
        <p:txBody>
          <a:bodyPr/>
          <a:lstStyle/>
          <a:p>
            <a:r>
              <a:rPr lang="en-US" dirty="0">
                <a:solidFill>
                  <a:srgbClr val="CDD678"/>
                </a:solidFill>
              </a:rPr>
              <a:t>Compliance monitoring considerations:  Cable yarding</a:t>
            </a:r>
          </a:p>
        </p:txBody>
      </p:sp>
      <p:sp>
        <p:nvSpPr>
          <p:cNvPr id="3" name="Content Placeholder 2"/>
          <p:cNvSpPr>
            <a:spLocks noGrp="1"/>
          </p:cNvSpPr>
          <p:nvPr>
            <p:ph idx="1"/>
          </p:nvPr>
        </p:nvSpPr>
        <p:spPr>
          <a:xfrm>
            <a:off x="876298" y="1457875"/>
            <a:ext cx="7391400" cy="5323925"/>
          </a:xfrm>
        </p:spPr>
        <p:txBody>
          <a:bodyPr>
            <a:normAutofit/>
          </a:bodyPr>
          <a:lstStyle/>
          <a:p>
            <a:pPr lvl="0"/>
            <a:r>
              <a:rPr lang="en-US" sz="2200" dirty="0"/>
              <a:t>Partially or fully suspend logs when yarding. </a:t>
            </a:r>
          </a:p>
          <a:p>
            <a:pPr lvl="0"/>
            <a:r>
              <a:rPr lang="en-US" sz="2200" dirty="0"/>
              <a:t>Select landings to minimize side-hill yarding near the stream or riparian area</a:t>
            </a:r>
          </a:p>
          <a:p>
            <a:pPr lvl="0"/>
            <a:r>
              <a:rPr lang="en-US" sz="2200" dirty="0"/>
              <a:t>Do not locate landings near an incised stream, especially when yarding downhill.  </a:t>
            </a:r>
          </a:p>
          <a:p>
            <a:pPr lvl="0"/>
            <a:r>
              <a:rPr lang="en-US" sz="2200" dirty="0"/>
              <a:t>When yarding, was the butt rigging correctly positioned to keep logs from rolling downhill? </a:t>
            </a:r>
          </a:p>
          <a:p>
            <a:pPr lvl="0"/>
            <a:r>
              <a:rPr lang="en-US" sz="2200" dirty="0"/>
              <a:t>Could other yarding methods have been used to provide greater suspension or more control over the log when side-hill yarding?</a:t>
            </a:r>
          </a:p>
          <a:p>
            <a:pPr marL="0" lvl="0" indent="0">
              <a:buNone/>
            </a:pPr>
            <a:r>
              <a:rPr lang="en-US" sz="2200" dirty="0">
                <a:solidFill>
                  <a:srgbClr val="C198E0"/>
                </a:solidFill>
              </a:rPr>
              <a:t>	</a:t>
            </a:r>
            <a:r>
              <a:rPr lang="en-US" dirty="0">
                <a:solidFill>
                  <a:srgbClr val="C198E0"/>
                </a:solidFill>
              </a:rPr>
              <a:t>			  		Purple book </a:t>
            </a:r>
            <a:r>
              <a:rPr lang="en-US" dirty="0"/>
              <a:t>for 11 AAC 95.360(c)(4)</a:t>
            </a:r>
          </a:p>
        </p:txBody>
      </p:sp>
    </p:spTree>
    <p:extLst>
      <p:ext uri="{BB962C8B-B14F-4D97-AF65-F5344CB8AC3E}">
        <p14:creationId xmlns:p14="http://schemas.microsoft.com/office/powerpoint/2010/main" val="37317972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Slope stability </a:t>
            </a:r>
          </a:p>
        </p:txBody>
      </p:sp>
      <p:sp>
        <p:nvSpPr>
          <p:cNvPr id="3" name="Content Placeholder 2"/>
          <p:cNvSpPr>
            <a:spLocks noGrp="1"/>
          </p:cNvSpPr>
          <p:nvPr>
            <p:ph idx="1"/>
          </p:nvPr>
        </p:nvSpPr>
        <p:spPr>
          <a:xfrm>
            <a:off x="1009443" y="1807361"/>
            <a:ext cx="7125112" cy="4669639"/>
          </a:xfrm>
        </p:spPr>
        <p:txBody>
          <a:bodyPr/>
          <a:lstStyle/>
          <a:p>
            <a:pPr marL="0" indent="0">
              <a:buNone/>
            </a:pPr>
            <a:r>
              <a:rPr lang="en-US" sz="3200" dirty="0"/>
              <a:t>In designated riparian areas in Region I, achieve full or partial suspension in yarding operations.</a:t>
            </a:r>
          </a:p>
          <a:p>
            <a:endParaRPr lang="en-US" sz="3200" dirty="0"/>
          </a:p>
          <a:p>
            <a:pPr marL="0" indent="0">
              <a:buNone/>
            </a:pPr>
            <a:endParaRPr lang="en-US" sz="3200" dirty="0"/>
          </a:p>
          <a:p>
            <a:pPr marL="0" indent="0">
              <a:buNone/>
            </a:pPr>
            <a:endParaRPr lang="en-US" sz="3200" dirty="0"/>
          </a:p>
          <a:p>
            <a:pPr marL="0" indent="0">
              <a:buNone/>
            </a:pPr>
            <a:r>
              <a:rPr lang="en-US" sz="2200" dirty="0">
                <a:solidFill>
                  <a:srgbClr val="BBC745"/>
                </a:solidFill>
              </a:rPr>
              <a:t>								 11 AAC 95.280(d)(3)</a:t>
            </a:r>
          </a:p>
        </p:txBody>
      </p:sp>
    </p:spTree>
    <p:extLst>
      <p:ext uri="{BB962C8B-B14F-4D97-AF65-F5344CB8AC3E}">
        <p14:creationId xmlns:p14="http://schemas.microsoft.com/office/powerpoint/2010/main" val="37046482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75724"/>
            <a:ext cx="7924800" cy="924475"/>
          </a:xfrm>
        </p:spPr>
        <p:txBody>
          <a:bodyPr/>
          <a:lstStyle/>
          <a:p>
            <a:r>
              <a:rPr lang="en-US" sz="4400" dirty="0">
                <a:solidFill>
                  <a:srgbClr val="CDD678"/>
                </a:solidFill>
              </a:rPr>
              <a:t>Small streamside variations</a:t>
            </a:r>
          </a:p>
        </p:txBody>
      </p:sp>
      <p:sp>
        <p:nvSpPr>
          <p:cNvPr id="3" name="Content Placeholder 2"/>
          <p:cNvSpPr>
            <a:spLocks noGrp="1"/>
          </p:cNvSpPr>
          <p:nvPr>
            <p:ph idx="1"/>
          </p:nvPr>
        </p:nvSpPr>
        <p:spPr>
          <a:xfrm>
            <a:off x="1009444" y="1447800"/>
            <a:ext cx="7125112" cy="4051437"/>
          </a:xfrm>
        </p:spPr>
        <p:txBody>
          <a:bodyPr>
            <a:normAutofit/>
          </a:bodyPr>
          <a:lstStyle/>
          <a:p>
            <a:pPr marL="0" indent="0">
              <a:buNone/>
            </a:pPr>
            <a:r>
              <a:rPr lang="en-US" sz="2800" dirty="0"/>
              <a:t>See FRPA 101 E-1:  Riparian standards in Region I for felling, bucking, and yarding requirements in small streamside variation zones under </a:t>
            </a:r>
            <a:r>
              <a:rPr lang="en-US" sz="2800" dirty="0">
                <a:solidFill>
                  <a:srgbClr val="BBC745"/>
                </a:solidFill>
              </a:rPr>
              <a:t>11 AAC 95.240(d)(4)</a:t>
            </a:r>
          </a:p>
        </p:txBody>
      </p:sp>
    </p:spTree>
    <p:extLst>
      <p:ext uri="{BB962C8B-B14F-4D97-AF65-F5344CB8AC3E}">
        <p14:creationId xmlns:p14="http://schemas.microsoft.com/office/powerpoint/2010/main" val="27322847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Additional guidance</a:t>
            </a:r>
          </a:p>
        </p:txBody>
      </p:sp>
      <p:sp>
        <p:nvSpPr>
          <p:cNvPr id="3" name="Content Placeholder 2"/>
          <p:cNvSpPr>
            <a:spLocks noGrp="1"/>
          </p:cNvSpPr>
          <p:nvPr>
            <p:ph idx="1"/>
          </p:nvPr>
        </p:nvSpPr>
        <p:spPr>
          <a:xfrm>
            <a:off x="1009443" y="1807361"/>
            <a:ext cx="7125112" cy="4364839"/>
          </a:xfrm>
        </p:spPr>
        <p:txBody>
          <a:bodyPr>
            <a:normAutofit/>
          </a:bodyPr>
          <a:lstStyle/>
          <a:p>
            <a:pPr marL="0" indent="0">
              <a:buNone/>
            </a:pPr>
            <a:r>
              <a:rPr lang="en-US" sz="2800" dirty="0"/>
              <a:t>See also the purple book sections on </a:t>
            </a:r>
            <a:r>
              <a:rPr lang="en-US" sz="2800" dirty="0">
                <a:solidFill>
                  <a:srgbClr val="CDD678"/>
                </a:solidFill>
              </a:rPr>
              <a:t>11 AAC 95.360(a), (b), and (c) </a:t>
            </a:r>
            <a:r>
              <a:rPr lang="en-US" sz="2800" dirty="0"/>
              <a:t>for additional information on objectives and compliance monitoring considerations regarding cable yarding, including yarding adjacent to surface waters. </a:t>
            </a:r>
          </a:p>
          <a:p>
            <a:pPr lvl="1"/>
            <a:endParaRPr lang="en-US" sz="2800" dirty="0"/>
          </a:p>
          <a:p>
            <a:endParaRPr lang="en-US" sz="2800" dirty="0"/>
          </a:p>
        </p:txBody>
      </p:sp>
    </p:spTree>
    <p:extLst>
      <p:ext uri="{BB962C8B-B14F-4D97-AF65-F5344CB8AC3E}">
        <p14:creationId xmlns:p14="http://schemas.microsoft.com/office/powerpoint/2010/main" val="4576556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Tracked and wheeled harvest systems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921857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125113" cy="924475"/>
          </a:xfrm>
        </p:spPr>
        <p:txBody>
          <a:bodyPr/>
          <a:lstStyle/>
          <a:p>
            <a:r>
              <a:rPr lang="en-US" sz="4400" dirty="0">
                <a:solidFill>
                  <a:srgbClr val="CDD678"/>
                </a:solidFill>
              </a:rPr>
              <a:t>Restricted areas</a:t>
            </a:r>
          </a:p>
        </p:txBody>
      </p:sp>
      <p:sp>
        <p:nvSpPr>
          <p:cNvPr id="3" name="Content Placeholder 2"/>
          <p:cNvSpPr>
            <a:spLocks noGrp="1"/>
          </p:cNvSpPr>
          <p:nvPr>
            <p:ph idx="1"/>
          </p:nvPr>
        </p:nvSpPr>
        <p:spPr>
          <a:xfrm>
            <a:off x="457200" y="1371601"/>
            <a:ext cx="8001000" cy="5257800"/>
          </a:xfrm>
        </p:spPr>
        <p:txBody>
          <a:bodyPr>
            <a:normAutofit/>
          </a:bodyPr>
          <a:lstStyle/>
          <a:p>
            <a:r>
              <a:rPr lang="en-US" sz="2400" dirty="0"/>
              <a:t>A person may not skid timber or operate construction equipment or machinery </a:t>
            </a:r>
          </a:p>
          <a:p>
            <a:pPr lvl="1"/>
            <a:r>
              <a:rPr lang="en-US" sz="2400" dirty="0"/>
              <a:t> in a catalogued anadromous water without written approval of ADF&amp;G</a:t>
            </a:r>
          </a:p>
          <a:p>
            <a:pPr lvl="1"/>
            <a:r>
              <a:rPr lang="en-US" sz="2400" dirty="0"/>
              <a:t> in any other surface waters, marshes, or non-forested muskegs without prior notice to DOF, except that equipment may be operated on frozen surface waters, marshes, or non-forested muskegs without prior notice to DOF</a:t>
            </a:r>
          </a:p>
          <a:p>
            <a:pPr lvl="1"/>
            <a:r>
              <a:rPr lang="en-US" sz="2400" dirty="0"/>
              <a:t> on unstable slopes without prior notice to DOF</a:t>
            </a:r>
          </a:p>
          <a:p>
            <a:pPr marL="0" indent="0">
              <a:buNone/>
            </a:pPr>
            <a:r>
              <a:rPr lang="en-US" sz="2200" dirty="0">
                <a:solidFill>
                  <a:srgbClr val="BBC745"/>
                </a:solidFill>
              </a:rPr>
              <a:t>									 		  11 AAC 95.365(a)</a:t>
            </a:r>
            <a:endParaRPr lang="en-US" sz="2200" dirty="0"/>
          </a:p>
        </p:txBody>
      </p:sp>
    </p:spTree>
    <p:extLst>
      <p:ext uri="{BB962C8B-B14F-4D97-AF65-F5344CB8AC3E}">
        <p14:creationId xmlns:p14="http://schemas.microsoft.com/office/powerpoint/2010/main" val="2776934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125113" cy="924475"/>
          </a:xfrm>
        </p:spPr>
        <p:txBody>
          <a:bodyPr/>
          <a:lstStyle/>
          <a:p>
            <a:r>
              <a:rPr lang="en-US" sz="4400" dirty="0">
                <a:solidFill>
                  <a:srgbClr val="CDD678"/>
                </a:solidFill>
              </a:rPr>
              <a:t>Riparian areas</a:t>
            </a:r>
          </a:p>
        </p:txBody>
      </p:sp>
      <p:sp>
        <p:nvSpPr>
          <p:cNvPr id="3" name="Content Placeholder 2"/>
          <p:cNvSpPr>
            <a:spLocks noGrp="1"/>
          </p:cNvSpPr>
          <p:nvPr>
            <p:ph idx="1"/>
          </p:nvPr>
        </p:nvSpPr>
        <p:spPr>
          <a:xfrm>
            <a:off x="551935" y="767037"/>
            <a:ext cx="8000999" cy="5925177"/>
          </a:xfrm>
        </p:spPr>
        <p:txBody>
          <a:bodyPr>
            <a:normAutofit/>
          </a:bodyPr>
          <a:lstStyle/>
          <a:p>
            <a:r>
              <a:rPr lang="en-US" sz="2600" dirty="0"/>
              <a:t> Minimize the number of skidding routes through a riparian area.</a:t>
            </a:r>
          </a:p>
          <a:p>
            <a:r>
              <a:rPr lang="en-US" sz="2600" dirty="0"/>
              <a:t> Consistent with good safety practices, log skidding minimize damage to retained trees, stumps, root                                                       systems, understory                                          vegeta­tion, and soils.</a:t>
            </a:r>
          </a:p>
          <a:p>
            <a:r>
              <a:rPr lang="en-US" sz="2600" dirty="0"/>
              <a:t> Use one-end                                                  suspension of logs.</a:t>
            </a:r>
          </a:p>
          <a:p>
            <a:pPr marL="0" indent="0">
              <a:buNone/>
            </a:pPr>
            <a:endParaRPr lang="en-US" sz="2200" dirty="0">
              <a:solidFill>
                <a:srgbClr val="BBC745"/>
              </a:solidFill>
            </a:endParaRPr>
          </a:p>
          <a:p>
            <a:pPr marL="0" indent="0">
              <a:buNone/>
            </a:pPr>
            <a:r>
              <a:rPr lang="en-US" sz="2200" dirty="0">
                <a:solidFill>
                  <a:srgbClr val="BBC745"/>
                </a:solidFill>
              </a:rPr>
              <a:t>11 AAC 95.365(b)</a:t>
            </a:r>
            <a:endParaRPr lang="en-US" sz="2200" dirty="0"/>
          </a:p>
        </p:txBody>
      </p:sp>
      <p:pic>
        <p:nvPicPr>
          <p:cNvPr id="5" name="Picture 4">
            <a:extLst>
              <a:ext uri="{FF2B5EF4-FFF2-40B4-BE49-F238E27FC236}">
                <a16:creationId xmlns:a16="http://schemas.microsoft.com/office/drawing/2014/main" id="{2D0AA25A-D884-4936-94BA-38F63C899E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3328086"/>
            <a:ext cx="4191000" cy="3143250"/>
          </a:xfrm>
          <a:prstGeom prst="rect">
            <a:avLst/>
          </a:prstGeom>
          <a:solidFill>
            <a:schemeClr val="bg1"/>
          </a:solidFill>
          <a:ln>
            <a:solidFill>
              <a:schemeClr val="tx1"/>
            </a:solidFill>
          </a:ln>
        </p:spPr>
      </p:pic>
      <p:sp>
        <p:nvSpPr>
          <p:cNvPr id="6" name="TextBox 5">
            <a:extLst>
              <a:ext uri="{FF2B5EF4-FFF2-40B4-BE49-F238E27FC236}">
                <a16:creationId xmlns:a16="http://schemas.microsoft.com/office/drawing/2014/main" id="{82411991-8C74-4BA8-A819-52BEE421839E}"/>
              </a:ext>
            </a:extLst>
          </p:cNvPr>
          <p:cNvSpPr txBox="1"/>
          <p:nvPr/>
        </p:nvSpPr>
        <p:spPr>
          <a:xfrm>
            <a:off x="4648200" y="6471336"/>
            <a:ext cx="4343400" cy="276999"/>
          </a:xfrm>
          <a:prstGeom prst="rect">
            <a:avLst/>
          </a:prstGeom>
          <a:noFill/>
        </p:spPr>
        <p:txBody>
          <a:bodyPr wrap="square" rtlCol="0">
            <a:spAutoFit/>
          </a:bodyPr>
          <a:lstStyle/>
          <a:p>
            <a:r>
              <a:rPr lang="en-US" sz="1200" dirty="0"/>
              <a:t>Mainline skid trail.  Photo:  Wade Wahrenbrock, DOF</a:t>
            </a:r>
          </a:p>
        </p:txBody>
      </p:sp>
    </p:spTree>
    <p:extLst>
      <p:ext uri="{BB962C8B-B14F-4D97-AF65-F5344CB8AC3E}">
        <p14:creationId xmlns:p14="http://schemas.microsoft.com/office/powerpoint/2010/main" val="14274880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457200"/>
            <a:ext cx="7125113" cy="924475"/>
          </a:xfrm>
        </p:spPr>
        <p:txBody>
          <a:bodyPr/>
          <a:lstStyle/>
          <a:p>
            <a:r>
              <a:rPr lang="en-US" sz="4400" dirty="0">
                <a:solidFill>
                  <a:srgbClr val="CDD678"/>
                </a:solidFill>
              </a:rPr>
              <a:t>Shovel yarding notes</a:t>
            </a:r>
          </a:p>
        </p:txBody>
      </p:sp>
      <p:sp>
        <p:nvSpPr>
          <p:cNvPr id="3" name="Content Placeholder 2"/>
          <p:cNvSpPr>
            <a:spLocks noGrp="1"/>
          </p:cNvSpPr>
          <p:nvPr>
            <p:ph idx="1"/>
          </p:nvPr>
        </p:nvSpPr>
        <p:spPr>
          <a:xfrm>
            <a:off x="838200" y="990601"/>
            <a:ext cx="7296355" cy="3048000"/>
          </a:xfrm>
        </p:spPr>
        <p:txBody>
          <a:bodyPr>
            <a:normAutofit/>
          </a:bodyPr>
          <a:lstStyle/>
          <a:p>
            <a:pPr>
              <a:buFont typeface="Wingdings 2" panose="05020102010507070707" pitchFamily="18" charset="2"/>
              <a:buChar char=""/>
            </a:pPr>
            <a:r>
              <a:rPr lang="en-US" sz="2400" dirty="0"/>
              <a:t>Shovel yarding should rarely require a skid trail within the riparian area.  An exception might be where a stream is crossed to shovel log a small patch of timber on the other side without having to construct a road.  </a:t>
            </a:r>
          </a:p>
        </p:txBody>
      </p:sp>
      <p:pic>
        <p:nvPicPr>
          <p:cNvPr id="4" name="Picture 10" descr="100_1645">
            <a:extLst>
              <a:ext uri="{FF2B5EF4-FFF2-40B4-BE49-F238E27FC236}">
                <a16:creationId xmlns:a16="http://schemas.microsoft.com/office/drawing/2014/main" id="{77986798-72B1-4EBE-B19A-CB97ACD77E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341749" y="3714427"/>
            <a:ext cx="3543300" cy="2362200"/>
          </a:xfrm>
          <a:prstGeom prst="rect">
            <a:avLst/>
          </a:prstGeom>
          <a:ln>
            <a:solidFill>
              <a:srgbClr val="CDD678"/>
            </a:solidFill>
          </a:ln>
        </p:spPr>
      </p:pic>
      <p:sp>
        <p:nvSpPr>
          <p:cNvPr id="5" name="TextBox 4">
            <a:extLst>
              <a:ext uri="{FF2B5EF4-FFF2-40B4-BE49-F238E27FC236}">
                <a16:creationId xmlns:a16="http://schemas.microsoft.com/office/drawing/2014/main" id="{DEDF1EC6-8CFA-47CF-80A3-06A14BDCEC70}"/>
              </a:ext>
            </a:extLst>
          </p:cNvPr>
          <p:cNvSpPr txBox="1"/>
          <p:nvPr/>
        </p:nvSpPr>
        <p:spPr>
          <a:xfrm>
            <a:off x="856281" y="3733800"/>
            <a:ext cx="4477719" cy="3139321"/>
          </a:xfrm>
          <a:prstGeom prst="rect">
            <a:avLst/>
          </a:prstGeom>
          <a:noFill/>
        </p:spPr>
        <p:txBody>
          <a:bodyPr wrap="square" rtlCol="0">
            <a:spAutoFit/>
          </a:bodyPr>
          <a:lstStyle/>
          <a:p>
            <a:pPr marL="342900" indent="-342900">
              <a:buFont typeface="Arial" panose="020B0604020202020204" pitchFamily="34" charset="0"/>
              <a:buChar char="•"/>
            </a:pPr>
            <a:r>
              <a:rPr lang="en-US" sz="2400" dirty="0"/>
              <a:t>Where feasible, the operator should reach into the riparian area to remove a log after positioning the shovel outside the riparian area.  </a:t>
            </a:r>
          </a:p>
          <a:p>
            <a:pPr lvl="0"/>
            <a:endParaRPr lang="en-US" dirty="0">
              <a:solidFill>
                <a:srgbClr val="C198E0"/>
              </a:solidFill>
            </a:endParaRPr>
          </a:p>
          <a:p>
            <a:pPr lvl="0"/>
            <a:r>
              <a:rPr lang="en-US" dirty="0">
                <a:solidFill>
                  <a:srgbClr val="C198E0"/>
                </a:solidFill>
              </a:rPr>
              <a:t>Purple book </a:t>
            </a:r>
            <a:r>
              <a:rPr lang="en-US" dirty="0"/>
              <a:t>for 11 AAC 95.365(b)</a:t>
            </a:r>
          </a:p>
          <a:p>
            <a:endParaRPr lang="en-US" dirty="0"/>
          </a:p>
        </p:txBody>
      </p:sp>
      <p:sp>
        <p:nvSpPr>
          <p:cNvPr id="6" name="TextBox 5">
            <a:extLst>
              <a:ext uri="{FF2B5EF4-FFF2-40B4-BE49-F238E27FC236}">
                <a16:creationId xmlns:a16="http://schemas.microsoft.com/office/drawing/2014/main" id="{9FFA7E42-74EA-4966-9629-F3BF6D909A94}"/>
              </a:ext>
            </a:extLst>
          </p:cNvPr>
          <p:cNvSpPr txBox="1"/>
          <p:nvPr/>
        </p:nvSpPr>
        <p:spPr>
          <a:xfrm>
            <a:off x="5600700" y="6151571"/>
            <a:ext cx="3543300" cy="276999"/>
          </a:xfrm>
          <a:prstGeom prst="rect">
            <a:avLst/>
          </a:prstGeom>
          <a:noFill/>
        </p:spPr>
        <p:txBody>
          <a:bodyPr wrap="square" rtlCol="0">
            <a:spAutoFit/>
          </a:bodyPr>
          <a:lstStyle/>
          <a:p>
            <a:r>
              <a:rPr lang="en-US" sz="1200" dirty="0"/>
              <a:t>Photo by NPI of operations in Mat-Su</a:t>
            </a:r>
          </a:p>
        </p:txBody>
      </p:sp>
    </p:spTree>
    <p:extLst>
      <p:ext uri="{BB962C8B-B14F-4D97-AF65-F5344CB8AC3E}">
        <p14:creationId xmlns:p14="http://schemas.microsoft.com/office/powerpoint/2010/main" val="3566549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125113" cy="924475"/>
          </a:xfrm>
        </p:spPr>
        <p:txBody>
          <a:bodyPr/>
          <a:lstStyle/>
          <a:p>
            <a:r>
              <a:rPr lang="en-US" sz="4400" dirty="0">
                <a:solidFill>
                  <a:srgbClr val="CDD678"/>
                </a:solidFill>
              </a:rPr>
              <a:t>Definition: “Operations”</a:t>
            </a:r>
          </a:p>
        </p:txBody>
      </p:sp>
      <p:sp>
        <p:nvSpPr>
          <p:cNvPr id="3" name="Content Placeholder 2"/>
          <p:cNvSpPr>
            <a:spLocks noGrp="1"/>
          </p:cNvSpPr>
          <p:nvPr>
            <p:ph idx="1"/>
          </p:nvPr>
        </p:nvSpPr>
        <p:spPr>
          <a:xfrm>
            <a:off x="762000" y="1371600"/>
            <a:ext cx="4572000" cy="4593439"/>
          </a:xfrm>
        </p:spPr>
        <p:txBody>
          <a:bodyPr>
            <a:normAutofit lnSpcReduction="10000"/>
          </a:bodyPr>
          <a:lstStyle/>
          <a:p>
            <a:pPr marL="0" indent="0">
              <a:buNone/>
            </a:pPr>
            <a:r>
              <a:rPr lang="en-US" sz="2800" dirty="0"/>
              <a:t>"operations" means timber harvesting or activities associated with timber harvesting or forest development to which FRPA applies</a:t>
            </a:r>
          </a:p>
          <a:p>
            <a:pPr marL="0" indent="0">
              <a:buNone/>
            </a:pPr>
            <a:endParaRPr lang="en-US" sz="2000" dirty="0">
              <a:solidFill>
                <a:srgbClr val="BBC745"/>
              </a:solidFill>
            </a:endParaRPr>
          </a:p>
          <a:p>
            <a:pPr marL="457200" lvl="1" indent="0">
              <a:buNone/>
            </a:pPr>
            <a:r>
              <a:rPr lang="en-US" sz="2000" dirty="0">
                <a:solidFill>
                  <a:srgbClr val="CDD678"/>
                </a:solidFill>
              </a:rPr>
              <a:t>See also 11 AAC 95.190 and FRPA 101-B: APPLICABILITY</a:t>
            </a:r>
          </a:p>
          <a:p>
            <a:pPr marL="0" indent="0">
              <a:buNone/>
            </a:pPr>
            <a:endParaRPr lang="en-US" dirty="0">
              <a:solidFill>
                <a:srgbClr val="BBC745"/>
              </a:solidFill>
            </a:endParaRPr>
          </a:p>
          <a:p>
            <a:pPr marL="0" indent="0">
              <a:buNone/>
            </a:pPr>
            <a:r>
              <a:rPr lang="en-US" sz="2000" dirty="0">
                <a:solidFill>
                  <a:srgbClr val="BBC745"/>
                </a:solidFill>
              </a:rPr>
              <a:t>AS 41.17.950(13)</a:t>
            </a:r>
          </a:p>
        </p:txBody>
      </p:sp>
      <p:pic>
        <p:nvPicPr>
          <p:cNvPr id="5" name="Picture 2" descr="C:\Users\mwfreeman\Pictures\Forest Practices\Afognak harvest unit landscape.JPG">
            <a:extLst>
              <a:ext uri="{FF2B5EF4-FFF2-40B4-BE49-F238E27FC236}">
                <a16:creationId xmlns:a16="http://schemas.microsoft.com/office/drawing/2014/main" id="{CDE8B2BA-B596-4A2F-A62B-EBBAFB2E4AE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9315"/>
          <a:stretch/>
        </p:blipFill>
        <p:spPr bwMode="auto">
          <a:xfrm>
            <a:off x="5562599" y="1676400"/>
            <a:ext cx="3089753" cy="4572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0F3F39A-440D-426F-8F8B-160FD8D0BAD0}"/>
              </a:ext>
            </a:extLst>
          </p:cNvPr>
          <p:cNvSpPr txBox="1"/>
          <p:nvPr/>
        </p:nvSpPr>
        <p:spPr>
          <a:xfrm>
            <a:off x="5480222" y="6249993"/>
            <a:ext cx="3657600" cy="738664"/>
          </a:xfrm>
          <a:prstGeom prst="rect">
            <a:avLst/>
          </a:prstGeom>
          <a:noFill/>
        </p:spPr>
        <p:txBody>
          <a:bodyPr wrap="square" rtlCol="0">
            <a:spAutoFit/>
          </a:bodyPr>
          <a:lstStyle/>
          <a:p>
            <a:r>
              <a:rPr lang="en-US" sz="1400" dirty="0"/>
              <a:t>Afognak Island harvest unit                                     Photo:  Wade Wahrenbrock</a:t>
            </a:r>
          </a:p>
          <a:p>
            <a:endParaRPr lang="en-US" sz="1400" dirty="0"/>
          </a:p>
        </p:txBody>
      </p:sp>
    </p:spTree>
    <p:extLst>
      <p:ext uri="{BB962C8B-B14F-4D97-AF65-F5344CB8AC3E}">
        <p14:creationId xmlns:p14="http://schemas.microsoft.com/office/powerpoint/2010/main" val="32439356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001000" cy="924475"/>
          </a:xfrm>
        </p:spPr>
        <p:txBody>
          <a:bodyPr/>
          <a:lstStyle/>
          <a:p>
            <a:r>
              <a:rPr lang="en-US" sz="4400" dirty="0">
                <a:solidFill>
                  <a:srgbClr val="CDD678"/>
                </a:solidFill>
              </a:rPr>
              <a:t>Shovel yarding notes, cont.</a:t>
            </a:r>
          </a:p>
        </p:txBody>
      </p:sp>
      <p:sp>
        <p:nvSpPr>
          <p:cNvPr id="3" name="Content Placeholder 2"/>
          <p:cNvSpPr>
            <a:spLocks noGrp="1"/>
          </p:cNvSpPr>
          <p:nvPr>
            <p:ph idx="1"/>
          </p:nvPr>
        </p:nvSpPr>
        <p:spPr>
          <a:xfrm>
            <a:off x="4038600" y="990600"/>
            <a:ext cx="4648200" cy="4343400"/>
          </a:xfrm>
        </p:spPr>
        <p:txBody>
          <a:bodyPr>
            <a:normAutofit/>
          </a:bodyPr>
          <a:lstStyle/>
          <a:p>
            <a:pPr>
              <a:buFont typeface="Wingdings 2" panose="05020102010507070707" pitchFamily="18" charset="2"/>
              <a:buChar char=""/>
            </a:pPr>
            <a:r>
              <a:rPr lang="en-US" sz="2200" dirty="0"/>
              <a:t>Trees within a riparian area should be felled and bucked so any log segment is reachable from outside the riparian area.  </a:t>
            </a:r>
          </a:p>
          <a:p>
            <a:pPr>
              <a:buFont typeface="Wingdings 2" panose="05020102010507070707" pitchFamily="18" charset="2"/>
              <a:buChar char=""/>
            </a:pPr>
            <a:r>
              <a:rPr lang="en-US" sz="2200" dirty="0"/>
              <a:t>A large log might require walking a shovel in and out of the riparian area to lift the log and achieve one-end suspension, or to reach logs</a:t>
            </a:r>
          </a:p>
        </p:txBody>
      </p:sp>
      <p:pic>
        <p:nvPicPr>
          <p:cNvPr id="5" name="Picture 4">
            <a:extLst>
              <a:ext uri="{FF2B5EF4-FFF2-40B4-BE49-F238E27FC236}">
                <a16:creationId xmlns:a16="http://schemas.microsoft.com/office/drawing/2014/main" id="{79C17B20-31B5-454E-80B3-095A45186F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292" y="1905000"/>
            <a:ext cx="3733800" cy="2800350"/>
          </a:xfrm>
          <a:prstGeom prst="rect">
            <a:avLst/>
          </a:prstGeom>
          <a:ln>
            <a:solidFill>
              <a:srgbClr val="CDD678"/>
            </a:solidFill>
          </a:ln>
        </p:spPr>
      </p:pic>
      <p:sp>
        <p:nvSpPr>
          <p:cNvPr id="6" name="TextBox 5">
            <a:extLst>
              <a:ext uri="{FF2B5EF4-FFF2-40B4-BE49-F238E27FC236}">
                <a16:creationId xmlns:a16="http://schemas.microsoft.com/office/drawing/2014/main" id="{FFA918A7-8350-4702-B274-42824D12C65A}"/>
              </a:ext>
            </a:extLst>
          </p:cNvPr>
          <p:cNvSpPr txBox="1"/>
          <p:nvPr/>
        </p:nvSpPr>
        <p:spPr>
          <a:xfrm>
            <a:off x="183292" y="4876800"/>
            <a:ext cx="8655908" cy="1785104"/>
          </a:xfrm>
          <a:prstGeom prst="rect">
            <a:avLst/>
          </a:prstGeom>
          <a:noFill/>
        </p:spPr>
        <p:txBody>
          <a:bodyPr wrap="square" rtlCol="0">
            <a:spAutoFit/>
          </a:bodyPr>
          <a:lstStyle/>
          <a:p>
            <a:r>
              <a:rPr lang="en-US" sz="2200" dirty="0"/>
              <a:t>from an approved harvest variation.  If so, use the </a:t>
            </a:r>
            <a:r>
              <a:rPr lang="en-US" sz="2200" dirty="0" err="1"/>
              <a:t>shor</a:t>
            </a:r>
            <a:r>
              <a:rPr lang="en-US" sz="2200" dirty="0"/>
              <a:t>-test possible route. </a:t>
            </a:r>
          </a:p>
          <a:p>
            <a:pPr marL="342900" indent="-342900">
              <a:buFont typeface="Wingdings 2" panose="05020102010507070707" pitchFamily="18" charset="2"/>
              <a:buChar char=""/>
            </a:pPr>
            <a:r>
              <a:rPr lang="en-US" sz="2200" dirty="0"/>
              <a:t>Maneuvering around a rock outcrop may also require entering a riparian area. </a:t>
            </a:r>
            <a:r>
              <a:rPr lang="en-US" sz="2200" dirty="0">
                <a:solidFill>
                  <a:srgbClr val="C198E0"/>
                </a:solidFill>
              </a:rPr>
              <a:t>	</a:t>
            </a:r>
          </a:p>
          <a:p>
            <a:pPr lvl="0" algn="r"/>
            <a:r>
              <a:rPr lang="en-US" sz="2200" dirty="0">
                <a:solidFill>
                  <a:srgbClr val="C198E0"/>
                </a:solidFill>
              </a:rPr>
              <a:t>Purple book </a:t>
            </a:r>
            <a:r>
              <a:rPr lang="en-US" sz="2200" dirty="0"/>
              <a:t>for 11 AAC 95.365(b)</a:t>
            </a:r>
          </a:p>
        </p:txBody>
      </p:sp>
    </p:spTree>
    <p:extLst>
      <p:ext uri="{BB962C8B-B14F-4D97-AF65-F5344CB8AC3E}">
        <p14:creationId xmlns:p14="http://schemas.microsoft.com/office/powerpoint/2010/main" val="19553659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6C2B03F-750B-49A9-84E3-D0D0999E56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82" r="15063" b="4"/>
          <a:stretch/>
        </p:blipFill>
        <p:spPr>
          <a:xfrm>
            <a:off x="299373" y="223109"/>
            <a:ext cx="3540919" cy="5670593"/>
          </a:xfrm>
          <a:prstGeom prst="rect">
            <a:avLst/>
          </a:prstGeom>
          <a:ln w="47625">
            <a:solidFill>
              <a:schemeClr val="tx1"/>
            </a:solidFill>
          </a:ln>
          <a:effectLst>
            <a:innerShdw blurRad="57150" dist="38100" dir="14460000">
              <a:prstClr val="black">
                <a:alpha val="70000"/>
              </a:prstClr>
            </a:innerShdw>
          </a:effectLst>
        </p:spPr>
      </p:pic>
      <p:sp>
        <p:nvSpPr>
          <p:cNvPr id="5" name="Content Placeholder 4">
            <a:extLst>
              <a:ext uri="{FF2B5EF4-FFF2-40B4-BE49-F238E27FC236}">
                <a16:creationId xmlns:a16="http://schemas.microsoft.com/office/drawing/2014/main" id="{49D8EC4F-41BC-4AE2-B8FD-2F2D8538208F}"/>
              </a:ext>
            </a:extLst>
          </p:cNvPr>
          <p:cNvSpPr>
            <a:spLocks noGrp="1"/>
          </p:cNvSpPr>
          <p:nvPr>
            <p:ph idx="1"/>
          </p:nvPr>
        </p:nvSpPr>
        <p:spPr>
          <a:xfrm>
            <a:off x="4046321" y="3894944"/>
            <a:ext cx="4668560" cy="2083703"/>
          </a:xfrm>
        </p:spPr>
        <p:txBody>
          <a:bodyPr>
            <a:noAutofit/>
          </a:bodyPr>
          <a:lstStyle/>
          <a:p>
            <a:pPr>
              <a:lnSpc>
                <a:spcPct val="90000"/>
              </a:lnSpc>
              <a:spcAft>
                <a:spcPts val="0"/>
              </a:spcAft>
              <a:buFont typeface="Arial" panose="020B0604020202020204" pitchFamily="34" charset="0"/>
              <a:buChar char="•"/>
            </a:pPr>
            <a:r>
              <a:rPr lang="en-US" sz="2000" dirty="0"/>
              <a:t>Minimize stream crossings.</a:t>
            </a:r>
          </a:p>
          <a:p>
            <a:pPr>
              <a:lnSpc>
                <a:spcPct val="90000"/>
              </a:lnSpc>
              <a:spcAft>
                <a:spcPts val="0"/>
              </a:spcAft>
              <a:buFont typeface="Arial" panose="020B0604020202020204" pitchFamily="34" charset="0"/>
              <a:buChar char="•"/>
            </a:pPr>
            <a:r>
              <a:rPr lang="en-US" sz="2000" dirty="0"/>
              <a:t>Logs may be used as dunnage to minimize streambank disturbance.  </a:t>
            </a:r>
          </a:p>
          <a:p>
            <a:pPr>
              <a:lnSpc>
                <a:spcPct val="90000"/>
              </a:lnSpc>
              <a:spcAft>
                <a:spcPts val="0"/>
              </a:spcAft>
              <a:buFont typeface="Arial" panose="020B0604020202020204" pitchFamily="34" charset="0"/>
              <a:buChar char="•"/>
            </a:pPr>
            <a:r>
              <a:rPr lang="en-US" sz="2000" dirty="0"/>
              <a:t>Coordinate with ADF&amp;G for compliance with AS 16.05.841.</a:t>
            </a:r>
            <a:endParaRPr lang="en-US" sz="2000" dirty="0">
              <a:solidFill>
                <a:schemeClr val="tx1"/>
              </a:solidFill>
            </a:endParaRPr>
          </a:p>
        </p:txBody>
      </p:sp>
      <p:pic>
        <p:nvPicPr>
          <p:cNvPr id="23" name="Picture 22">
            <a:extLst>
              <a:ext uri="{FF2B5EF4-FFF2-40B4-BE49-F238E27FC236}">
                <a16:creationId xmlns:a16="http://schemas.microsoft.com/office/drawing/2014/main" id="{F5F3E93E-3CA3-4679-8D45-5FCAF3C66F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75109" y="223109"/>
            <a:ext cx="4620940" cy="3465706"/>
          </a:xfrm>
          <a:prstGeom prst="rect">
            <a:avLst/>
          </a:prstGeom>
          <a:ln w="50800">
            <a:solidFill>
              <a:schemeClr val="tx1"/>
            </a:solidFill>
          </a:ln>
        </p:spPr>
      </p:pic>
      <p:sp>
        <p:nvSpPr>
          <p:cNvPr id="53" name="Content Placeholder 4">
            <a:extLst>
              <a:ext uri="{FF2B5EF4-FFF2-40B4-BE49-F238E27FC236}">
                <a16:creationId xmlns:a16="http://schemas.microsoft.com/office/drawing/2014/main" id="{ACA35D90-4824-48CE-9E88-911A6D949180}"/>
              </a:ext>
            </a:extLst>
          </p:cNvPr>
          <p:cNvSpPr txBox="1">
            <a:spLocks/>
          </p:cNvSpPr>
          <p:nvPr/>
        </p:nvSpPr>
        <p:spPr>
          <a:xfrm>
            <a:off x="442913" y="3373610"/>
            <a:ext cx="3570858" cy="3274758"/>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lnSpc>
                <a:spcPct val="90000"/>
              </a:lnSpc>
              <a:buFont typeface="Wingdings 3" panose="05040102010807070707" pitchFamily="18" charset="2"/>
              <a:buNone/>
            </a:pPr>
            <a:endParaRPr lang="en-US" dirty="0">
              <a:solidFill>
                <a:schemeClr val="tx1"/>
              </a:solidFill>
            </a:endParaRPr>
          </a:p>
        </p:txBody>
      </p:sp>
      <p:sp>
        <p:nvSpPr>
          <p:cNvPr id="3" name="TextBox 2">
            <a:extLst>
              <a:ext uri="{FF2B5EF4-FFF2-40B4-BE49-F238E27FC236}">
                <a16:creationId xmlns:a16="http://schemas.microsoft.com/office/drawing/2014/main" id="{C4E83C69-2D8C-4706-8D24-4091C5B23EC7}"/>
              </a:ext>
            </a:extLst>
          </p:cNvPr>
          <p:cNvSpPr txBox="1"/>
          <p:nvPr/>
        </p:nvSpPr>
        <p:spPr>
          <a:xfrm>
            <a:off x="152400" y="6063593"/>
            <a:ext cx="8543946" cy="584775"/>
          </a:xfrm>
          <a:prstGeom prst="rect">
            <a:avLst/>
          </a:prstGeom>
          <a:noFill/>
        </p:spPr>
        <p:txBody>
          <a:bodyPr wrap="square" rtlCol="0">
            <a:spAutoFit/>
          </a:bodyPr>
          <a:lstStyle/>
          <a:p>
            <a:r>
              <a:rPr lang="en-US" sz="3200" dirty="0">
                <a:solidFill>
                  <a:srgbClr val="CDD678"/>
                </a:solidFill>
              </a:rPr>
              <a:t>Stream crossings with a shovel</a:t>
            </a:r>
          </a:p>
        </p:txBody>
      </p:sp>
    </p:spTree>
    <p:extLst>
      <p:ext uri="{BB962C8B-B14F-4D97-AF65-F5344CB8AC3E}">
        <p14:creationId xmlns:p14="http://schemas.microsoft.com/office/powerpoint/2010/main" val="7866299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924475"/>
          </a:xfrm>
        </p:spPr>
        <p:txBody>
          <a:bodyPr/>
          <a:lstStyle/>
          <a:p>
            <a:r>
              <a:rPr lang="en-US" sz="3600" dirty="0">
                <a:solidFill>
                  <a:srgbClr val="CDD678"/>
                </a:solidFill>
              </a:rPr>
              <a:t>Use of tracked &amp; wheeled vehicles</a:t>
            </a:r>
          </a:p>
        </p:txBody>
      </p:sp>
      <p:sp>
        <p:nvSpPr>
          <p:cNvPr id="3" name="Content Placeholder 2"/>
          <p:cNvSpPr>
            <a:spLocks noGrp="1"/>
          </p:cNvSpPr>
          <p:nvPr>
            <p:ph idx="1"/>
          </p:nvPr>
        </p:nvSpPr>
        <p:spPr>
          <a:xfrm>
            <a:off x="609600" y="914400"/>
            <a:ext cx="7924800" cy="5638801"/>
          </a:xfrm>
        </p:spPr>
        <p:txBody>
          <a:bodyPr>
            <a:normAutofit/>
          </a:bodyPr>
          <a:lstStyle/>
          <a:p>
            <a:r>
              <a:rPr lang="en-US" sz="2200" dirty="0"/>
              <a:t>Use puncheon where significant ground disturbances may contribute to surface water sedimentation</a:t>
            </a:r>
          </a:p>
          <a:p>
            <a:r>
              <a:rPr lang="en-US" sz="2200" dirty="0"/>
              <a:t>Locate skid trails to minimize water quality degradation</a:t>
            </a:r>
          </a:p>
          <a:p>
            <a:r>
              <a:rPr lang="en-US" sz="2200" dirty="0"/>
              <a:t>Use water bars or other appropriate techniques to prevent or minimize sedimentation</a:t>
            </a:r>
          </a:p>
          <a:p>
            <a:r>
              <a:rPr lang="en-US" sz="2200" dirty="0"/>
              <a:t>Use the minimum feasible width for skid trails</a:t>
            </a:r>
          </a:p>
          <a:p>
            <a:r>
              <a:rPr lang="en-US" sz="2200" dirty="0" err="1"/>
              <a:t>Outslope</a:t>
            </a:r>
            <a:r>
              <a:rPr lang="en-US" sz="2200" dirty="0"/>
              <a:t> skid trails where feasible, unless an </a:t>
            </a:r>
            <a:r>
              <a:rPr lang="en-US" sz="2200" dirty="0" err="1"/>
              <a:t>inslope</a:t>
            </a:r>
            <a:r>
              <a:rPr lang="en-US" sz="2200" dirty="0"/>
              <a:t> is necessary to prevent logs from sliding or rolling downhill off the skid trail.</a:t>
            </a:r>
          </a:p>
          <a:p>
            <a:pPr marL="0" indent="0">
              <a:buNone/>
            </a:pPr>
            <a:r>
              <a:rPr lang="en-US" sz="2200" dirty="0">
                <a:solidFill>
                  <a:srgbClr val="BBC745"/>
                </a:solidFill>
              </a:rPr>
              <a:t>									          11 AAC 95.365(f)</a:t>
            </a:r>
            <a:endParaRPr lang="en-US" sz="2200" dirty="0"/>
          </a:p>
        </p:txBody>
      </p:sp>
    </p:spTree>
    <p:extLst>
      <p:ext uri="{BB962C8B-B14F-4D97-AF65-F5344CB8AC3E}">
        <p14:creationId xmlns:p14="http://schemas.microsoft.com/office/powerpoint/2010/main" val="13260461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4920711" cy="924475"/>
          </a:xfrm>
        </p:spPr>
        <p:txBody>
          <a:bodyPr/>
          <a:lstStyle/>
          <a:p>
            <a:r>
              <a:rPr lang="en-US" sz="4400" dirty="0">
                <a:solidFill>
                  <a:srgbClr val="CDD678"/>
                </a:solidFill>
              </a:rPr>
              <a:t>Winter operations</a:t>
            </a:r>
          </a:p>
        </p:txBody>
      </p:sp>
      <p:sp>
        <p:nvSpPr>
          <p:cNvPr id="3" name="Content Placeholder 2"/>
          <p:cNvSpPr>
            <a:spLocks noGrp="1"/>
          </p:cNvSpPr>
          <p:nvPr>
            <p:ph idx="1"/>
          </p:nvPr>
        </p:nvSpPr>
        <p:spPr>
          <a:xfrm>
            <a:off x="334504" y="1659353"/>
            <a:ext cx="4770895" cy="5198647"/>
          </a:xfrm>
        </p:spPr>
        <p:txBody>
          <a:bodyPr>
            <a:normAutofit fontScale="92500" lnSpcReduction="10000"/>
          </a:bodyPr>
          <a:lstStyle/>
          <a:p>
            <a:pPr marL="0" indent="0">
              <a:buNone/>
            </a:pPr>
            <a:r>
              <a:rPr lang="en-US" sz="2400" dirty="0"/>
              <a:t>Before thaw, remove</a:t>
            </a:r>
          </a:p>
          <a:p>
            <a:r>
              <a:rPr lang="en-US" sz="2600" dirty="0"/>
              <a:t> Debris that may enter surface waters from that part of a winter trail located over surface waters to the extent necessary to avoid degradation of water quality.  </a:t>
            </a:r>
          </a:p>
          <a:p>
            <a:r>
              <a:rPr lang="en-US" sz="2600" dirty="0"/>
              <a:t> Substantial concentrations of debris that may enter surface waters</a:t>
            </a:r>
          </a:p>
          <a:p>
            <a:pPr marL="57150" indent="0">
              <a:buNone/>
            </a:pPr>
            <a:r>
              <a:rPr lang="en-US" sz="2400" dirty="0">
                <a:solidFill>
                  <a:srgbClr val="BBC745"/>
                </a:solidFill>
              </a:rPr>
              <a:t>11 AAC 95.365(c)</a:t>
            </a:r>
          </a:p>
          <a:p>
            <a:pPr marL="0" indent="0">
              <a:buNone/>
            </a:pPr>
            <a:r>
              <a:rPr lang="en-US" sz="2200" dirty="0">
                <a:solidFill>
                  <a:srgbClr val="BBC745"/>
                </a:solidFill>
              </a:rPr>
              <a:t>See also </a:t>
            </a:r>
            <a:r>
              <a:rPr lang="en-US" sz="2200" dirty="0">
                <a:solidFill>
                  <a:srgbClr val="C198E0"/>
                </a:solidFill>
              </a:rPr>
              <a:t>purple book </a:t>
            </a:r>
            <a:r>
              <a:rPr lang="en-US" sz="2200" dirty="0">
                <a:solidFill>
                  <a:srgbClr val="BBC745"/>
                </a:solidFill>
              </a:rPr>
              <a:t>re .365(c)</a:t>
            </a:r>
            <a:endParaRPr lang="en-US" sz="2200" dirty="0">
              <a:solidFill>
                <a:srgbClr val="C198E0"/>
              </a:solidFill>
            </a:endParaRPr>
          </a:p>
          <a:p>
            <a:pPr marL="0" indent="0">
              <a:buNone/>
            </a:pPr>
            <a:endParaRPr lang="en-US" sz="2200" dirty="0"/>
          </a:p>
        </p:txBody>
      </p:sp>
      <p:pic>
        <p:nvPicPr>
          <p:cNvPr id="5" name="Picture 4">
            <a:extLst>
              <a:ext uri="{FF2B5EF4-FFF2-40B4-BE49-F238E27FC236}">
                <a16:creationId xmlns:a16="http://schemas.microsoft.com/office/drawing/2014/main" id="{CACADBAD-3B02-4625-BE7F-9516D0B0A9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07" t="21972" r="-1107" b="2102"/>
          <a:stretch/>
        </p:blipFill>
        <p:spPr>
          <a:xfrm rot="5400000">
            <a:off x="3717655" y="1507858"/>
            <a:ext cx="6934201" cy="3918488"/>
          </a:xfrm>
          <a:prstGeom prst="rect">
            <a:avLst/>
          </a:prstGeom>
        </p:spPr>
      </p:pic>
      <p:sp>
        <p:nvSpPr>
          <p:cNvPr id="6" name="TextBox 5">
            <a:extLst>
              <a:ext uri="{FF2B5EF4-FFF2-40B4-BE49-F238E27FC236}">
                <a16:creationId xmlns:a16="http://schemas.microsoft.com/office/drawing/2014/main" id="{8E505835-2CFA-4DCE-A2FC-59FC890F5E11}"/>
              </a:ext>
            </a:extLst>
          </p:cNvPr>
          <p:cNvSpPr txBox="1"/>
          <p:nvPr/>
        </p:nvSpPr>
        <p:spPr>
          <a:xfrm>
            <a:off x="5486400" y="6248400"/>
            <a:ext cx="3352800" cy="646331"/>
          </a:xfrm>
          <a:prstGeom prst="rect">
            <a:avLst/>
          </a:prstGeom>
          <a:noFill/>
        </p:spPr>
        <p:txBody>
          <a:bodyPr wrap="square" rtlCol="0">
            <a:spAutoFit/>
          </a:bodyPr>
          <a:lstStyle/>
          <a:p>
            <a:r>
              <a:rPr lang="en-US" sz="1200" dirty="0">
                <a:solidFill>
                  <a:schemeClr val="bg1"/>
                </a:solidFill>
              </a:rPr>
              <a:t>Ice crossing on backwater slough of the Tanana River.</a:t>
            </a:r>
          </a:p>
          <a:p>
            <a:r>
              <a:rPr lang="en-US" sz="1200" dirty="0">
                <a:solidFill>
                  <a:schemeClr val="bg1"/>
                </a:solidFill>
              </a:rPr>
              <a:t>Photo:  Kevin Meany, DOF</a:t>
            </a:r>
          </a:p>
        </p:txBody>
      </p:sp>
    </p:spTree>
    <p:extLst>
      <p:ext uri="{BB962C8B-B14F-4D97-AF65-F5344CB8AC3E}">
        <p14:creationId xmlns:p14="http://schemas.microsoft.com/office/powerpoint/2010/main" val="1725263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0"/>
            <a:ext cx="7125113" cy="924475"/>
          </a:xfrm>
        </p:spPr>
        <p:txBody>
          <a:bodyPr/>
          <a:lstStyle/>
          <a:p>
            <a:r>
              <a:rPr lang="en-US" sz="4400" dirty="0">
                <a:solidFill>
                  <a:srgbClr val="CDD678"/>
                </a:solidFill>
              </a:rPr>
              <a:t>Saturated soils </a:t>
            </a:r>
          </a:p>
        </p:txBody>
      </p:sp>
      <p:sp>
        <p:nvSpPr>
          <p:cNvPr id="3" name="Content Placeholder 2"/>
          <p:cNvSpPr>
            <a:spLocks noGrp="1"/>
          </p:cNvSpPr>
          <p:nvPr>
            <p:ph idx="1"/>
          </p:nvPr>
        </p:nvSpPr>
        <p:spPr>
          <a:xfrm>
            <a:off x="991893" y="1219200"/>
            <a:ext cx="7125112" cy="3571325"/>
          </a:xfrm>
        </p:spPr>
        <p:txBody>
          <a:bodyPr>
            <a:normAutofit/>
          </a:bodyPr>
          <a:lstStyle/>
          <a:p>
            <a:pPr marL="0" indent="0">
              <a:buNone/>
            </a:pPr>
            <a:r>
              <a:rPr lang="en-US" sz="2800" dirty="0"/>
              <a:t>Do not use a tracked skidder, a wheeled skidder, or a logging shovel during saturated soil conditions if degradation of surface and standing water quality is likely to result.</a:t>
            </a:r>
          </a:p>
          <a:p>
            <a:pPr marL="0" indent="0">
              <a:buNone/>
            </a:pPr>
            <a:r>
              <a:rPr lang="en-US" sz="2200" dirty="0">
                <a:solidFill>
                  <a:srgbClr val="BBC745"/>
                </a:solidFill>
              </a:rPr>
              <a:t>11 AAC 95.365(d)</a:t>
            </a:r>
            <a:endParaRPr lang="en-US" sz="2200" dirty="0"/>
          </a:p>
        </p:txBody>
      </p:sp>
      <p:pic>
        <p:nvPicPr>
          <p:cNvPr id="5" name="Picture 4">
            <a:extLst>
              <a:ext uri="{FF2B5EF4-FFF2-40B4-BE49-F238E27FC236}">
                <a16:creationId xmlns:a16="http://schemas.microsoft.com/office/drawing/2014/main" id="{08082DB2-D52D-4210-A29A-9134F4951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3943350"/>
            <a:ext cx="3581400" cy="2686050"/>
          </a:xfrm>
          <a:prstGeom prst="rect">
            <a:avLst/>
          </a:prstGeom>
          <a:ln>
            <a:solidFill>
              <a:srgbClr val="CDD678"/>
            </a:solidFill>
          </a:ln>
        </p:spPr>
      </p:pic>
    </p:spTree>
    <p:extLst>
      <p:ext uri="{BB962C8B-B14F-4D97-AF65-F5344CB8AC3E}">
        <p14:creationId xmlns:p14="http://schemas.microsoft.com/office/powerpoint/2010/main" val="18513854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Retained timber</a:t>
            </a:r>
          </a:p>
        </p:txBody>
      </p:sp>
      <p:sp>
        <p:nvSpPr>
          <p:cNvPr id="3" name="Content Placeholder 2"/>
          <p:cNvSpPr>
            <a:spLocks noGrp="1"/>
          </p:cNvSpPr>
          <p:nvPr>
            <p:ph idx="1"/>
          </p:nvPr>
        </p:nvSpPr>
        <p:spPr>
          <a:xfrm>
            <a:off x="1009443" y="1807361"/>
            <a:ext cx="7125112" cy="4669639"/>
          </a:xfrm>
        </p:spPr>
        <p:txBody>
          <a:bodyPr>
            <a:normAutofit/>
          </a:bodyPr>
          <a:lstStyle/>
          <a:p>
            <a:pPr marL="0" indent="0">
              <a:buNone/>
            </a:pPr>
            <a:r>
              <a:rPr lang="en-US" sz="3200" dirty="0"/>
              <a:t>Minimize damage from skidding to the stems and root systems of retained timber.</a:t>
            </a:r>
          </a:p>
          <a:p>
            <a:endParaRPr lang="en-US" dirty="0"/>
          </a:p>
          <a:p>
            <a:pPr marL="0" indent="0">
              <a:buNone/>
            </a:pPr>
            <a:r>
              <a:rPr lang="en-US" sz="2200" dirty="0">
                <a:solidFill>
                  <a:srgbClr val="BBC745"/>
                </a:solidFill>
              </a:rPr>
              <a:t>								 </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r>
              <a:rPr lang="en-US" sz="2200" dirty="0">
                <a:solidFill>
                  <a:srgbClr val="BBC745"/>
                </a:solidFill>
              </a:rPr>
              <a:t>								     11 AAC 95.365(e)</a:t>
            </a:r>
            <a:endParaRPr lang="en-US" sz="2200" dirty="0"/>
          </a:p>
        </p:txBody>
      </p:sp>
    </p:spTree>
    <p:extLst>
      <p:ext uri="{BB962C8B-B14F-4D97-AF65-F5344CB8AC3E}">
        <p14:creationId xmlns:p14="http://schemas.microsoft.com/office/powerpoint/2010/main" val="26043852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Close-out</a:t>
            </a:r>
          </a:p>
        </p:txBody>
      </p:sp>
      <p:sp>
        <p:nvSpPr>
          <p:cNvPr id="3" name="Content Placeholder 2"/>
          <p:cNvSpPr>
            <a:spLocks noGrp="1"/>
          </p:cNvSpPr>
          <p:nvPr>
            <p:ph idx="1"/>
          </p:nvPr>
        </p:nvSpPr>
        <p:spPr>
          <a:xfrm>
            <a:off x="1009443" y="1524000"/>
            <a:ext cx="7125112" cy="4669639"/>
          </a:xfrm>
        </p:spPr>
        <p:txBody>
          <a:bodyPr>
            <a:normAutofit lnSpcReduction="10000"/>
          </a:bodyPr>
          <a:lstStyle/>
          <a:p>
            <a:endParaRPr lang="en-US" dirty="0"/>
          </a:p>
          <a:p>
            <a:pPr marL="0" indent="0">
              <a:buNone/>
            </a:pPr>
            <a:r>
              <a:rPr lang="en-US" sz="2800" dirty="0"/>
              <a:t>Upon the completion of operations, a skid trail shall be water-barred according to the road maintenance and closure standards </a:t>
            </a:r>
            <a:r>
              <a:rPr lang="en-US" sz="2800" dirty="0">
                <a:solidFill>
                  <a:srgbClr val="CDD678"/>
                </a:solidFill>
              </a:rPr>
              <a:t>(11 AAC 95.315,.320) </a:t>
            </a:r>
            <a:r>
              <a:rPr lang="en-US" sz="2800" dirty="0"/>
              <a:t>or otherwise stabilized to prevent erosion from entering surface waters.</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r>
              <a:rPr lang="en-US" sz="2200" dirty="0">
                <a:solidFill>
                  <a:srgbClr val="BBC745"/>
                </a:solidFill>
              </a:rPr>
              <a:t>									  11 AAC 95.365(g)</a:t>
            </a:r>
            <a:endParaRPr lang="en-US" sz="2200" dirty="0"/>
          </a:p>
        </p:txBody>
      </p:sp>
    </p:spTree>
    <p:extLst>
      <p:ext uri="{BB962C8B-B14F-4D97-AF65-F5344CB8AC3E}">
        <p14:creationId xmlns:p14="http://schemas.microsoft.com/office/powerpoint/2010/main" val="16759789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3" y="457200"/>
            <a:ext cx="7125113" cy="924475"/>
          </a:xfrm>
        </p:spPr>
        <p:txBody>
          <a:bodyPr/>
          <a:lstStyle/>
          <a:p>
            <a:r>
              <a:rPr lang="en-US" sz="4400" dirty="0">
                <a:solidFill>
                  <a:srgbClr val="CDD678"/>
                </a:solidFill>
              </a:rPr>
              <a:t>Close-out: Water bars</a:t>
            </a:r>
          </a:p>
        </p:txBody>
      </p:sp>
      <p:sp>
        <p:nvSpPr>
          <p:cNvPr id="3" name="Content Placeholder 2"/>
          <p:cNvSpPr>
            <a:spLocks noGrp="1"/>
          </p:cNvSpPr>
          <p:nvPr>
            <p:ph idx="1"/>
          </p:nvPr>
        </p:nvSpPr>
        <p:spPr>
          <a:xfrm>
            <a:off x="1009443" y="1219201"/>
            <a:ext cx="7125112" cy="5257800"/>
          </a:xfrm>
        </p:spPr>
        <p:txBody>
          <a:bodyPr>
            <a:normAutofit/>
          </a:bodyPr>
          <a:lstStyle/>
          <a:p>
            <a:pPr marL="0" indent="0">
              <a:buNone/>
            </a:pPr>
            <a:endParaRPr lang="en-US" dirty="0"/>
          </a:p>
          <a:p>
            <a:pPr marL="0" lvl="0" indent="0">
              <a:buNone/>
            </a:pPr>
            <a:r>
              <a:rPr lang="en-US" sz="2400" dirty="0"/>
              <a:t>Water bars are needed when a skid trail causes soil disturbance or changes drainage patterns, e.g., when skid trails:</a:t>
            </a:r>
          </a:p>
          <a:p>
            <a:pPr lvl="0"/>
            <a:r>
              <a:rPr lang="en-US" sz="2200" dirty="0"/>
              <a:t>cross a hillside,</a:t>
            </a:r>
          </a:p>
          <a:p>
            <a:pPr lvl="0"/>
            <a:r>
              <a:rPr lang="en-US" sz="2200" dirty="0"/>
              <a:t>run downhill towards a surface water,</a:t>
            </a:r>
          </a:p>
          <a:p>
            <a:pPr lvl="0"/>
            <a:r>
              <a:rPr lang="en-US" sz="2200" dirty="0"/>
              <a:t>impede overland flows (even on flat ground)</a:t>
            </a:r>
          </a:p>
          <a:p>
            <a:pPr lvl="0"/>
            <a:r>
              <a:rPr lang="en-US" sz="2200" dirty="0"/>
              <a:t>cause extensive soil disturbance, or </a:t>
            </a:r>
          </a:p>
          <a:p>
            <a:pPr lvl="0"/>
            <a:r>
              <a:rPr lang="en-US" sz="2200" dirty="0"/>
              <a:t>intercept a number of ephemeral drainages.  </a:t>
            </a:r>
          </a:p>
          <a:p>
            <a:pPr marL="0" indent="0">
              <a:buNone/>
            </a:pPr>
            <a:r>
              <a:rPr lang="en-US" sz="2200" dirty="0">
                <a:solidFill>
                  <a:srgbClr val="BBC745"/>
                </a:solidFill>
              </a:rPr>
              <a:t>			</a:t>
            </a:r>
          </a:p>
          <a:p>
            <a:pPr marL="0" indent="0">
              <a:buNone/>
            </a:pPr>
            <a:r>
              <a:rPr lang="en-US" sz="2200" dirty="0">
                <a:solidFill>
                  <a:srgbClr val="BBC745"/>
                </a:solidFill>
              </a:rPr>
              <a:t>					</a:t>
            </a:r>
            <a:r>
              <a:rPr lang="en-US" sz="2000" dirty="0">
                <a:solidFill>
                  <a:srgbClr val="C198E0"/>
                </a:solidFill>
              </a:rPr>
              <a:t>Purple book </a:t>
            </a:r>
            <a:r>
              <a:rPr lang="en-US" sz="2000" dirty="0"/>
              <a:t>for 11 AAC 95.365(g)</a:t>
            </a:r>
          </a:p>
        </p:txBody>
      </p:sp>
    </p:spTree>
    <p:extLst>
      <p:ext uri="{BB962C8B-B14F-4D97-AF65-F5344CB8AC3E}">
        <p14:creationId xmlns:p14="http://schemas.microsoft.com/office/powerpoint/2010/main" val="18045321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57200"/>
            <a:ext cx="8915400" cy="924475"/>
          </a:xfrm>
        </p:spPr>
        <p:txBody>
          <a:bodyPr/>
          <a:lstStyle/>
          <a:p>
            <a:r>
              <a:rPr lang="en-US" sz="4000" dirty="0">
                <a:solidFill>
                  <a:srgbClr val="CDD678"/>
                </a:solidFill>
              </a:rPr>
              <a:t>Close-out: Water bar construction</a:t>
            </a:r>
          </a:p>
        </p:txBody>
      </p:sp>
      <p:sp>
        <p:nvSpPr>
          <p:cNvPr id="3" name="Content Placeholder 2"/>
          <p:cNvSpPr>
            <a:spLocks noGrp="1"/>
          </p:cNvSpPr>
          <p:nvPr>
            <p:ph idx="1"/>
          </p:nvPr>
        </p:nvSpPr>
        <p:spPr>
          <a:xfrm>
            <a:off x="609600" y="838200"/>
            <a:ext cx="7620000" cy="5786163"/>
          </a:xfrm>
        </p:spPr>
        <p:txBody>
          <a:bodyPr>
            <a:normAutofit/>
          </a:bodyPr>
          <a:lstStyle/>
          <a:p>
            <a:pPr marL="0" indent="0">
              <a:buNone/>
            </a:pPr>
            <a:endParaRPr lang="en-US" dirty="0"/>
          </a:p>
          <a:p>
            <a:pPr lvl="0"/>
            <a:r>
              <a:rPr lang="en-US" sz="2200" dirty="0"/>
              <a:t>Construct water bars across the width of the skid road. </a:t>
            </a:r>
          </a:p>
          <a:p>
            <a:pPr lvl="0"/>
            <a:r>
              <a:rPr lang="en-US" sz="2200" dirty="0"/>
              <a:t>Construct water bars at an angle to the skid road with the downhill end lower to facilitate drainage.  </a:t>
            </a:r>
          </a:p>
          <a:p>
            <a:pPr lvl="0"/>
            <a:r>
              <a:rPr lang="en-US" sz="2200" dirty="0"/>
              <a:t>Block the downhill side of the upper end as necessary to prevent runoff from going around the end of the water bar.  </a:t>
            </a:r>
          </a:p>
          <a:p>
            <a:pPr lvl="0"/>
            <a:r>
              <a:rPr lang="en-US" sz="2200" dirty="0"/>
              <a:t>Keep both ends free of obstructions.  </a:t>
            </a:r>
          </a:p>
          <a:p>
            <a:pPr lvl="0"/>
            <a:r>
              <a:rPr lang="en-US" sz="2200" dirty="0"/>
              <a:t>On flat grades the water bar can provide cross-flow drainage for overland flows; dig it in deep enough to prevent ponding.</a:t>
            </a:r>
          </a:p>
          <a:p>
            <a:pPr marL="0" indent="0">
              <a:buNone/>
            </a:pPr>
            <a:r>
              <a:rPr lang="en-US" sz="2200" dirty="0">
                <a:solidFill>
                  <a:srgbClr val="BBC745"/>
                </a:solidFill>
              </a:rPr>
              <a:t>						</a:t>
            </a:r>
            <a:r>
              <a:rPr lang="en-US" sz="2000" dirty="0">
                <a:solidFill>
                  <a:srgbClr val="C198E0"/>
                </a:solidFill>
              </a:rPr>
              <a:t>Purple book </a:t>
            </a:r>
            <a:r>
              <a:rPr lang="en-US" sz="2000" dirty="0"/>
              <a:t>for 11 AAC 95.365(g)</a:t>
            </a:r>
          </a:p>
        </p:txBody>
      </p:sp>
    </p:spTree>
    <p:extLst>
      <p:ext uri="{BB962C8B-B14F-4D97-AF65-F5344CB8AC3E}">
        <p14:creationId xmlns:p14="http://schemas.microsoft.com/office/powerpoint/2010/main" val="12384470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2162"/>
            <a:ext cx="8382000" cy="924475"/>
          </a:xfrm>
        </p:spPr>
        <p:txBody>
          <a:bodyPr/>
          <a:lstStyle/>
          <a:p>
            <a:r>
              <a:rPr lang="en-US" sz="4000" dirty="0">
                <a:solidFill>
                  <a:srgbClr val="CDD678"/>
                </a:solidFill>
              </a:rPr>
              <a:t>Close-out: Water bar location</a:t>
            </a:r>
          </a:p>
        </p:txBody>
      </p:sp>
      <p:sp>
        <p:nvSpPr>
          <p:cNvPr id="3" name="Content Placeholder 2"/>
          <p:cNvSpPr>
            <a:spLocks noGrp="1"/>
          </p:cNvSpPr>
          <p:nvPr>
            <p:ph idx="1"/>
          </p:nvPr>
        </p:nvSpPr>
        <p:spPr>
          <a:xfrm>
            <a:off x="685800" y="609600"/>
            <a:ext cx="7620000" cy="6172200"/>
          </a:xfrm>
        </p:spPr>
        <p:txBody>
          <a:bodyPr>
            <a:normAutofit/>
          </a:bodyPr>
          <a:lstStyle/>
          <a:p>
            <a:pPr marL="0" indent="0">
              <a:buNone/>
            </a:pPr>
            <a:endParaRPr lang="en-US" dirty="0"/>
          </a:p>
          <a:p>
            <a:pPr lvl="0"/>
            <a:r>
              <a:rPr lang="en-US" sz="2400" dirty="0"/>
              <a:t>Place water bars frequently enough to divert runoff from the skid trail before it picks up enough volume and velocity to cause significant erosion. </a:t>
            </a:r>
          </a:p>
          <a:p>
            <a:pPr lvl="0"/>
            <a:r>
              <a:rPr lang="en-US" sz="2400" dirty="0"/>
              <a:t>Severely disturbed soils may need additional measures for stabilization and erosion prevention.  Measures such as revegetating exposed soils or covering the skid trails with slash can protect exposed soils from rainfall-induced rill erosion.</a:t>
            </a:r>
            <a:endParaRPr lang="en-US" sz="2400" dirty="0">
              <a:solidFill>
                <a:srgbClr val="BBC745"/>
              </a:solidFill>
            </a:endParaRPr>
          </a:p>
          <a:p>
            <a:pPr marL="0" indent="0">
              <a:buNone/>
            </a:pPr>
            <a:r>
              <a:rPr lang="en-US" sz="2200" dirty="0">
                <a:solidFill>
                  <a:srgbClr val="BBC745"/>
                </a:solidFill>
              </a:rPr>
              <a:t>					</a:t>
            </a:r>
          </a:p>
          <a:p>
            <a:pPr marL="0" indent="0" algn="r">
              <a:buNone/>
            </a:pPr>
            <a:r>
              <a:rPr lang="en-US" sz="2000" dirty="0">
                <a:solidFill>
                  <a:srgbClr val="C198E0"/>
                </a:solidFill>
              </a:rPr>
              <a:t>Purple book </a:t>
            </a:r>
            <a:r>
              <a:rPr lang="en-US" sz="2000" dirty="0"/>
              <a:t>for 11 AAC 95.365(g)</a:t>
            </a:r>
          </a:p>
        </p:txBody>
      </p:sp>
    </p:spTree>
    <p:extLst>
      <p:ext uri="{BB962C8B-B14F-4D97-AF65-F5344CB8AC3E}">
        <p14:creationId xmlns:p14="http://schemas.microsoft.com/office/powerpoint/2010/main" val="3106352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09443" y="3308581"/>
            <a:ext cx="6077157" cy="1468800"/>
          </a:xfrm>
        </p:spPr>
        <p:txBody>
          <a:bodyPr/>
          <a:lstStyle/>
          <a:p>
            <a:r>
              <a:rPr lang="en-US" sz="4400" dirty="0">
                <a:solidFill>
                  <a:srgbClr val="CDD678"/>
                </a:solidFill>
              </a:rPr>
              <a:t>Detailed plan of operations</a:t>
            </a:r>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821481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Water quality</a:t>
            </a:r>
          </a:p>
        </p:txBody>
      </p:sp>
      <p:sp>
        <p:nvSpPr>
          <p:cNvPr id="3" name="Content Placeholder 2"/>
          <p:cNvSpPr>
            <a:spLocks noGrp="1"/>
          </p:cNvSpPr>
          <p:nvPr>
            <p:ph idx="1"/>
          </p:nvPr>
        </p:nvSpPr>
        <p:spPr>
          <a:xfrm>
            <a:off x="1002984" y="1623446"/>
            <a:ext cx="7125112" cy="4898239"/>
          </a:xfrm>
        </p:spPr>
        <p:txBody>
          <a:bodyPr>
            <a:normAutofit lnSpcReduction="10000"/>
          </a:bodyPr>
          <a:lstStyle/>
          <a:p>
            <a:endParaRPr lang="en-US" dirty="0"/>
          </a:p>
          <a:p>
            <a:pPr marL="0" indent="0">
              <a:buNone/>
            </a:pPr>
            <a:r>
              <a:rPr lang="en-US" sz="3200" dirty="0"/>
              <a:t>Do not use a tracked or wheeled skidder on a slope where this method of operations is likely to cause degrada­tion of surface and standing water quality. </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r>
              <a:rPr lang="en-US" sz="2200" dirty="0">
                <a:solidFill>
                  <a:srgbClr val="BBC745"/>
                </a:solidFill>
              </a:rPr>
              <a:t>									</a:t>
            </a:r>
            <a:r>
              <a:rPr lang="en-US" sz="2400" dirty="0">
                <a:solidFill>
                  <a:srgbClr val="BBC745"/>
                </a:solidFill>
              </a:rPr>
              <a:t>11 AAC 95.365(h)</a:t>
            </a:r>
            <a:endParaRPr lang="en-US" sz="2400" dirty="0"/>
          </a:p>
        </p:txBody>
      </p:sp>
    </p:spTree>
    <p:extLst>
      <p:ext uri="{BB962C8B-B14F-4D97-AF65-F5344CB8AC3E}">
        <p14:creationId xmlns:p14="http://schemas.microsoft.com/office/powerpoint/2010/main" val="16399086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Additional guidance</a:t>
            </a:r>
          </a:p>
        </p:txBody>
      </p:sp>
      <p:sp>
        <p:nvSpPr>
          <p:cNvPr id="3" name="Content Placeholder 2"/>
          <p:cNvSpPr>
            <a:spLocks noGrp="1"/>
          </p:cNvSpPr>
          <p:nvPr>
            <p:ph idx="1"/>
          </p:nvPr>
        </p:nvSpPr>
        <p:spPr>
          <a:xfrm>
            <a:off x="1009443" y="1807361"/>
            <a:ext cx="7125112" cy="4593439"/>
          </a:xfrm>
        </p:spPr>
        <p:txBody>
          <a:bodyPr>
            <a:normAutofit lnSpcReduction="10000"/>
          </a:bodyPr>
          <a:lstStyle/>
          <a:p>
            <a:pPr marL="0" indent="0">
              <a:buNone/>
            </a:pPr>
            <a:endParaRPr lang="en-US" sz="2800" dirty="0"/>
          </a:p>
          <a:p>
            <a:pPr marL="0" indent="0">
              <a:buNone/>
            </a:pPr>
            <a:r>
              <a:rPr lang="en-US" sz="2800" dirty="0"/>
              <a:t>See also the purple book sections on </a:t>
            </a:r>
            <a:r>
              <a:rPr lang="en-US" sz="2800" dirty="0">
                <a:solidFill>
                  <a:srgbClr val="CDD678"/>
                </a:solidFill>
              </a:rPr>
              <a:t>11 AAC 95.365(b), (f), and (g) </a:t>
            </a:r>
            <a:r>
              <a:rPr lang="en-US" sz="2800" dirty="0"/>
              <a:t>for additional information on objectives and compliance monitoring considerations regarding tracked and wheeled harvest systems and skidding operation, including skidding operations in riparian areas, and water barring.</a:t>
            </a:r>
          </a:p>
          <a:p>
            <a:pPr lvl="1"/>
            <a:endParaRPr lang="en-US" sz="2800" dirty="0"/>
          </a:p>
          <a:p>
            <a:endParaRPr lang="en-US" sz="2800" dirty="0"/>
          </a:p>
        </p:txBody>
      </p:sp>
    </p:spTree>
    <p:extLst>
      <p:ext uri="{BB962C8B-B14F-4D97-AF65-F5344CB8AC3E}">
        <p14:creationId xmlns:p14="http://schemas.microsoft.com/office/powerpoint/2010/main" val="37287360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Slash management</a:t>
            </a:r>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95131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solidFill>
                  <a:srgbClr val="CDD678"/>
                </a:solidFill>
              </a:rPr>
              <a:t>Definition</a:t>
            </a:r>
          </a:p>
        </p:txBody>
      </p:sp>
      <p:sp>
        <p:nvSpPr>
          <p:cNvPr id="5" name="Content Placeholder 4"/>
          <p:cNvSpPr>
            <a:spLocks noGrp="1"/>
          </p:cNvSpPr>
          <p:nvPr>
            <p:ph idx="1"/>
          </p:nvPr>
        </p:nvSpPr>
        <p:spPr>
          <a:xfrm>
            <a:off x="1009443" y="1807361"/>
            <a:ext cx="7125112" cy="4669639"/>
          </a:xfrm>
        </p:spPr>
        <p:txBody>
          <a:bodyPr/>
          <a:lstStyle/>
          <a:p>
            <a:pPr marL="0" indent="0">
              <a:buNone/>
            </a:pPr>
            <a:r>
              <a:rPr lang="en-US" sz="2800" b="1" dirty="0"/>
              <a:t>"slash"</a:t>
            </a:r>
            <a:r>
              <a:rPr lang="en-US" sz="2800" dirty="0"/>
              <a:t> means pieces of woody vegetative residue greater than 5 inches in diameter or longer than 3 feet in length resulting from a forest practice operation.</a:t>
            </a: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endParaRPr lang="en-US" sz="2200" dirty="0">
              <a:solidFill>
                <a:srgbClr val="BBC745"/>
              </a:solidFill>
            </a:endParaRPr>
          </a:p>
          <a:p>
            <a:pPr marL="0" indent="0">
              <a:buNone/>
            </a:pPr>
            <a:r>
              <a:rPr lang="en-US" sz="2200" dirty="0">
                <a:solidFill>
                  <a:srgbClr val="BBC745"/>
                </a:solidFill>
              </a:rPr>
              <a:t>									11 AAC 95.900(77)</a:t>
            </a:r>
          </a:p>
        </p:txBody>
      </p:sp>
    </p:spTree>
    <p:extLst>
      <p:ext uri="{BB962C8B-B14F-4D97-AF65-F5344CB8AC3E}">
        <p14:creationId xmlns:p14="http://schemas.microsoft.com/office/powerpoint/2010/main" val="27857686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125113" cy="924475"/>
          </a:xfrm>
        </p:spPr>
        <p:txBody>
          <a:bodyPr/>
          <a:lstStyle/>
          <a:p>
            <a:r>
              <a:rPr lang="en-US" sz="4400" dirty="0">
                <a:solidFill>
                  <a:srgbClr val="CDD678"/>
                </a:solidFill>
              </a:rPr>
              <a:t>Slash treatments</a:t>
            </a:r>
          </a:p>
        </p:txBody>
      </p:sp>
      <p:sp>
        <p:nvSpPr>
          <p:cNvPr id="3" name="Content Placeholder 2"/>
          <p:cNvSpPr>
            <a:spLocks noGrp="1"/>
          </p:cNvSpPr>
          <p:nvPr>
            <p:ph idx="1"/>
          </p:nvPr>
        </p:nvSpPr>
        <p:spPr>
          <a:xfrm>
            <a:off x="1009443" y="1295400"/>
            <a:ext cx="7125112" cy="5486400"/>
          </a:xfrm>
        </p:spPr>
        <p:txBody>
          <a:bodyPr>
            <a:normAutofit/>
          </a:bodyPr>
          <a:lstStyle/>
          <a:p>
            <a:pPr marL="0" indent="0">
              <a:buNone/>
            </a:pPr>
            <a:r>
              <a:rPr lang="en-US" sz="2400" dirty="0"/>
              <a:t>Where slash treatment is necessary to prevent or reduce the spread of fire, reduce the concentration of slash by </a:t>
            </a:r>
          </a:p>
          <a:p>
            <a:pPr lvl="1"/>
            <a:r>
              <a:rPr lang="en-US" sz="2000" dirty="0"/>
              <a:t>Scattering</a:t>
            </a:r>
          </a:p>
          <a:p>
            <a:pPr lvl="1"/>
            <a:r>
              <a:rPr lang="en-US" sz="2000" dirty="0"/>
              <a:t>Piling or windrowing</a:t>
            </a:r>
          </a:p>
          <a:p>
            <a:pPr lvl="1"/>
            <a:r>
              <a:rPr lang="en-US" sz="2000" dirty="0"/>
              <a:t>Mechanized chipping</a:t>
            </a:r>
          </a:p>
          <a:p>
            <a:pPr lvl="1"/>
            <a:r>
              <a:rPr lang="en-US" sz="2000" dirty="0"/>
              <a:t>Compacting, </a:t>
            </a:r>
          </a:p>
          <a:p>
            <a:pPr lvl="1"/>
            <a:r>
              <a:rPr lang="en-US" sz="2000" dirty="0"/>
              <a:t>Burying</a:t>
            </a:r>
          </a:p>
          <a:p>
            <a:pPr lvl="1"/>
            <a:r>
              <a:rPr lang="en-US" sz="2000" dirty="0"/>
              <a:t>Controlled burning</a:t>
            </a:r>
          </a:p>
          <a:p>
            <a:pPr lvl="1"/>
            <a:r>
              <a:rPr lang="en-US" sz="2000" dirty="0"/>
              <a:t>Other method                                                                       approved by DOF.  </a:t>
            </a:r>
          </a:p>
          <a:p>
            <a:pPr marL="0" indent="0">
              <a:buNone/>
            </a:pPr>
            <a:r>
              <a:rPr lang="en-US" sz="2200" dirty="0">
                <a:solidFill>
                  <a:srgbClr val="BBC745"/>
                </a:solidFill>
              </a:rPr>
              <a:t>  11 AAC 95.370(a)</a:t>
            </a:r>
            <a:endParaRPr lang="en-US" sz="2200" dirty="0"/>
          </a:p>
        </p:txBody>
      </p:sp>
      <p:pic>
        <p:nvPicPr>
          <p:cNvPr id="4" name="Picture 4" descr="E:\Pictures\Camera Album\0513141258-01.jpg">
            <a:extLst>
              <a:ext uri="{FF2B5EF4-FFF2-40B4-BE49-F238E27FC236}">
                <a16:creationId xmlns:a16="http://schemas.microsoft.com/office/drawing/2014/main" id="{A60273EB-5C58-4408-96DD-C0A444FF159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2895600"/>
            <a:ext cx="3657600" cy="2743200"/>
          </a:xfrm>
          <a:prstGeom prst="rect">
            <a:avLst/>
          </a:prstGeom>
          <a:noFill/>
          <a:ln>
            <a:solidFill>
              <a:srgbClr val="CDD678"/>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4796B99-58AD-4E61-8709-6299FC43B58D}"/>
              </a:ext>
            </a:extLst>
          </p:cNvPr>
          <p:cNvSpPr txBox="1"/>
          <p:nvPr/>
        </p:nvSpPr>
        <p:spPr>
          <a:xfrm>
            <a:off x="4876800" y="5641428"/>
            <a:ext cx="3810000" cy="461665"/>
          </a:xfrm>
          <a:prstGeom prst="rect">
            <a:avLst/>
          </a:prstGeom>
          <a:noFill/>
        </p:spPr>
        <p:txBody>
          <a:bodyPr wrap="square" rtlCol="0">
            <a:spAutoFit/>
          </a:bodyPr>
          <a:lstStyle/>
          <a:p>
            <a:r>
              <a:rPr lang="en-US" sz="1200" dirty="0"/>
              <a:t>Broadcast burning site – Fairbanks Area</a:t>
            </a:r>
          </a:p>
          <a:p>
            <a:r>
              <a:rPr lang="en-US" sz="1200" dirty="0"/>
              <a:t>Photo:  Doug Hanson, DOF</a:t>
            </a:r>
          </a:p>
        </p:txBody>
      </p:sp>
    </p:spTree>
    <p:extLst>
      <p:ext uri="{BB962C8B-B14F-4D97-AF65-F5344CB8AC3E}">
        <p14:creationId xmlns:p14="http://schemas.microsoft.com/office/powerpoint/2010/main" val="42646802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Controlled burning</a:t>
            </a:r>
          </a:p>
        </p:txBody>
      </p:sp>
      <p:sp>
        <p:nvSpPr>
          <p:cNvPr id="3" name="Content Placeholder 2"/>
          <p:cNvSpPr>
            <a:spLocks noGrp="1"/>
          </p:cNvSpPr>
          <p:nvPr>
            <p:ph idx="1"/>
          </p:nvPr>
        </p:nvSpPr>
        <p:spPr>
          <a:xfrm>
            <a:off x="1009443" y="1807361"/>
            <a:ext cx="7125112" cy="4745839"/>
          </a:xfrm>
        </p:spPr>
        <p:txBody>
          <a:bodyPr>
            <a:normAutofit/>
          </a:bodyPr>
          <a:lstStyle/>
          <a:p>
            <a:r>
              <a:rPr lang="en-US" sz="2400" dirty="0"/>
              <a:t>Controlled burning requires approval from the DEC and may require a burning permit from DOF.</a:t>
            </a:r>
          </a:p>
          <a:p>
            <a:r>
              <a:rPr lang="en-US" sz="2400" dirty="0"/>
              <a:t>When slash is disposed of by burning, </a:t>
            </a:r>
          </a:p>
          <a:p>
            <a:pPr lvl="1"/>
            <a:r>
              <a:rPr lang="en-US" sz="2400" dirty="0"/>
              <a:t> Protect a riparian area from fire</a:t>
            </a:r>
          </a:p>
          <a:p>
            <a:pPr lvl="1"/>
            <a:r>
              <a:rPr lang="en-US" sz="2400" dirty="0"/>
              <a:t> Burn under weather conditions that minimize the chance of air quality degradation and fire escape.</a:t>
            </a:r>
          </a:p>
          <a:p>
            <a:pPr marL="0" indent="0">
              <a:buNone/>
            </a:pPr>
            <a:endParaRPr lang="en-US" sz="2200" dirty="0">
              <a:solidFill>
                <a:srgbClr val="BBC745"/>
              </a:solidFill>
            </a:endParaRPr>
          </a:p>
          <a:p>
            <a:pPr marL="0" indent="0">
              <a:buNone/>
            </a:pPr>
            <a:r>
              <a:rPr lang="en-US" sz="2200" dirty="0">
                <a:solidFill>
                  <a:srgbClr val="BBC745"/>
                </a:solidFill>
              </a:rPr>
              <a:t>								  11 AAC 95.370(a),(b)</a:t>
            </a:r>
            <a:endParaRPr lang="en-US" sz="2200" dirty="0"/>
          </a:p>
        </p:txBody>
      </p:sp>
    </p:spTree>
    <p:extLst>
      <p:ext uri="{BB962C8B-B14F-4D97-AF65-F5344CB8AC3E}">
        <p14:creationId xmlns:p14="http://schemas.microsoft.com/office/powerpoint/2010/main" val="23223782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CDD678"/>
                </a:solidFill>
              </a:rPr>
              <a:t>Stabilizing slash</a:t>
            </a:r>
          </a:p>
        </p:txBody>
      </p:sp>
      <p:sp>
        <p:nvSpPr>
          <p:cNvPr id="3" name="Content Placeholder 2"/>
          <p:cNvSpPr>
            <a:spLocks noGrp="1"/>
          </p:cNvSpPr>
          <p:nvPr>
            <p:ph idx="1"/>
          </p:nvPr>
        </p:nvSpPr>
        <p:spPr>
          <a:xfrm>
            <a:off x="1009443" y="1631196"/>
            <a:ext cx="7125112" cy="4822039"/>
          </a:xfrm>
        </p:spPr>
        <p:txBody>
          <a:bodyPr>
            <a:normAutofit/>
          </a:bodyPr>
          <a:lstStyle/>
          <a:p>
            <a:r>
              <a:rPr lang="en-US" sz="2800" dirty="0"/>
              <a:t> Dispose of or disperse unstable slash concentrations around a landing to prevent entry into surface waters.</a:t>
            </a:r>
          </a:p>
          <a:p>
            <a:r>
              <a:rPr lang="en-US" sz="2800" dirty="0"/>
              <a:t> Except where burning will be completed before the next spring, deposit slash in a location where it is not likely to enter a stream.</a:t>
            </a:r>
          </a:p>
          <a:p>
            <a:pPr marL="0" indent="0">
              <a:buNone/>
            </a:pPr>
            <a:endParaRPr lang="en-US" sz="2200" dirty="0">
              <a:solidFill>
                <a:srgbClr val="BBC745"/>
              </a:solidFill>
            </a:endParaRPr>
          </a:p>
          <a:p>
            <a:pPr marL="0" indent="0">
              <a:buNone/>
            </a:pPr>
            <a:r>
              <a:rPr lang="en-US" sz="2200" dirty="0">
                <a:solidFill>
                  <a:srgbClr val="BBC745"/>
                </a:solidFill>
              </a:rPr>
              <a:t>								  11 AAC 95.370(c),(d)</a:t>
            </a:r>
            <a:endParaRPr lang="en-US" sz="2200" dirty="0"/>
          </a:p>
        </p:txBody>
      </p:sp>
    </p:spTree>
    <p:extLst>
      <p:ext uri="{BB962C8B-B14F-4D97-AF65-F5344CB8AC3E}">
        <p14:creationId xmlns:p14="http://schemas.microsoft.com/office/powerpoint/2010/main" val="5747457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5804D-EBAB-4526-B3C1-8E7B3266AC92}"/>
              </a:ext>
            </a:extLst>
          </p:cNvPr>
          <p:cNvSpPr>
            <a:spLocks noGrp="1"/>
          </p:cNvSpPr>
          <p:nvPr>
            <p:ph type="title"/>
          </p:nvPr>
        </p:nvSpPr>
        <p:spPr>
          <a:xfrm>
            <a:off x="533400" y="304800"/>
            <a:ext cx="8153400" cy="924475"/>
          </a:xfrm>
        </p:spPr>
        <p:txBody>
          <a:bodyPr/>
          <a:lstStyle/>
          <a:p>
            <a:r>
              <a:rPr lang="en-US" b="1" dirty="0">
                <a:solidFill>
                  <a:srgbClr val="CDD678"/>
                </a:solidFill>
              </a:rPr>
              <a:t>Control of infestations and disease</a:t>
            </a:r>
            <a:endParaRPr lang="en-US" dirty="0">
              <a:solidFill>
                <a:srgbClr val="CDD678"/>
              </a:solidFill>
            </a:endParaRPr>
          </a:p>
        </p:txBody>
      </p:sp>
      <p:sp>
        <p:nvSpPr>
          <p:cNvPr id="3" name="Content Placeholder 2">
            <a:extLst>
              <a:ext uri="{FF2B5EF4-FFF2-40B4-BE49-F238E27FC236}">
                <a16:creationId xmlns:a16="http://schemas.microsoft.com/office/drawing/2014/main" id="{828B8302-280B-48A2-AAA3-B9311E483F68}"/>
              </a:ext>
            </a:extLst>
          </p:cNvPr>
          <p:cNvSpPr>
            <a:spLocks noGrp="1"/>
          </p:cNvSpPr>
          <p:nvPr>
            <p:ph idx="1"/>
          </p:nvPr>
        </p:nvSpPr>
        <p:spPr>
          <a:xfrm>
            <a:off x="533400" y="1066800"/>
            <a:ext cx="8077200" cy="5715000"/>
          </a:xfrm>
        </p:spPr>
        <p:txBody>
          <a:bodyPr>
            <a:normAutofit/>
          </a:bodyPr>
          <a:lstStyle/>
          <a:p>
            <a:r>
              <a:rPr lang="en-US" sz="2000" dirty="0"/>
              <a:t>Forest clearing operations and silvicultural systems must be designed to reduce the likelihood of increased insect infestation and disease infections that threaten forest resources.</a:t>
            </a:r>
          </a:p>
          <a:p>
            <a:r>
              <a:rPr lang="en-US" sz="2000" dirty="0"/>
              <a:t>A forest landowner may not conduct or approve timber clearing activities that create conditions fostering outbreaks of infestation or infection that threaten forest resources on forest lands belonging to another person.  DNR may require the forest landowner, at that person's expense, to </a:t>
            </a:r>
          </a:p>
          <a:p>
            <a:pPr lvl="1"/>
            <a:r>
              <a:rPr lang="en-US" sz="1800" dirty="0"/>
              <a:t>remove promptly or cure the conditions fostering outbreaks; and</a:t>
            </a:r>
          </a:p>
          <a:p>
            <a:pPr lvl="1"/>
            <a:r>
              <a:rPr lang="en-US" sz="1800" dirty="0"/>
              <a:t>undertake environmentally sound, effective, and cost‑efficient actions to control the infestation or infection in the immediate vicinity of the improper timber clearing activity.</a:t>
            </a:r>
          </a:p>
          <a:p>
            <a:pPr marL="0" indent="0" algn="r">
              <a:buNone/>
            </a:pPr>
            <a:r>
              <a:rPr lang="en-US" dirty="0">
                <a:solidFill>
                  <a:srgbClr val="CDD678"/>
                </a:solidFill>
              </a:rPr>
              <a:t>Sec. 41.17.082</a:t>
            </a:r>
            <a:endParaRPr lang="en-US" dirty="0"/>
          </a:p>
        </p:txBody>
      </p:sp>
    </p:spTree>
    <p:extLst>
      <p:ext uri="{BB962C8B-B14F-4D97-AF65-F5344CB8AC3E}">
        <p14:creationId xmlns:p14="http://schemas.microsoft.com/office/powerpoint/2010/main" val="4936754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228600"/>
            <a:ext cx="7125113" cy="924475"/>
          </a:xfrm>
        </p:spPr>
        <p:txBody>
          <a:bodyPr/>
          <a:lstStyle/>
          <a:p>
            <a:r>
              <a:rPr lang="en-US" sz="4400" dirty="0">
                <a:solidFill>
                  <a:srgbClr val="CDD678"/>
                </a:solidFill>
              </a:rPr>
              <a:t>Insects and wildfire</a:t>
            </a:r>
          </a:p>
        </p:txBody>
      </p:sp>
      <p:sp>
        <p:nvSpPr>
          <p:cNvPr id="5" name="Content Placeholder 4"/>
          <p:cNvSpPr>
            <a:spLocks noGrp="1"/>
          </p:cNvSpPr>
          <p:nvPr>
            <p:ph idx="1"/>
          </p:nvPr>
        </p:nvSpPr>
        <p:spPr>
          <a:xfrm>
            <a:off x="533400" y="1295400"/>
            <a:ext cx="8157275" cy="5105400"/>
          </a:xfrm>
        </p:spPr>
        <p:txBody>
          <a:bodyPr>
            <a:normAutofit lnSpcReduction="10000"/>
          </a:bodyPr>
          <a:lstStyle/>
          <a:p>
            <a:r>
              <a:rPr lang="en-US" sz="2800" dirty="0"/>
              <a:t> </a:t>
            </a:r>
            <a:r>
              <a:rPr lang="en-US" sz="2600" dirty="0"/>
              <a:t>If notified by DOF, a landowner must provide a slash management plan designed to minimize the spread of destructive forest insects and reduce the risk of wildfire.</a:t>
            </a:r>
          </a:p>
          <a:p>
            <a:r>
              <a:rPr lang="en-US" sz="2600" dirty="0"/>
              <a:t> DOF may require the operator, timber owner, or landowner to submit a treatment plan for felled timber or log                                                        decks left in the field                                             for more than one                                                   growing season in an                                                 area of potential bark                              beetle infestation.</a:t>
            </a:r>
          </a:p>
          <a:p>
            <a:pPr marL="0" indent="0">
              <a:buNone/>
            </a:pPr>
            <a:r>
              <a:rPr lang="en-US" sz="2200" dirty="0">
                <a:solidFill>
                  <a:srgbClr val="BBC745"/>
                </a:solidFill>
              </a:rPr>
              <a:t>11 AAC 95.195(d), .370(e)(f)</a:t>
            </a:r>
            <a:endParaRPr lang="en-US" sz="2200" dirty="0"/>
          </a:p>
          <a:p>
            <a:pPr marL="0" indent="0">
              <a:buNone/>
            </a:pPr>
            <a:endParaRPr lang="en-US" sz="2200" dirty="0">
              <a:solidFill>
                <a:srgbClr val="BBC745"/>
              </a:solidFill>
            </a:endParaRPr>
          </a:p>
        </p:txBody>
      </p:sp>
      <p:pic>
        <p:nvPicPr>
          <p:cNvPr id="2" name="Picture 1">
            <a:extLst>
              <a:ext uri="{FF2B5EF4-FFF2-40B4-BE49-F238E27FC236}">
                <a16:creationId xmlns:a16="http://schemas.microsoft.com/office/drawing/2014/main" id="{689C394D-3BD3-4EE5-B07E-24F7B6859E18}"/>
              </a:ext>
            </a:extLst>
          </p:cNvPr>
          <p:cNvPicPr>
            <a:picLocks noChangeAspect="1"/>
          </p:cNvPicPr>
          <p:nvPr/>
        </p:nvPicPr>
        <p:blipFill>
          <a:blip r:embed="rId3"/>
          <a:stretch>
            <a:fillRect/>
          </a:stretch>
        </p:blipFill>
        <p:spPr>
          <a:xfrm>
            <a:off x="5181600" y="3889302"/>
            <a:ext cx="3931584" cy="2968697"/>
          </a:xfrm>
          <a:prstGeom prst="rect">
            <a:avLst/>
          </a:prstGeom>
        </p:spPr>
      </p:pic>
      <p:sp>
        <p:nvSpPr>
          <p:cNvPr id="3" name="TextBox 2">
            <a:extLst>
              <a:ext uri="{FF2B5EF4-FFF2-40B4-BE49-F238E27FC236}">
                <a16:creationId xmlns:a16="http://schemas.microsoft.com/office/drawing/2014/main" id="{EA4E57F2-2907-4AEE-A893-1278FFCCE9A2}"/>
              </a:ext>
            </a:extLst>
          </p:cNvPr>
          <p:cNvSpPr txBox="1"/>
          <p:nvPr/>
        </p:nvSpPr>
        <p:spPr>
          <a:xfrm>
            <a:off x="1923844" y="6248400"/>
            <a:ext cx="3257756" cy="523220"/>
          </a:xfrm>
          <a:prstGeom prst="rect">
            <a:avLst/>
          </a:prstGeom>
          <a:noFill/>
        </p:spPr>
        <p:txBody>
          <a:bodyPr wrap="square" rtlCol="0">
            <a:spAutoFit/>
          </a:bodyPr>
          <a:lstStyle/>
          <a:p>
            <a:pPr algn="r"/>
            <a:r>
              <a:rPr lang="en-US" sz="1400" dirty="0"/>
              <a:t>Slide by Nick </a:t>
            </a:r>
            <a:r>
              <a:rPr lang="en-US" sz="1400" dirty="0" err="1"/>
              <a:t>Lisuzzo</a:t>
            </a:r>
            <a:r>
              <a:rPr lang="en-US" sz="1400" dirty="0"/>
              <a:t>, </a:t>
            </a:r>
          </a:p>
          <a:p>
            <a:pPr algn="r"/>
            <a:r>
              <a:rPr lang="en-US" sz="1400" dirty="0"/>
              <a:t>USFS State &amp; Private Forestry</a:t>
            </a:r>
          </a:p>
        </p:txBody>
      </p:sp>
    </p:spTree>
    <p:extLst>
      <p:ext uri="{BB962C8B-B14F-4D97-AF65-F5344CB8AC3E}">
        <p14:creationId xmlns:p14="http://schemas.microsoft.com/office/powerpoint/2010/main" val="32396285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31195-D654-427F-97E7-3ED27F09573F}"/>
              </a:ext>
            </a:extLst>
          </p:cNvPr>
          <p:cNvSpPr>
            <a:spLocks noGrp="1"/>
          </p:cNvSpPr>
          <p:nvPr>
            <p:ph type="title"/>
          </p:nvPr>
        </p:nvSpPr>
        <p:spPr>
          <a:xfrm>
            <a:off x="533400" y="457202"/>
            <a:ext cx="8229600" cy="924475"/>
          </a:xfrm>
        </p:spPr>
        <p:txBody>
          <a:bodyPr/>
          <a:lstStyle/>
          <a:p>
            <a:r>
              <a:rPr lang="en-US" dirty="0">
                <a:solidFill>
                  <a:srgbClr val="CDD678"/>
                </a:solidFill>
              </a:rPr>
              <a:t>Recommendations to minimize bark beetle buildups:  </a:t>
            </a:r>
            <a:r>
              <a:rPr lang="en-US" b="1" dirty="0">
                <a:solidFill>
                  <a:srgbClr val="CDD678"/>
                </a:solidFill>
              </a:rPr>
              <a:t>White spruce</a:t>
            </a:r>
          </a:p>
        </p:txBody>
      </p:sp>
      <p:sp>
        <p:nvSpPr>
          <p:cNvPr id="3" name="Content Placeholder 2">
            <a:extLst>
              <a:ext uri="{FF2B5EF4-FFF2-40B4-BE49-F238E27FC236}">
                <a16:creationId xmlns:a16="http://schemas.microsoft.com/office/drawing/2014/main" id="{1FA1B82C-F58A-4627-9AA1-BD70D3495D7A}"/>
              </a:ext>
            </a:extLst>
          </p:cNvPr>
          <p:cNvSpPr>
            <a:spLocks noGrp="1"/>
          </p:cNvSpPr>
          <p:nvPr>
            <p:ph idx="1"/>
          </p:nvPr>
        </p:nvSpPr>
        <p:spPr>
          <a:xfrm>
            <a:off x="647700" y="2057400"/>
            <a:ext cx="8001000" cy="3947195"/>
          </a:xfrm>
        </p:spPr>
        <p:txBody>
          <a:bodyPr>
            <a:noAutofit/>
          </a:bodyPr>
          <a:lstStyle/>
          <a:p>
            <a:pPr marL="0" indent="0">
              <a:lnSpc>
                <a:spcPct val="110000"/>
              </a:lnSpc>
              <a:spcBef>
                <a:spcPts val="0"/>
              </a:spcBef>
              <a:buNone/>
            </a:pPr>
            <a:r>
              <a:rPr lang="en-US" sz="2400" dirty="0"/>
              <a:t>To mitigate bark beetle population buildups from forest operations:</a:t>
            </a:r>
          </a:p>
          <a:p>
            <a:pPr>
              <a:lnSpc>
                <a:spcPct val="110000"/>
              </a:lnSpc>
              <a:spcBef>
                <a:spcPts val="0"/>
              </a:spcBef>
              <a:buFont typeface="Arial" panose="020B0604020202020204" pitchFamily="34" charset="0"/>
              <a:buChar char="•"/>
            </a:pPr>
            <a:r>
              <a:rPr lang="en-US" sz="2400" dirty="0"/>
              <a:t>Conduct operations to minimize root compaction and/or mechanical damage to the stems and lateral roots of residual white spruce.</a:t>
            </a:r>
          </a:p>
          <a:p>
            <a:pPr>
              <a:lnSpc>
                <a:spcPct val="110000"/>
              </a:lnSpc>
              <a:spcBef>
                <a:spcPts val="0"/>
              </a:spcBef>
              <a:buFont typeface="Arial" panose="020B0604020202020204" pitchFamily="34" charset="0"/>
              <a:buChar char="•"/>
            </a:pPr>
            <a:r>
              <a:rPr lang="en-US" sz="2400" dirty="0"/>
              <a:t>Avoid leaving spruce slash during the bark beetle flight period (approx. May 1-July 31).  Wood harvested during this period should be removed and processed, and remaining slash should be treated prior to the subsequent flight period.</a:t>
            </a:r>
          </a:p>
        </p:txBody>
      </p:sp>
    </p:spTree>
    <p:extLst>
      <p:ext uri="{BB962C8B-B14F-4D97-AF65-F5344CB8AC3E}">
        <p14:creationId xmlns:p14="http://schemas.microsoft.com/office/powerpoint/2010/main" val="2105609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7848600" cy="924475"/>
          </a:xfrm>
        </p:spPr>
        <p:txBody>
          <a:bodyPr/>
          <a:lstStyle/>
          <a:p>
            <a:r>
              <a:rPr lang="en-US" sz="4000" dirty="0">
                <a:solidFill>
                  <a:srgbClr val="CDD678"/>
                </a:solidFill>
              </a:rPr>
              <a:t>Required harvest information</a:t>
            </a:r>
          </a:p>
        </p:txBody>
      </p:sp>
      <p:sp>
        <p:nvSpPr>
          <p:cNvPr id="3" name="Content Placeholder 2"/>
          <p:cNvSpPr>
            <a:spLocks noGrp="1"/>
          </p:cNvSpPr>
          <p:nvPr>
            <p:ph idx="1"/>
          </p:nvPr>
        </p:nvSpPr>
        <p:spPr>
          <a:xfrm>
            <a:off x="495300" y="1597360"/>
            <a:ext cx="8229600" cy="4800600"/>
          </a:xfrm>
        </p:spPr>
        <p:txBody>
          <a:bodyPr>
            <a:normAutofit/>
          </a:bodyPr>
          <a:lstStyle/>
          <a:p>
            <a:r>
              <a:rPr lang="en-US" sz="2600" dirty="0"/>
              <a:t> 4 copies of a map at a scale providing the most detail available showing the proposed operation, including unit boundaries</a:t>
            </a:r>
          </a:p>
          <a:p>
            <a:r>
              <a:rPr lang="en-US" sz="2600" dirty="0"/>
              <a:t> Boundaries of cutting units, harvest techniques</a:t>
            </a:r>
          </a:p>
          <a:p>
            <a:r>
              <a:rPr lang="en-US" sz="2600" dirty="0"/>
              <a:t> Where known, yarding                                     techniques and location                                       of landings</a:t>
            </a:r>
            <a:endParaRPr lang="en-US" sz="2400" dirty="0">
              <a:solidFill>
                <a:srgbClr val="BBC745"/>
              </a:solidFill>
            </a:endParaRPr>
          </a:p>
          <a:p>
            <a:pPr marL="0" indent="0">
              <a:buNone/>
            </a:pPr>
            <a:endParaRPr lang="en-US" sz="2400" dirty="0">
              <a:solidFill>
                <a:srgbClr val="BBC745"/>
              </a:solidFill>
            </a:endParaRPr>
          </a:p>
          <a:p>
            <a:pPr marL="0" indent="0">
              <a:buNone/>
            </a:pPr>
            <a:r>
              <a:rPr lang="en-US" sz="2400" dirty="0">
                <a:solidFill>
                  <a:srgbClr val="BBC745"/>
                </a:solidFill>
              </a:rPr>
              <a:t>11 AAC 95.220(a)(3),(6)</a:t>
            </a:r>
          </a:p>
        </p:txBody>
      </p:sp>
      <p:sp>
        <p:nvSpPr>
          <p:cNvPr id="5" name="TextBox 4">
            <a:extLst>
              <a:ext uri="{FF2B5EF4-FFF2-40B4-BE49-F238E27FC236}">
                <a16:creationId xmlns:a16="http://schemas.microsoft.com/office/drawing/2014/main" id="{F03EFC3C-3AE7-4FCA-ADA9-6554044159E8}"/>
              </a:ext>
            </a:extLst>
          </p:cNvPr>
          <p:cNvSpPr txBox="1"/>
          <p:nvPr/>
        </p:nvSpPr>
        <p:spPr>
          <a:xfrm>
            <a:off x="5562600" y="3581400"/>
            <a:ext cx="2514600" cy="3046988"/>
          </a:xfrm>
          <a:prstGeom prst="rect">
            <a:avLst/>
          </a:prstGeom>
          <a:solidFill>
            <a:schemeClr val="tx1"/>
          </a:solidFill>
          <a:ln w="15875">
            <a:solidFill>
              <a:schemeClr val="tx1"/>
            </a:solidFill>
          </a:ln>
        </p:spPr>
        <p:txBody>
          <a:bodyPr wrap="square" rtlCol="0">
            <a:spAutoFit/>
          </a:bodyPr>
          <a:lstStyle/>
          <a:p>
            <a:pPr algn="r"/>
            <a:endParaRPr lang="en-US" sz="700" dirty="0"/>
          </a:p>
          <a:p>
            <a:pPr algn="r"/>
            <a:r>
              <a:rPr lang="en-US" sz="700" dirty="0">
                <a:solidFill>
                  <a:schemeClr val="bg1"/>
                </a:solidFill>
              </a:rPr>
              <a:t>STATE OF ALASKA </a:t>
            </a:r>
          </a:p>
          <a:p>
            <a:pPr algn="r"/>
            <a:r>
              <a:rPr lang="en-US" sz="700" dirty="0">
                <a:solidFill>
                  <a:schemeClr val="bg1"/>
                </a:solidFill>
              </a:rPr>
              <a:t>DEPARTMENT OF NATURAL RESOURCES </a:t>
            </a:r>
          </a:p>
          <a:p>
            <a:pPr algn="r"/>
            <a:r>
              <a:rPr lang="en-US" sz="700" dirty="0">
                <a:solidFill>
                  <a:schemeClr val="bg1"/>
                </a:solidFill>
              </a:rPr>
              <a:t>DIVISION OF FORESTRY </a:t>
            </a:r>
          </a:p>
          <a:p>
            <a:pPr algn="r"/>
            <a:r>
              <a:rPr lang="en-US" sz="700" b="1" dirty="0">
                <a:solidFill>
                  <a:schemeClr val="bg1"/>
                </a:solidFill>
              </a:rPr>
              <a:t>NOTICE OF OPERATIONS </a:t>
            </a:r>
            <a:endParaRPr lang="en-US" sz="700" dirty="0">
              <a:solidFill>
                <a:schemeClr val="bg1"/>
              </a:solidFill>
            </a:endParaRPr>
          </a:p>
          <a:p>
            <a:pPr algn="r"/>
            <a:r>
              <a:rPr lang="en-US" sz="700" b="1" dirty="0">
                <a:solidFill>
                  <a:schemeClr val="bg1"/>
                </a:solidFill>
              </a:rPr>
              <a:t>DETAILED PLAN OF OPERATIONS SUMMARY</a:t>
            </a:r>
          </a:p>
          <a:p>
            <a:pPr algn="r"/>
            <a:endParaRPr lang="en-US" sz="300" b="1" dirty="0">
              <a:solidFill>
                <a:schemeClr val="bg1"/>
              </a:solidFill>
            </a:endParaRPr>
          </a:p>
          <a:p>
            <a:endParaRPr lang="en-US" sz="300" b="1" dirty="0">
              <a:solidFill>
                <a:schemeClr val="bg1"/>
              </a:solidFill>
            </a:endParaRPr>
          </a:p>
          <a:p>
            <a:r>
              <a:rPr lang="en-US" sz="600" dirty="0">
                <a:solidFill>
                  <a:schemeClr val="bg1"/>
                </a:solidFill>
              </a:rPr>
              <a:t>Notice is given to the commissioner that an operation will be conducted on the lands described below and the completed maps attached,  (AS 41.17.090). </a:t>
            </a:r>
          </a:p>
          <a:p>
            <a:endParaRPr lang="en-US" sz="600" dirty="0">
              <a:solidFill>
                <a:schemeClr val="bg1"/>
              </a:solidFill>
            </a:endParaRPr>
          </a:p>
          <a:p>
            <a:r>
              <a:rPr lang="en-US" sz="600" dirty="0">
                <a:solidFill>
                  <a:schemeClr val="bg1"/>
                </a:solidFill>
              </a:rPr>
              <a:t>Operator: </a:t>
            </a:r>
          </a:p>
          <a:p>
            <a:r>
              <a:rPr lang="en-US" sz="600" dirty="0">
                <a:solidFill>
                  <a:schemeClr val="bg1"/>
                </a:solidFill>
              </a:rPr>
              <a:t>Operator’s authorized representative: </a:t>
            </a:r>
          </a:p>
          <a:p>
            <a:r>
              <a:rPr lang="en-US" sz="600" dirty="0">
                <a:solidFill>
                  <a:schemeClr val="bg1"/>
                </a:solidFill>
              </a:rPr>
              <a:t>Operator’s authorized representative signature &amp; date: </a:t>
            </a:r>
          </a:p>
          <a:p>
            <a:r>
              <a:rPr lang="en-US" sz="600" dirty="0">
                <a:solidFill>
                  <a:schemeClr val="bg1"/>
                </a:solidFill>
              </a:rPr>
              <a:t>Operator’s representative address:</a:t>
            </a:r>
          </a:p>
          <a:p>
            <a:endParaRPr lang="en-US" sz="600" dirty="0">
              <a:solidFill>
                <a:schemeClr val="bg1"/>
              </a:solidFill>
            </a:endParaRPr>
          </a:p>
          <a:p>
            <a:r>
              <a:rPr lang="en-US" sz="600" dirty="0">
                <a:solidFill>
                  <a:schemeClr val="bg1"/>
                </a:solidFill>
              </a:rPr>
              <a:t>LEGAL DESCRIPTION OF OPERATING AREA</a:t>
            </a:r>
          </a:p>
          <a:p>
            <a:r>
              <a:rPr lang="en-US" sz="600" dirty="0">
                <a:solidFill>
                  <a:schemeClr val="bg1"/>
                </a:solidFill>
              </a:rPr>
              <a:t>Township:</a:t>
            </a:r>
          </a:p>
          <a:p>
            <a:r>
              <a:rPr lang="en-US" sz="600" dirty="0">
                <a:solidFill>
                  <a:schemeClr val="bg1"/>
                </a:solidFill>
              </a:rPr>
              <a:t>Range:</a:t>
            </a:r>
          </a:p>
          <a:p>
            <a:r>
              <a:rPr lang="en-US" sz="600" dirty="0">
                <a:solidFill>
                  <a:schemeClr val="bg1"/>
                </a:solidFill>
              </a:rPr>
              <a:t>Meridian: </a:t>
            </a:r>
          </a:p>
          <a:p>
            <a:r>
              <a:rPr lang="en-US" sz="600" dirty="0">
                <a:solidFill>
                  <a:schemeClr val="bg1"/>
                </a:solidFill>
              </a:rPr>
              <a:t>Section(s): </a:t>
            </a:r>
          </a:p>
          <a:p>
            <a:endParaRPr lang="en-US" sz="600" dirty="0">
              <a:solidFill>
                <a:schemeClr val="bg1"/>
              </a:solidFill>
            </a:endParaRPr>
          </a:p>
          <a:p>
            <a:r>
              <a:rPr lang="en-US" sz="600" dirty="0">
                <a:solidFill>
                  <a:schemeClr val="bg1"/>
                </a:solidFill>
              </a:rPr>
              <a:t>NEAREST TOWN/ VILLAGE: </a:t>
            </a:r>
          </a:p>
          <a:p>
            <a:endParaRPr lang="en-US" sz="600" dirty="0">
              <a:solidFill>
                <a:schemeClr val="bg1"/>
              </a:solidFill>
            </a:endParaRPr>
          </a:p>
          <a:p>
            <a:r>
              <a:rPr lang="en-US" sz="600" dirty="0">
                <a:solidFill>
                  <a:schemeClr val="bg1"/>
                </a:solidFill>
              </a:rPr>
              <a:t>ESTIMATED STARTING DATE:</a:t>
            </a:r>
          </a:p>
          <a:p>
            <a:r>
              <a:rPr lang="en-US" sz="600" dirty="0">
                <a:solidFill>
                  <a:schemeClr val="bg1"/>
                </a:solidFill>
              </a:rPr>
              <a:t>ESTIMATED COMPLETION DATE</a:t>
            </a:r>
          </a:p>
          <a:p>
            <a:endParaRPr lang="en-US" sz="600" dirty="0">
              <a:solidFill>
                <a:schemeClr val="bg1"/>
              </a:solidFill>
            </a:endParaRPr>
          </a:p>
          <a:p>
            <a:r>
              <a:rPr lang="en-US" sz="600" dirty="0">
                <a:solidFill>
                  <a:schemeClr val="bg1"/>
                </a:solidFill>
              </a:rPr>
              <a:t>VOLUME TO BE HARVESTED:             MBF</a:t>
            </a:r>
          </a:p>
          <a:p>
            <a:endParaRPr lang="en-US" sz="600" dirty="0">
              <a:solidFill>
                <a:schemeClr val="bg1"/>
              </a:solidFill>
            </a:endParaRPr>
          </a:p>
          <a:p>
            <a:r>
              <a:rPr lang="en-US" sz="600" dirty="0">
                <a:solidFill>
                  <a:schemeClr val="bg1"/>
                </a:solidFill>
              </a:rPr>
              <a:t>TYPE OF ACTIVITY: </a:t>
            </a:r>
          </a:p>
          <a:p>
            <a:endParaRPr lang="en-US" sz="600" dirty="0"/>
          </a:p>
        </p:txBody>
      </p:sp>
      <p:pic>
        <p:nvPicPr>
          <p:cNvPr id="7" name="Picture 6">
            <a:extLst>
              <a:ext uri="{FF2B5EF4-FFF2-40B4-BE49-F238E27FC236}">
                <a16:creationId xmlns:a16="http://schemas.microsoft.com/office/drawing/2014/main" id="{A380C9B6-EA44-4850-9588-EEBDF3E5BC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5638800" y="3675412"/>
            <a:ext cx="393792" cy="401288"/>
          </a:xfrm>
          <a:prstGeom prst="rect">
            <a:avLst/>
          </a:prstGeom>
        </p:spPr>
      </p:pic>
    </p:spTree>
    <p:extLst>
      <p:ext uri="{BB962C8B-B14F-4D97-AF65-F5344CB8AC3E}">
        <p14:creationId xmlns:p14="http://schemas.microsoft.com/office/powerpoint/2010/main" val="7829516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31195-D654-427F-97E7-3ED27F09573F}"/>
              </a:ext>
            </a:extLst>
          </p:cNvPr>
          <p:cNvSpPr>
            <a:spLocks noGrp="1"/>
          </p:cNvSpPr>
          <p:nvPr>
            <p:ph type="title"/>
          </p:nvPr>
        </p:nvSpPr>
        <p:spPr>
          <a:xfrm>
            <a:off x="533400" y="457202"/>
            <a:ext cx="8229600" cy="924475"/>
          </a:xfrm>
        </p:spPr>
        <p:txBody>
          <a:bodyPr/>
          <a:lstStyle/>
          <a:p>
            <a:r>
              <a:rPr lang="en-US" dirty="0">
                <a:solidFill>
                  <a:srgbClr val="CDD678"/>
                </a:solidFill>
              </a:rPr>
              <a:t>Recommendations to minimize bark beetle buildups:  </a:t>
            </a:r>
            <a:r>
              <a:rPr lang="en-US" b="1" dirty="0">
                <a:solidFill>
                  <a:srgbClr val="CDD678"/>
                </a:solidFill>
              </a:rPr>
              <a:t>White spruce</a:t>
            </a:r>
          </a:p>
        </p:txBody>
      </p:sp>
      <p:sp>
        <p:nvSpPr>
          <p:cNvPr id="3" name="Content Placeholder 2">
            <a:extLst>
              <a:ext uri="{FF2B5EF4-FFF2-40B4-BE49-F238E27FC236}">
                <a16:creationId xmlns:a16="http://schemas.microsoft.com/office/drawing/2014/main" id="{1FA1B82C-F58A-4627-9AA1-BD70D3495D7A}"/>
              </a:ext>
            </a:extLst>
          </p:cNvPr>
          <p:cNvSpPr>
            <a:spLocks noGrp="1"/>
          </p:cNvSpPr>
          <p:nvPr>
            <p:ph idx="1"/>
          </p:nvPr>
        </p:nvSpPr>
        <p:spPr>
          <a:xfrm>
            <a:off x="533400" y="1573429"/>
            <a:ext cx="8153400" cy="5063989"/>
          </a:xfrm>
        </p:spPr>
        <p:txBody>
          <a:bodyPr>
            <a:normAutofit fontScale="85000" lnSpcReduction="20000"/>
          </a:bodyPr>
          <a:lstStyle/>
          <a:p>
            <a:pPr marL="0" indent="0">
              <a:lnSpc>
                <a:spcPct val="110000"/>
              </a:lnSpc>
              <a:spcBef>
                <a:spcPts val="0"/>
              </a:spcBef>
              <a:spcAft>
                <a:spcPts val="0"/>
              </a:spcAft>
              <a:buNone/>
            </a:pPr>
            <a:r>
              <a:rPr lang="en-US" sz="2800" dirty="0"/>
              <a:t>If harvested wood cannot be removed from the site during the beetle flight period (approx. May 1-July 31), mitigate bark beetle population buildups from forest operations as follows:</a:t>
            </a:r>
          </a:p>
          <a:p>
            <a:pPr marL="0" indent="0">
              <a:lnSpc>
                <a:spcPct val="110000"/>
              </a:lnSpc>
              <a:spcBef>
                <a:spcPts val="0"/>
              </a:spcBef>
              <a:spcAft>
                <a:spcPts val="0"/>
              </a:spcAft>
              <a:buNone/>
            </a:pPr>
            <a:endParaRPr lang="en-US" sz="2600" dirty="0"/>
          </a:p>
          <a:p>
            <a:pPr>
              <a:lnSpc>
                <a:spcPct val="110000"/>
              </a:lnSpc>
              <a:spcBef>
                <a:spcPts val="0"/>
              </a:spcBef>
              <a:spcAft>
                <a:spcPts val="0"/>
              </a:spcAft>
              <a:buFont typeface="Arial" panose="020B0604020202020204" pitchFamily="34" charset="0"/>
              <a:buChar char="•"/>
            </a:pPr>
            <a:r>
              <a:rPr lang="en-US" sz="2400" dirty="0"/>
              <a:t>Buck harvested trees onsite into manageable bolts and stack them into triangular decks of 10-15 bolts. Place decks in open areas where sunlight can reach the logs and away from residual white spruce. Process bolts prior to the next beetle flight period.</a:t>
            </a:r>
          </a:p>
          <a:p>
            <a:pPr marL="0" indent="0">
              <a:lnSpc>
                <a:spcPct val="110000"/>
              </a:lnSpc>
              <a:spcBef>
                <a:spcPts val="0"/>
              </a:spcBef>
              <a:spcAft>
                <a:spcPts val="0"/>
              </a:spcAft>
              <a:buNone/>
            </a:pPr>
            <a:endParaRPr lang="en-US" sz="2400" dirty="0"/>
          </a:p>
          <a:p>
            <a:pPr>
              <a:lnSpc>
                <a:spcPct val="110000"/>
              </a:lnSpc>
              <a:spcBef>
                <a:spcPts val="0"/>
              </a:spcBef>
              <a:spcAft>
                <a:spcPts val="0"/>
              </a:spcAft>
              <a:buFont typeface="Arial" panose="020B0604020202020204" pitchFamily="34" charset="0"/>
              <a:buChar char="•"/>
            </a:pPr>
            <a:r>
              <a:rPr lang="en-US" sz="2400" dirty="0"/>
              <a:t>Process spruce slash ≥5” in diameter (e.g. debark, chip, mulch, burn, and/or buck/split for firewood) before the next beetle flight period. </a:t>
            </a:r>
            <a:r>
              <a:rPr lang="en-US" sz="2400" i="1" dirty="0"/>
              <a:t>If suitable equipment is available, debarking is preferred.  </a:t>
            </a:r>
            <a:r>
              <a:rPr lang="en-US" sz="2400" dirty="0"/>
              <a:t>Burning must be done in accordance with all applicable regulations</a:t>
            </a:r>
          </a:p>
        </p:txBody>
      </p:sp>
    </p:spTree>
    <p:extLst>
      <p:ext uri="{BB962C8B-B14F-4D97-AF65-F5344CB8AC3E}">
        <p14:creationId xmlns:p14="http://schemas.microsoft.com/office/powerpoint/2010/main" val="18821976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924475"/>
          </a:xfrm>
        </p:spPr>
        <p:txBody>
          <a:bodyPr/>
          <a:lstStyle/>
          <a:p>
            <a:r>
              <a:rPr lang="en-US" sz="4000" dirty="0">
                <a:solidFill>
                  <a:srgbClr val="CDD678"/>
                </a:solidFill>
              </a:rPr>
              <a:t>Other slash management BMPs</a:t>
            </a:r>
          </a:p>
        </p:txBody>
      </p:sp>
      <p:sp>
        <p:nvSpPr>
          <p:cNvPr id="3" name="Content Placeholder 2"/>
          <p:cNvSpPr>
            <a:spLocks noGrp="1"/>
          </p:cNvSpPr>
          <p:nvPr>
            <p:ph idx="1"/>
          </p:nvPr>
        </p:nvSpPr>
        <p:spPr>
          <a:xfrm>
            <a:off x="1009443" y="1524000"/>
            <a:ext cx="7125112" cy="4724399"/>
          </a:xfrm>
        </p:spPr>
        <p:txBody>
          <a:bodyPr>
            <a:normAutofit lnSpcReduction="10000"/>
          </a:bodyPr>
          <a:lstStyle/>
          <a:p>
            <a:r>
              <a:rPr lang="en-US" sz="2400" dirty="0"/>
              <a:t>For slash management BMPs associated with road construction </a:t>
            </a:r>
            <a:r>
              <a:rPr lang="en-US" sz="2400" dirty="0">
                <a:solidFill>
                  <a:srgbClr val="BBC745"/>
                </a:solidFill>
              </a:rPr>
              <a:t>(11 AAC 95.290(b),(c) </a:t>
            </a:r>
            <a:r>
              <a:rPr lang="en-US" sz="2400" dirty="0"/>
              <a:t>see FRPA 101-F1 Road Construction and Design.</a:t>
            </a:r>
          </a:p>
          <a:p>
            <a:r>
              <a:rPr lang="en-US" sz="2400" dirty="0"/>
              <a:t>For slash management BMPs associated with winter road maintenance </a:t>
            </a:r>
            <a:r>
              <a:rPr lang="en-US" sz="2400" dirty="0">
                <a:solidFill>
                  <a:srgbClr val="BBC745"/>
                </a:solidFill>
              </a:rPr>
              <a:t>(11 AAC 95.315(f)(2) </a:t>
            </a:r>
            <a:r>
              <a:rPr lang="en-US" sz="2400" dirty="0"/>
              <a:t>see FRPA 101-F2 Road Maintenance and Closure.</a:t>
            </a:r>
            <a:endParaRPr lang="en-US" sz="2400" dirty="0">
              <a:solidFill>
                <a:srgbClr val="BBC745"/>
              </a:solidFill>
            </a:endParaRPr>
          </a:p>
          <a:p>
            <a:r>
              <a:rPr lang="en-US" sz="2400" dirty="0"/>
              <a:t>For slash management BMPs associated with culvert maintenance </a:t>
            </a:r>
            <a:r>
              <a:rPr lang="en-US" sz="2400" dirty="0">
                <a:solidFill>
                  <a:srgbClr val="BBC745"/>
                </a:solidFill>
              </a:rPr>
              <a:t>(11 AAC 95.305(a)(7) </a:t>
            </a:r>
            <a:r>
              <a:rPr lang="en-US" sz="2400" dirty="0"/>
              <a:t>see FRPA 101-G Stream Crossings.</a:t>
            </a:r>
            <a:endParaRPr lang="en-US" sz="2400" dirty="0">
              <a:solidFill>
                <a:srgbClr val="BBC745"/>
              </a:solidFill>
            </a:endParaRPr>
          </a:p>
        </p:txBody>
      </p:sp>
    </p:spTree>
    <p:extLst>
      <p:ext uri="{BB962C8B-B14F-4D97-AF65-F5344CB8AC3E}">
        <p14:creationId xmlns:p14="http://schemas.microsoft.com/office/powerpoint/2010/main" val="4269232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7125113" cy="924475"/>
          </a:xfrm>
        </p:spPr>
        <p:txBody>
          <a:bodyPr/>
          <a:lstStyle/>
          <a:p>
            <a:r>
              <a:rPr lang="en-US" sz="4400" dirty="0">
                <a:solidFill>
                  <a:srgbClr val="CDD678"/>
                </a:solidFill>
              </a:rPr>
              <a:t>Slash management information</a:t>
            </a:r>
          </a:p>
        </p:txBody>
      </p:sp>
      <p:sp>
        <p:nvSpPr>
          <p:cNvPr id="3" name="Content Placeholder 2"/>
          <p:cNvSpPr>
            <a:spLocks noGrp="1"/>
          </p:cNvSpPr>
          <p:nvPr>
            <p:ph idx="1"/>
          </p:nvPr>
        </p:nvSpPr>
        <p:spPr>
          <a:xfrm>
            <a:off x="838200" y="1524000"/>
            <a:ext cx="7544330" cy="2819400"/>
          </a:xfrm>
        </p:spPr>
        <p:txBody>
          <a:bodyPr>
            <a:normAutofit/>
          </a:bodyPr>
          <a:lstStyle/>
          <a:p>
            <a:pPr marL="0" indent="0">
              <a:buNone/>
            </a:pPr>
            <a:r>
              <a:rPr lang="en-US" sz="3000" dirty="0"/>
              <a:t>In an area within a known bark beetle infestation, include a spruce slash reduction, isolation, or abatement plan in the DPO.       </a:t>
            </a:r>
            <a:r>
              <a:rPr lang="en-US" sz="2200" dirty="0">
                <a:solidFill>
                  <a:srgbClr val="BBC745"/>
                </a:solidFill>
              </a:rPr>
              <a:t>11 AAC 95.370(e)</a:t>
            </a:r>
            <a:endParaRPr lang="en-US" sz="2200" dirty="0"/>
          </a:p>
        </p:txBody>
      </p:sp>
      <p:pic>
        <p:nvPicPr>
          <p:cNvPr id="5" name="Picture 4">
            <a:extLst>
              <a:ext uri="{FF2B5EF4-FFF2-40B4-BE49-F238E27FC236}">
                <a16:creationId xmlns:a16="http://schemas.microsoft.com/office/drawing/2014/main" id="{2A2E48C5-15DA-4D81-95CC-F249380E0A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4038600"/>
            <a:ext cx="4116423" cy="2660238"/>
          </a:xfrm>
          <a:prstGeom prst="rect">
            <a:avLst/>
          </a:prstGeom>
        </p:spPr>
      </p:pic>
      <p:sp>
        <p:nvSpPr>
          <p:cNvPr id="6" name="TextBox 5">
            <a:extLst>
              <a:ext uri="{FF2B5EF4-FFF2-40B4-BE49-F238E27FC236}">
                <a16:creationId xmlns:a16="http://schemas.microsoft.com/office/drawing/2014/main" id="{57003BDC-CBB9-4201-A623-D8A008396A4F}"/>
              </a:ext>
            </a:extLst>
          </p:cNvPr>
          <p:cNvSpPr txBox="1"/>
          <p:nvPr/>
        </p:nvSpPr>
        <p:spPr>
          <a:xfrm>
            <a:off x="6324600" y="4575724"/>
            <a:ext cx="2360842" cy="1815882"/>
          </a:xfrm>
          <a:prstGeom prst="rect">
            <a:avLst/>
          </a:prstGeom>
          <a:noFill/>
        </p:spPr>
        <p:txBody>
          <a:bodyPr wrap="square" rtlCol="0">
            <a:spAutoFit/>
          </a:bodyPr>
          <a:lstStyle/>
          <a:p>
            <a:r>
              <a:rPr lang="en-US" sz="1400" dirty="0"/>
              <a:t>Map of 2017 Aerial Insect and Disease Survey from </a:t>
            </a:r>
            <a:r>
              <a:rPr lang="en-US" sz="1400" i="1" dirty="0"/>
              <a:t>Forest Health Conditions in </a:t>
            </a:r>
          </a:p>
          <a:p>
            <a:r>
              <a:rPr lang="en-US" sz="1400" i="1" dirty="0"/>
              <a:t>Alaska – 2017 – </a:t>
            </a:r>
            <a:r>
              <a:rPr lang="en-US" sz="1400" dirty="0"/>
              <a:t>USFS State &amp; Private Forestry and Alaska DOF</a:t>
            </a:r>
            <a:endParaRPr lang="en-US" sz="1400" i="1" dirty="0"/>
          </a:p>
          <a:p>
            <a:endParaRPr lang="en-US" sz="1400" dirty="0"/>
          </a:p>
        </p:txBody>
      </p:sp>
    </p:spTree>
    <p:extLst>
      <p:ext uri="{BB962C8B-B14F-4D97-AF65-F5344CB8AC3E}">
        <p14:creationId xmlns:p14="http://schemas.microsoft.com/office/powerpoint/2010/main" val="2288303669"/>
      </p:ext>
    </p:extLst>
  </p:cSld>
  <p:clrMapOvr>
    <a:masterClrMapping/>
  </p:clrMapOvr>
</p:sld>
</file>

<file path=ppt/theme/theme1.xml><?xml version="1.0" encoding="utf-8"?>
<a:theme xmlns:a="http://schemas.openxmlformats.org/drawingml/2006/main" name="Autum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TM02455610[[fn=Autumn]]</Template>
  <TotalTime>3146</TotalTime>
  <Words>5946</Words>
  <Application>Microsoft Office PowerPoint</Application>
  <PresentationFormat>On-screen Show (4:3)</PresentationFormat>
  <Paragraphs>556</Paragraphs>
  <Slides>81</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81</vt:i4>
      </vt:variant>
    </vt:vector>
  </HeadingPairs>
  <TitlesOfParts>
    <vt:vector size="90" baseType="lpstr">
      <vt:lpstr>Arial</vt:lpstr>
      <vt:lpstr>Calibri</vt:lpstr>
      <vt:lpstr>Courier New</vt:lpstr>
      <vt:lpstr>Times New Roman</vt:lpstr>
      <vt:lpstr>Trebuchet MS</vt:lpstr>
      <vt:lpstr>Verdana</vt:lpstr>
      <vt:lpstr>Wingdings 2</vt:lpstr>
      <vt:lpstr>Wingdings 3</vt:lpstr>
      <vt:lpstr>Autumn</vt:lpstr>
      <vt:lpstr>FRPA 101-I  Timber Harvesting</vt:lpstr>
      <vt:lpstr>Purpose</vt:lpstr>
      <vt:lpstr>Purpose: outside riparian areas</vt:lpstr>
      <vt:lpstr>Purpose: within riparian areas</vt:lpstr>
      <vt:lpstr>Purpose: all lands</vt:lpstr>
      <vt:lpstr>Definition: “Operations”</vt:lpstr>
      <vt:lpstr>Detailed plan of operations</vt:lpstr>
      <vt:lpstr>Required harvest information</vt:lpstr>
      <vt:lpstr>Slash management information</vt:lpstr>
      <vt:lpstr>Change of operations</vt:lpstr>
      <vt:lpstr>Harvest unit planning and design</vt:lpstr>
      <vt:lpstr>Appropriate design</vt:lpstr>
      <vt:lpstr>Eagle nests</vt:lpstr>
      <vt:lpstr>Unstable slopes</vt:lpstr>
      <vt:lpstr>Aesthetics</vt:lpstr>
      <vt:lpstr>Landings</vt:lpstr>
      <vt:lpstr>Definitions</vt:lpstr>
      <vt:lpstr>Location, construction, and operation</vt:lpstr>
      <vt:lpstr>Compliance monitoring considerations:  Landings</vt:lpstr>
      <vt:lpstr>Compliance monitoring considerations:  Landings, cont.</vt:lpstr>
      <vt:lpstr>Location and size</vt:lpstr>
      <vt:lpstr>Fill on steep or unstable slopes</vt:lpstr>
      <vt:lpstr>Location and construction standards, cont.</vt:lpstr>
      <vt:lpstr>Location and construction standards</vt:lpstr>
      <vt:lpstr>Slash  </vt:lpstr>
      <vt:lpstr>Additional guidance</vt:lpstr>
      <vt:lpstr>Felling and bucking</vt:lpstr>
      <vt:lpstr>Catalogued waters</vt:lpstr>
      <vt:lpstr>Other fish-bearing waters</vt:lpstr>
      <vt:lpstr>Compliance monitoring considerations: Felling</vt:lpstr>
      <vt:lpstr>Waivers</vt:lpstr>
      <vt:lpstr>Fish passage</vt:lpstr>
      <vt:lpstr>Non fish-bearing waters</vt:lpstr>
      <vt:lpstr>All surface waters</vt:lpstr>
      <vt:lpstr>Retention areas and partial cuts</vt:lpstr>
      <vt:lpstr>V-notches</vt:lpstr>
      <vt:lpstr>Additional guidance</vt:lpstr>
      <vt:lpstr>Bank integrity</vt:lpstr>
      <vt:lpstr>Bank integrity maintenance</vt:lpstr>
      <vt:lpstr>Compliance monitoring considerations:  Bank integrity</vt:lpstr>
      <vt:lpstr>Bank integrity, cont.</vt:lpstr>
      <vt:lpstr>Bank integrity, cont.</vt:lpstr>
      <vt:lpstr>Additional guidance</vt:lpstr>
      <vt:lpstr>Cable yarding</vt:lpstr>
      <vt:lpstr>Full supension and split yarding</vt:lpstr>
      <vt:lpstr>Other cable yarding </vt:lpstr>
      <vt:lpstr>Cross-stream yarding</vt:lpstr>
      <vt:lpstr>Cable yarding</vt:lpstr>
      <vt:lpstr>Compliance monitoring considerations:  Cable yarding</vt:lpstr>
      <vt:lpstr>Cable yarding standards</vt:lpstr>
      <vt:lpstr>Cable yarding standards, cont.</vt:lpstr>
      <vt:lpstr>Compliance monitoring considerations:  Cable yarding</vt:lpstr>
      <vt:lpstr>Slope stability </vt:lpstr>
      <vt:lpstr>Small streamside variations</vt:lpstr>
      <vt:lpstr>Additional guidance</vt:lpstr>
      <vt:lpstr>Tracked and wheeled harvest systems</vt:lpstr>
      <vt:lpstr>Restricted areas</vt:lpstr>
      <vt:lpstr>Riparian areas</vt:lpstr>
      <vt:lpstr>Shovel yarding notes</vt:lpstr>
      <vt:lpstr>Shovel yarding notes, cont.</vt:lpstr>
      <vt:lpstr>PowerPoint Presentation</vt:lpstr>
      <vt:lpstr>Use of tracked &amp; wheeled vehicles</vt:lpstr>
      <vt:lpstr>Winter operations</vt:lpstr>
      <vt:lpstr>Saturated soils </vt:lpstr>
      <vt:lpstr>Retained timber</vt:lpstr>
      <vt:lpstr>Close-out</vt:lpstr>
      <vt:lpstr>Close-out: Water bars</vt:lpstr>
      <vt:lpstr>Close-out: Water bar construction</vt:lpstr>
      <vt:lpstr>Close-out: Water bar location</vt:lpstr>
      <vt:lpstr>Water quality</vt:lpstr>
      <vt:lpstr>Additional guidance</vt:lpstr>
      <vt:lpstr>Slash management</vt:lpstr>
      <vt:lpstr>Definition</vt:lpstr>
      <vt:lpstr>Slash treatments</vt:lpstr>
      <vt:lpstr>Controlled burning</vt:lpstr>
      <vt:lpstr>Stabilizing slash</vt:lpstr>
      <vt:lpstr>Control of infestations and disease</vt:lpstr>
      <vt:lpstr>Insects and wildfire</vt:lpstr>
      <vt:lpstr>Recommendations to minimize bark beetle buildups:  White spruce</vt:lpstr>
      <vt:lpstr>Recommendations to minimize bark beetle buildups:  White spruce</vt:lpstr>
      <vt:lpstr>Other slash management BMPs</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101-I  Timber Harvesting</dc:title>
  <dc:creator>Freeman, Marty W (DNR)</dc:creator>
  <cp:lastModifiedBy>Freeman, Marty W (DNR)</cp:lastModifiedBy>
  <cp:revision>127</cp:revision>
  <cp:lastPrinted>2018-06-18T21:53:22Z</cp:lastPrinted>
  <dcterms:created xsi:type="dcterms:W3CDTF">2016-10-26T18:39:47Z</dcterms:created>
  <dcterms:modified xsi:type="dcterms:W3CDTF">2018-06-28T16:25:37Z</dcterms:modified>
</cp:coreProperties>
</file>