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6.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417" r:id="rId1"/>
  </p:sldMasterIdLst>
  <p:notesMasterIdLst>
    <p:notesMasterId r:id="rId56"/>
  </p:notesMasterIdLst>
  <p:handoutMasterIdLst>
    <p:handoutMasterId r:id="rId57"/>
  </p:handoutMasterIdLst>
  <p:sldIdLst>
    <p:sldId id="261" r:id="rId2"/>
    <p:sldId id="354" r:id="rId3"/>
    <p:sldId id="353" r:id="rId4"/>
    <p:sldId id="310" r:id="rId5"/>
    <p:sldId id="352" r:id="rId6"/>
    <p:sldId id="316" r:id="rId7"/>
    <p:sldId id="321" r:id="rId8"/>
    <p:sldId id="355" r:id="rId9"/>
    <p:sldId id="322" r:id="rId10"/>
    <p:sldId id="325" r:id="rId11"/>
    <p:sldId id="326" r:id="rId12"/>
    <p:sldId id="345" r:id="rId13"/>
    <p:sldId id="323" r:id="rId14"/>
    <p:sldId id="357" r:id="rId15"/>
    <p:sldId id="306" r:id="rId16"/>
    <p:sldId id="304" r:id="rId17"/>
    <p:sldId id="327" r:id="rId18"/>
    <p:sldId id="359" r:id="rId19"/>
    <p:sldId id="360" r:id="rId20"/>
    <p:sldId id="361" r:id="rId21"/>
    <p:sldId id="329" r:id="rId22"/>
    <p:sldId id="318" r:id="rId23"/>
    <p:sldId id="371" r:id="rId24"/>
    <p:sldId id="319" r:id="rId25"/>
    <p:sldId id="328" r:id="rId26"/>
    <p:sldId id="362" r:id="rId27"/>
    <p:sldId id="364" r:id="rId28"/>
    <p:sldId id="363" r:id="rId29"/>
    <p:sldId id="372" r:id="rId30"/>
    <p:sldId id="340" r:id="rId31"/>
    <p:sldId id="330" r:id="rId32"/>
    <p:sldId id="331" r:id="rId33"/>
    <p:sldId id="365" r:id="rId34"/>
    <p:sldId id="339" r:id="rId35"/>
    <p:sldId id="368" r:id="rId36"/>
    <p:sldId id="332" r:id="rId37"/>
    <p:sldId id="369" r:id="rId38"/>
    <p:sldId id="351" r:id="rId39"/>
    <p:sldId id="333" r:id="rId40"/>
    <p:sldId id="334" r:id="rId41"/>
    <p:sldId id="335" r:id="rId42"/>
    <p:sldId id="370" r:id="rId43"/>
    <p:sldId id="336" r:id="rId44"/>
    <p:sldId id="337" r:id="rId45"/>
    <p:sldId id="366" r:id="rId46"/>
    <p:sldId id="367" r:id="rId47"/>
    <p:sldId id="338" r:id="rId48"/>
    <p:sldId id="347" r:id="rId49"/>
    <p:sldId id="348" r:id="rId50"/>
    <p:sldId id="320" r:id="rId51"/>
    <p:sldId id="373" r:id="rId52"/>
    <p:sldId id="374" r:id="rId53"/>
    <p:sldId id="376" r:id="rId54"/>
    <p:sldId id="375" r:id="rId5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A7"/>
    <a:srgbClr val="B3EBFF"/>
    <a:srgbClr val="D3A1E3"/>
    <a:srgbClr val="FFCDA3"/>
    <a:srgbClr val="FFE0B3"/>
    <a:srgbClr val="FFC1AF"/>
    <a:srgbClr val="FFC165"/>
    <a:srgbClr val="D5B8EA"/>
    <a:srgbClr val="619566"/>
    <a:srgbClr val="3852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226" autoAdjust="0"/>
  </p:normalViewPr>
  <p:slideViewPr>
    <p:cSldViewPr>
      <p:cViewPr varScale="1">
        <p:scale>
          <a:sx n="113" d="100"/>
          <a:sy n="113" d="100"/>
        </p:scale>
        <p:origin x="-744" y="-114"/>
      </p:cViewPr>
      <p:guideLst>
        <p:guide orient="horz" pos="2160"/>
        <p:guide pos="2880"/>
      </p:guideLst>
    </p:cSldViewPr>
  </p:slideViewPr>
  <p:notesTextViewPr>
    <p:cViewPr>
      <p:scale>
        <a:sx n="1" d="1"/>
        <a:sy n="1" d="1"/>
      </p:scale>
      <p:origin x="0" y="0"/>
    </p:cViewPr>
  </p:notesTextViewPr>
  <p:sorterViewPr>
    <p:cViewPr>
      <p:scale>
        <a:sx n="120" d="100"/>
        <a:sy n="120" d="100"/>
      </p:scale>
      <p:origin x="0" y="9216"/>
    </p:cViewPr>
  </p:sorterViewPr>
  <p:notesViewPr>
    <p:cSldViewPr>
      <p:cViewPr varScale="1">
        <p:scale>
          <a:sx n="101" d="100"/>
          <a:sy n="101" d="100"/>
        </p:scale>
        <p:origin x="-256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oleObject" Target="file:///C:\Users\mwfreeman\Documents\excel\FRPA-BOF\Reforestation%20II-III%20EXCEL\stc_bibliography_index2015october14.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mwfreeman\Documents\excel\FRPA-BOF\Reforestation%20II-III%20EXCEL\stc_bibliography_index_2May_2016.xls"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mwfreeman\Documents\excel\FRPA-BOF\Reforestation%20II-III%20EXCEL\stc_bibliography_index_2May_2016.xls" TargetMode="Externa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6.xml.rels><?xml version="1.0" encoding="UTF-8" standalone="yes"?>
<Relationships xmlns="http://schemas.openxmlformats.org/package/2006/relationships"><Relationship Id="rId1" Type="http://schemas.openxmlformats.org/officeDocument/2006/relationships/oleObject" Target="file:///C:\Users\mwfreeman\Documents\excel\FRPA-BOF\Reforestation%20II-III%20EXCEL\Reforestation%20II-III%20public%20mail%20list.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sz="1800"/>
            </a:pPr>
            <a:r>
              <a:rPr lang="en-US" sz="1800" dirty="0" smtClean="0"/>
              <a:t>References published </a:t>
            </a:r>
          </a:p>
          <a:p>
            <a:pPr algn="l">
              <a:defRPr sz="1800"/>
            </a:pPr>
            <a:r>
              <a:rPr lang="en-US" sz="1800" dirty="0" smtClean="0"/>
              <a:t>pre- </a:t>
            </a:r>
            <a:r>
              <a:rPr lang="en-US" sz="1800" dirty="0"/>
              <a:t>and </a:t>
            </a:r>
          </a:p>
          <a:p>
            <a:pPr algn="l">
              <a:defRPr sz="1800"/>
            </a:pPr>
            <a:r>
              <a:rPr lang="en-US" sz="1800" dirty="0"/>
              <a:t>post-FRPA </a:t>
            </a:r>
          </a:p>
          <a:p>
            <a:pPr algn="l">
              <a:defRPr sz="1800"/>
            </a:pPr>
            <a:r>
              <a:rPr lang="en-US" sz="1800" dirty="0"/>
              <a:t>regulations</a:t>
            </a:r>
          </a:p>
        </c:rich>
      </c:tx>
      <c:layout>
        <c:manualLayout>
          <c:xMode val="edge"/>
          <c:yMode val="edge"/>
          <c:x val="1.9448434595986796E-3"/>
          <c:y val="2.4512886708833528E-2"/>
        </c:manualLayout>
      </c:layout>
      <c:overlay val="0"/>
    </c:title>
    <c:autoTitleDeleted val="0"/>
    <c:plotArea>
      <c:layout>
        <c:manualLayout>
          <c:layoutTarget val="inner"/>
          <c:xMode val="edge"/>
          <c:yMode val="edge"/>
          <c:x val="0.3137675907191485"/>
          <c:y val="0.13028148530614"/>
          <c:w val="0.70984519728462814"/>
          <c:h val="0.81110215334489022"/>
        </c:manualLayout>
      </c:layout>
      <c:pieChart>
        <c:varyColors val="1"/>
        <c:ser>
          <c:idx val="0"/>
          <c:order val="0"/>
          <c:spPr>
            <a:solidFill>
              <a:schemeClr val="accent1">
                <a:lumMod val="75000"/>
              </a:schemeClr>
            </a:solidFill>
            <a:ln>
              <a:solidFill>
                <a:schemeClr val="tx1"/>
              </a:solidFill>
            </a:ln>
          </c:spPr>
          <c:dPt>
            <c:idx val="0"/>
            <c:bubble3D val="0"/>
            <c:spPr>
              <a:solidFill>
                <a:srgbClr val="0070C0"/>
              </a:solidFill>
              <a:ln>
                <a:solidFill>
                  <a:schemeClr val="tx1"/>
                </a:solidFill>
              </a:ln>
            </c:spPr>
          </c:dPt>
          <c:dPt>
            <c:idx val="1"/>
            <c:bubble3D val="0"/>
            <c:spPr>
              <a:solidFill>
                <a:srgbClr val="DA0000"/>
              </a:solidFill>
              <a:ln>
                <a:solidFill>
                  <a:schemeClr val="tx1"/>
                </a:solidFill>
              </a:ln>
            </c:spPr>
          </c:dPt>
          <c:dLbls>
            <c:dLbl>
              <c:idx val="0"/>
              <c:layout>
                <c:manualLayout>
                  <c:x val="-0.16030610236220472"/>
                  <c:y val="0.19793634589392617"/>
                </c:manualLayout>
              </c:layout>
              <c:dLblPos val="bestFit"/>
              <c:showLegendKey val="0"/>
              <c:showVal val="0"/>
              <c:showCatName val="1"/>
              <c:showSerName val="0"/>
              <c:showPercent val="1"/>
              <c:showBubbleSize val="0"/>
            </c:dLbl>
            <c:dLbl>
              <c:idx val="1"/>
              <c:layout>
                <c:manualLayout>
                  <c:x val="0.14121286092569474"/>
                  <c:y val="-0.25541138505227828"/>
                </c:manualLayout>
              </c:layout>
              <c:tx>
                <c:rich>
                  <a:bodyPr/>
                  <a:lstStyle/>
                  <a:p>
                    <a:pPr>
                      <a:defRPr sz="1500" b="1">
                        <a:solidFill>
                          <a:schemeClr val="tx1"/>
                        </a:solidFill>
                      </a:defRPr>
                    </a:pPr>
                    <a:r>
                      <a:rPr lang="en-US" sz="1500" dirty="0">
                        <a:solidFill>
                          <a:schemeClr val="tx1"/>
                        </a:solidFill>
                      </a:rPr>
                      <a:t>1993-2016
</a:t>
                    </a:r>
                    <a:r>
                      <a:rPr lang="en-US" sz="1500" dirty="0" smtClean="0">
                        <a:solidFill>
                          <a:schemeClr val="tx1"/>
                        </a:solidFill>
                      </a:rPr>
                      <a:t>80%</a:t>
                    </a:r>
                    <a:endParaRPr lang="en-US" sz="1500" dirty="0">
                      <a:solidFill>
                        <a:srgbClr val="FFC000"/>
                      </a:solidFill>
                    </a:endParaRPr>
                  </a:p>
                </c:rich>
              </c:tx>
              <c:spPr/>
              <c:dLblPos val="bestFit"/>
              <c:showLegendKey val="0"/>
              <c:showVal val="0"/>
              <c:showCatName val="0"/>
              <c:showSerName val="0"/>
              <c:showPercent val="0"/>
              <c:showBubbleSize val="0"/>
            </c:dLbl>
            <c:txPr>
              <a:bodyPr/>
              <a:lstStyle/>
              <a:p>
                <a:pPr>
                  <a:defRPr sz="1600" b="1">
                    <a:solidFill>
                      <a:schemeClr val="tx1"/>
                    </a:solidFill>
                  </a:defRPr>
                </a:pPr>
                <a:endParaRPr lang="en-US"/>
              </a:p>
            </c:txPr>
            <c:showLegendKey val="0"/>
            <c:showVal val="0"/>
            <c:showCatName val="1"/>
            <c:showSerName val="0"/>
            <c:showPercent val="1"/>
            <c:showBubbleSize val="0"/>
            <c:showLeaderLines val="1"/>
          </c:dLbls>
          <c:cat>
            <c:strRef>
              <c:f>charts!$D$94:$D$95</c:f>
              <c:strCache>
                <c:ptCount val="2"/>
                <c:pt idx="0">
                  <c:v>Pre-1993</c:v>
                </c:pt>
                <c:pt idx="1">
                  <c:v>1993-2016</c:v>
                </c:pt>
              </c:strCache>
            </c:strRef>
          </c:cat>
          <c:val>
            <c:numRef>
              <c:f>charts!$E$94:$E$95</c:f>
              <c:numCache>
                <c:formatCode>General</c:formatCode>
                <c:ptCount val="2"/>
                <c:pt idx="0">
                  <c:v>100</c:v>
                </c:pt>
                <c:pt idx="1">
                  <c:v>400</c:v>
                </c:pt>
              </c:numCache>
            </c:numRef>
          </c:val>
        </c:ser>
        <c:dLbls>
          <c:showLegendKey val="0"/>
          <c:showVal val="0"/>
          <c:showCatName val="0"/>
          <c:showSerName val="0"/>
          <c:showPercent val="0"/>
          <c:showBubbleSize val="0"/>
          <c:showLeaderLines val="1"/>
        </c:dLbls>
        <c:firstSliceAng val="0"/>
      </c:pieChart>
      <c:spPr>
        <a:noFill/>
        <a:ln w="25400">
          <a:noFill/>
        </a:ln>
      </c:spPr>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b="1"/>
            </a:pPr>
            <a:r>
              <a:rPr lang="en-US" sz="1600" b="1"/>
              <a:t>Number of sources by topic</a:t>
            </a:r>
          </a:p>
        </c:rich>
      </c:tx>
      <c:layout/>
      <c:overlay val="0"/>
    </c:title>
    <c:autoTitleDeleted val="0"/>
    <c:plotArea>
      <c:layout/>
      <c:barChart>
        <c:barDir val="col"/>
        <c:grouping val="clustered"/>
        <c:varyColors val="0"/>
        <c:ser>
          <c:idx val="0"/>
          <c:order val="0"/>
          <c:spPr>
            <a:ln>
              <a:solidFill>
                <a:schemeClr val="tx1"/>
              </a:solidFill>
            </a:ln>
          </c:spPr>
          <c:invertIfNegative val="0"/>
          <c:dPt>
            <c:idx val="0"/>
            <c:invertIfNegative val="0"/>
            <c:bubble3D val="0"/>
            <c:spPr>
              <a:solidFill>
                <a:schemeClr val="bg1">
                  <a:lumMod val="75000"/>
                </a:schemeClr>
              </a:solidFill>
              <a:ln>
                <a:solidFill>
                  <a:schemeClr val="tx1"/>
                </a:solidFill>
              </a:ln>
            </c:spPr>
          </c:dPt>
          <c:dPt>
            <c:idx val="1"/>
            <c:invertIfNegative val="0"/>
            <c:bubble3D val="0"/>
            <c:spPr>
              <a:solidFill>
                <a:srgbClr val="008E40"/>
              </a:solidFill>
              <a:ln>
                <a:solidFill>
                  <a:schemeClr val="tx1"/>
                </a:solidFill>
              </a:ln>
            </c:spPr>
          </c:dPt>
          <c:dPt>
            <c:idx val="2"/>
            <c:invertIfNegative val="0"/>
            <c:bubble3D val="0"/>
            <c:spPr>
              <a:solidFill>
                <a:schemeClr val="accent3">
                  <a:lumMod val="75000"/>
                </a:schemeClr>
              </a:solidFill>
              <a:ln>
                <a:solidFill>
                  <a:schemeClr val="tx1"/>
                </a:solidFill>
              </a:ln>
            </c:spPr>
          </c:dPt>
          <c:dPt>
            <c:idx val="3"/>
            <c:invertIfNegative val="0"/>
            <c:bubble3D val="0"/>
            <c:spPr>
              <a:solidFill>
                <a:srgbClr val="8C4306"/>
              </a:solidFill>
              <a:ln>
                <a:solidFill>
                  <a:schemeClr val="tx1"/>
                </a:solidFill>
              </a:ln>
            </c:spPr>
          </c:dPt>
          <c:dPt>
            <c:idx val="4"/>
            <c:invertIfNegative val="0"/>
            <c:bubble3D val="0"/>
            <c:spPr>
              <a:solidFill>
                <a:srgbClr val="FF3300"/>
              </a:solidFill>
              <a:ln>
                <a:solidFill>
                  <a:schemeClr val="tx1"/>
                </a:solidFill>
              </a:ln>
            </c:spPr>
          </c:dPt>
          <c:dPt>
            <c:idx val="6"/>
            <c:invertIfNegative val="0"/>
            <c:bubble3D val="0"/>
            <c:spPr>
              <a:solidFill>
                <a:srgbClr val="FFFF00"/>
              </a:solidFill>
              <a:ln>
                <a:solidFill>
                  <a:schemeClr val="tx1"/>
                </a:solidFill>
              </a:ln>
            </c:spPr>
          </c:dPt>
          <c:dPt>
            <c:idx val="7"/>
            <c:invertIfNegative val="0"/>
            <c:bubble3D val="0"/>
            <c:spPr>
              <a:solidFill>
                <a:srgbClr val="7030A0"/>
              </a:solidFill>
              <a:ln>
                <a:solidFill>
                  <a:schemeClr val="tx1"/>
                </a:solidFill>
              </a:ln>
            </c:spPr>
          </c:dPt>
          <c:dPt>
            <c:idx val="8"/>
            <c:invertIfNegative val="0"/>
            <c:bubble3D val="0"/>
            <c:spPr>
              <a:solidFill>
                <a:schemeClr val="accent6">
                  <a:lumMod val="75000"/>
                </a:schemeClr>
              </a:solidFill>
              <a:ln>
                <a:solidFill>
                  <a:schemeClr val="tx1"/>
                </a:solidFill>
              </a:ln>
            </c:spPr>
          </c:dPt>
          <c:dPt>
            <c:idx val="9"/>
            <c:invertIfNegative val="0"/>
            <c:bubble3D val="0"/>
            <c:spPr>
              <a:solidFill>
                <a:schemeClr val="bg2">
                  <a:lumMod val="50000"/>
                </a:schemeClr>
              </a:solidFill>
              <a:ln>
                <a:solidFill>
                  <a:schemeClr val="tx1"/>
                </a:solidFill>
              </a:ln>
            </c:spPr>
          </c:dPt>
          <c:dPt>
            <c:idx val="10"/>
            <c:invertIfNegative val="0"/>
            <c:bubble3D val="0"/>
            <c:spPr>
              <a:solidFill>
                <a:schemeClr val="tx1"/>
              </a:solidFill>
              <a:ln>
                <a:solidFill>
                  <a:schemeClr val="tx1"/>
                </a:solidFill>
              </a:ln>
            </c:spPr>
          </c:dPt>
          <c:cat>
            <c:strRef>
              <c:f>charts!$L$4:$V$4</c:f>
              <c:strCache>
                <c:ptCount val="11"/>
                <c:pt idx="0">
                  <c:v>General</c:v>
                </c:pt>
                <c:pt idx="1">
                  <c:v>Silvics</c:v>
                </c:pt>
                <c:pt idx="2">
                  <c:v>Methods </c:v>
                </c:pt>
                <c:pt idx="3">
                  <c:v>Site /Soils</c:v>
                </c:pt>
                <c:pt idx="4">
                  <c:v>Fire</c:v>
                </c:pt>
                <c:pt idx="5">
                  <c:v>Wildlife</c:v>
                </c:pt>
                <c:pt idx="6">
                  <c:v>I&amp;D</c:v>
                </c:pt>
                <c:pt idx="7">
                  <c:v>Invasives</c:v>
                </c:pt>
                <c:pt idx="8">
                  <c:v>Climate</c:v>
                </c:pt>
                <c:pt idx="9">
                  <c:v>Modeling</c:v>
                </c:pt>
                <c:pt idx="10">
                  <c:v>Assessment</c:v>
                </c:pt>
              </c:strCache>
            </c:strRef>
          </c:cat>
          <c:val>
            <c:numRef>
              <c:f>charts!$L$5:$V$5</c:f>
              <c:numCache>
                <c:formatCode>General</c:formatCode>
                <c:ptCount val="11"/>
                <c:pt idx="0">
                  <c:v>9</c:v>
                </c:pt>
                <c:pt idx="1">
                  <c:v>208</c:v>
                </c:pt>
                <c:pt idx="2">
                  <c:v>169</c:v>
                </c:pt>
                <c:pt idx="3">
                  <c:v>145</c:v>
                </c:pt>
                <c:pt idx="4">
                  <c:v>113</c:v>
                </c:pt>
                <c:pt idx="5">
                  <c:v>113</c:v>
                </c:pt>
                <c:pt idx="6">
                  <c:v>89</c:v>
                </c:pt>
                <c:pt idx="7">
                  <c:v>47</c:v>
                </c:pt>
                <c:pt idx="8">
                  <c:v>97</c:v>
                </c:pt>
                <c:pt idx="9">
                  <c:v>17</c:v>
                </c:pt>
                <c:pt idx="10">
                  <c:v>6</c:v>
                </c:pt>
              </c:numCache>
            </c:numRef>
          </c:val>
        </c:ser>
        <c:dLbls>
          <c:showLegendKey val="0"/>
          <c:showVal val="0"/>
          <c:showCatName val="0"/>
          <c:showSerName val="0"/>
          <c:showPercent val="0"/>
          <c:showBubbleSize val="0"/>
        </c:dLbls>
        <c:gapWidth val="37"/>
        <c:axId val="101685504"/>
        <c:axId val="101695488"/>
      </c:barChart>
      <c:catAx>
        <c:axId val="101685504"/>
        <c:scaling>
          <c:orientation val="minMax"/>
        </c:scaling>
        <c:delete val="0"/>
        <c:axPos val="b"/>
        <c:numFmt formatCode="General" sourceLinked="1"/>
        <c:majorTickMark val="none"/>
        <c:minorTickMark val="none"/>
        <c:tickLblPos val="nextTo"/>
        <c:txPr>
          <a:bodyPr rot="-2700000" vert="horz"/>
          <a:lstStyle/>
          <a:p>
            <a:pPr>
              <a:defRPr sz="1100" b="1"/>
            </a:pPr>
            <a:endParaRPr lang="en-US"/>
          </a:p>
        </c:txPr>
        <c:crossAx val="101695488"/>
        <c:crosses val="autoZero"/>
        <c:auto val="1"/>
        <c:lblAlgn val="ctr"/>
        <c:lblOffset val="100"/>
        <c:noMultiLvlLbl val="0"/>
      </c:catAx>
      <c:valAx>
        <c:axId val="101695488"/>
        <c:scaling>
          <c:orientation val="minMax"/>
        </c:scaling>
        <c:delete val="0"/>
        <c:axPos val="l"/>
        <c:majorGridlines/>
        <c:numFmt formatCode="General" sourceLinked="1"/>
        <c:majorTickMark val="none"/>
        <c:minorTickMark val="none"/>
        <c:tickLblPos val="nextTo"/>
        <c:txPr>
          <a:bodyPr rot="0" vert="horz"/>
          <a:lstStyle/>
          <a:p>
            <a:pPr>
              <a:defRPr/>
            </a:pPr>
            <a:endParaRPr lang="en-US"/>
          </a:p>
        </c:txPr>
        <c:crossAx val="101685504"/>
        <c:crosses val="autoZero"/>
        <c:crossBetween val="between"/>
      </c:valAx>
    </c:plotArea>
    <c:plotVisOnly val="1"/>
    <c:dispBlanksAs val="gap"/>
    <c:showDLblsOverMax val="0"/>
  </c:chart>
  <c:txPr>
    <a:bodyPr/>
    <a:lstStyle/>
    <a:p>
      <a:pPr>
        <a:defRPr sz="1000" b="0" i="0" u="none" strike="noStrike" baseline="0">
          <a:solidFill>
            <a:schemeClr val="tx1"/>
          </a:solidFill>
          <a:latin typeface="Calibri"/>
          <a:ea typeface="Calibri"/>
          <a:cs typeface="Calibri"/>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a:pPr>
            <a:r>
              <a:rPr lang="en-US" dirty="0" smtClean="0"/>
              <a:t>Number of sources by decade (n = 511)</a:t>
            </a:r>
            <a:endParaRPr lang="en-US" dirty="0"/>
          </a:p>
        </c:rich>
      </c:tx>
      <c:layout>
        <c:manualLayout>
          <c:xMode val="edge"/>
          <c:yMode val="edge"/>
          <c:x val="2.5392147150845923E-2"/>
          <c:y val="3.4252970287111028E-3"/>
        </c:manualLayout>
      </c:layout>
      <c:overlay val="0"/>
    </c:title>
    <c:autoTitleDeleted val="0"/>
    <c:plotArea>
      <c:layout>
        <c:manualLayout>
          <c:layoutTarget val="inner"/>
          <c:xMode val="edge"/>
          <c:yMode val="edge"/>
          <c:x val="0.10522246291115948"/>
          <c:y val="1.2834846025926146E-3"/>
          <c:w val="0.94819744934480588"/>
          <c:h val="0.80047485919451766"/>
        </c:manualLayout>
      </c:layout>
      <c:barChart>
        <c:barDir val="col"/>
        <c:grouping val="clustered"/>
        <c:varyColors val="0"/>
        <c:ser>
          <c:idx val="0"/>
          <c:order val="0"/>
          <c:spPr>
            <a:solidFill>
              <a:srgbClr val="C00000"/>
            </a:solidFill>
            <a:ln>
              <a:solidFill>
                <a:schemeClr val="tx1"/>
              </a:solidFill>
            </a:ln>
          </c:spPr>
          <c:invertIfNegative val="0"/>
          <c:dLbls>
            <c:showLegendKey val="0"/>
            <c:showVal val="1"/>
            <c:showCatName val="0"/>
            <c:showSerName val="0"/>
            <c:showPercent val="0"/>
            <c:showBubbleSize val="0"/>
            <c:showLeaderLines val="0"/>
          </c:dLbls>
          <c:cat>
            <c:strRef>
              <c:f>charts!$D$66:$D$77</c:f>
              <c:strCache>
                <c:ptCount val="12"/>
                <c:pt idx="0">
                  <c:v>1897-1906</c:v>
                </c:pt>
                <c:pt idx="1">
                  <c:v>1907-1916</c:v>
                </c:pt>
                <c:pt idx="2">
                  <c:v>1917-1926</c:v>
                </c:pt>
                <c:pt idx="3">
                  <c:v>1927-1936</c:v>
                </c:pt>
                <c:pt idx="4">
                  <c:v>1937-1946</c:v>
                </c:pt>
                <c:pt idx="5">
                  <c:v>1947-1956</c:v>
                </c:pt>
                <c:pt idx="6">
                  <c:v>1957-1966</c:v>
                </c:pt>
                <c:pt idx="7">
                  <c:v>1967-1976</c:v>
                </c:pt>
                <c:pt idx="8">
                  <c:v>1977-1986</c:v>
                </c:pt>
                <c:pt idx="9">
                  <c:v>1987-1996</c:v>
                </c:pt>
                <c:pt idx="10">
                  <c:v>1997-2006</c:v>
                </c:pt>
                <c:pt idx="11">
                  <c:v>2007-2016</c:v>
                </c:pt>
              </c:strCache>
            </c:strRef>
          </c:cat>
          <c:val>
            <c:numRef>
              <c:f>charts!$E$66:$E$77</c:f>
              <c:numCache>
                <c:formatCode>General</c:formatCode>
                <c:ptCount val="12"/>
                <c:pt idx="0">
                  <c:v>1</c:v>
                </c:pt>
                <c:pt idx="1">
                  <c:v>0</c:v>
                </c:pt>
                <c:pt idx="2">
                  <c:v>0</c:v>
                </c:pt>
                <c:pt idx="3">
                  <c:v>2</c:v>
                </c:pt>
                <c:pt idx="4">
                  <c:v>1</c:v>
                </c:pt>
                <c:pt idx="5">
                  <c:v>3</c:v>
                </c:pt>
                <c:pt idx="6">
                  <c:v>6</c:v>
                </c:pt>
                <c:pt idx="7">
                  <c:v>10</c:v>
                </c:pt>
                <c:pt idx="8">
                  <c:v>40</c:v>
                </c:pt>
                <c:pt idx="9">
                  <c:v>67</c:v>
                </c:pt>
                <c:pt idx="10">
                  <c:v>189</c:v>
                </c:pt>
                <c:pt idx="11">
                  <c:v>192</c:v>
                </c:pt>
              </c:numCache>
            </c:numRef>
          </c:val>
        </c:ser>
        <c:dLbls>
          <c:showLegendKey val="0"/>
          <c:showVal val="0"/>
          <c:showCatName val="0"/>
          <c:showSerName val="0"/>
          <c:showPercent val="0"/>
          <c:showBubbleSize val="0"/>
        </c:dLbls>
        <c:gapWidth val="50"/>
        <c:overlap val="-25"/>
        <c:axId val="101584896"/>
        <c:axId val="101586432"/>
      </c:barChart>
      <c:catAx>
        <c:axId val="101584896"/>
        <c:scaling>
          <c:orientation val="minMax"/>
        </c:scaling>
        <c:delete val="0"/>
        <c:axPos val="b"/>
        <c:numFmt formatCode="General" sourceLinked="1"/>
        <c:majorTickMark val="none"/>
        <c:minorTickMark val="none"/>
        <c:tickLblPos val="nextTo"/>
        <c:crossAx val="101586432"/>
        <c:crosses val="autoZero"/>
        <c:auto val="1"/>
        <c:lblAlgn val="ctr"/>
        <c:lblOffset val="100"/>
        <c:noMultiLvlLbl val="0"/>
      </c:catAx>
      <c:valAx>
        <c:axId val="101586432"/>
        <c:scaling>
          <c:orientation val="minMax"/>
        </c:scaling>
        <c:delete val="1"/>
        <c:axPos val="l"/>
        <c:numFmt formatCode="General" sourceLinked="1"/>
        <c:majorTickMark val="out"/>
        <c:minorTickMark val="none"/>
        <c:tickLblPos val="nextTo"/>
        <c:crossAx val="101584896"/>
        <c:crosses val="autoZero"/>
        <c:crossBetween val="between"/>
      </c:valAx>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b="1"/>
            </a:pPr>
            <a:r>
              <a:rPr lang="en-US" sz="1800" b="1" dirty="0" smtClean="0"/>
              <a:t>Number</a:t>
            </a:r>
            <a:r>
              <a:rPr lang="en-US" sz="1800" b="1" baseline="0" dirty="0" smtClean="0"/>
              <a:t> of s</a:t>
            </a:r>
            <a:r>
              <a:rPr lang="en-US" sz="1800" b="1" dirty="0" smtClean="0"/>
              <a:t>ources </a:t>
            </a:r>
            <a:r>
              <a:rPr lang="en-US" sz="1800" b="1" dirty="0"/>
              <a:t>by </a:t>
            </a:r>
            <a:r>
              <a:rPr lang="en-US" sz="1800" b="1" dirty="0" smtClean="0"/>
              <a:t>area</a:t>
            </a:r>
            <a:endParaRPr lang="en-US" sz="1800" b="1" dirty="0"/>
          </a:p>
        </c:rich>
      </c:tx>
      <c:layout>
        <c:manualLayout>
          <c:xMode val="edge"/>
          <c:yMode val="edge"/>
          <c:x val="0.14552774288427955"/>
          <c:y val="1.8518669037338075E-2"/>
        </c:manualLayout>
      </c:layout>
      <c:overlay val="0"/>
    </c:title>
    <c:autoTitleDeleted val="0"/>
    <c:plotArea>
      <c:layout/>
      <c:barChart>
        <c:barDir val="col"/>
        <c:grouping val="clustered"/>
        <c:varyColors val="0"/>
        <c:ser>
          <c:idx val="0"/>
          <c:order val="0"/>
          <c:spPr>
            <a:ln>
              <a:solidFill>
                <a:schemeClr val="tx1"/>
              </a:solidFill>
            </a:ln>
          </c:spPr>
          <c:invertIfNegative val="0"/>
          <c:dPt>
            <c:idx val="0"/>
            <c:invertIfNegative val="0"/>
            <c:bubble3D val="0"/>
            <c:spPr>
              <a:solidFill>
                <a:srgbClr val="0070C0"/>
              </a:solidFill>
              <a:ln>
                <a:solidFill>
                  <a:schemeClr val="tx1"/>
                </a:solidFill>
              </a:ln>
            </c:spPr>
          </c:dPt>
          <c:dPt>
            <c:idx val="1"/>
            <c:invertIfNegative val="0"/>
            <c:bubble3D val="0"/>
            <c:spPr>
              <a:solidFill>
                <a:srgbClr val="FFC000"/>
              </a:solidFill>
              <a:ln>
                <a:solidFill>
                  <a:schemeClr val="tx1"/>
                </a:solidFill>
              </a:ln>
            </c:spPr>
          </c:dPt>
          <c:dPt>
            <c:idx val="2"/>
            <c:invertIfNegative val="0"/>
            <c:bubble3D val="0"/>
            <c:spPr>
              <a:solidFill>
                <a:srgbClr val="01AF22"/>
              </a:solidFill>
              <a:ln>
                <a:solidFill>
                  <a:schemeClr val="tx1"/>
                </a:solidFill>
              </a:ln>
            </c:spPr>
          </c:dPt>
          <c:dPt>
            <c:idx val="3"/>
            <c:invertIfNegative val="0"/>
            <c:bubble3D val="0"/>
            <c:spPr>
              <a:solidFill>
                <a:srgbClr val="7030A0"/>
              </a:solidFill>
              <a:ln>
                <a:solidFill>
                  <a:schemeClr val="tx1"/>
                </a:solidFill>
              </a:ln>
            </c:spPr>
          </c:dPt>
          <c:dPt>
            <c:idx val="4"/>
            <c:invertIfNegative val="0"/>
            <c:bubble3D val="0"/>
            <c:spPr>
              <a:solidFill>
                <a:schemeClr val="bg1">
                  <a:lumMod val="65000"/>
                </a:schemeClr>
              </a:solidFill>
              <a:ln>
                <a:solidFill>
                  <a:schemeClr val="tx1"/>
                </a:solidFill>
              </a:ln>
            </c:spPr>
          </c:dPt>
          <c:cat>
            <c:strRef>
              <c:f>charts!$A$4:$E$4</c:f>
              <c:strCache>
                <c:ptCount val="5"/>
                <c:pt idx="0">
                  <c:v>Region II</c:v>
                </c:pt>
                <c:pt idx="1">
                  <c:v>Region III</c:v>
                </c:pt>
                <c:pt idx="2">
                  <c:v>Canada</c:v>
                </c:pt>
                <c:pt idx="3">
                  <c:v>Europe</c:v>
                </c:pt>
                <c:pt idx="4">
                  <c:v>Lower 48/Other/ unknown</c:v>
                </c:pt>
              </c:strCache>
            </c:strRef>
          </c:cat>
          <c:val>
            <c:numRef>
              <c:f>charts!$A$5:$E$5</c:f>
              <c:numCache>
                <c:formatCode>General</c:formatCode>
                <c:ptCount val="5"/>
                <c:pt idx="0">
                  <c:v>130</c:v>
                </c:pt>
                <c:pt idx="1">
                  <c:v>202</c:v>
                </c:pt>
                <c:pt idx="2">
                  <c:v>131</c:v>
                </c:pt>
                <c:pt idx="3">
                  <c:v>51</c:v>
                </c:pt>
                <c:pt idx="4">
                  <c:v>85</c:v>
                </c:pt>
              </c:numCache>
            </c:numRef>
          </c:val>
        </c:ser>
        <c:dLbls>
          <c:showLegendKey val="0"/>
          <c:showVal val="0"/>
          <c:showCatName val="0"/>
          <c:showSerName val="0"/>
          <c:showPercent val="0"/>
          <c:showBubbleSize val="0"/>
        </c:dLbls>
        <c:gapWidth val="37"/>
        <c:overlap val="2"/>
        <c:axId val="101616640"/>
        <c:axId val="101618432"/>
      </c:barChart>
      <c:catAx>
        <c:axId val="101616640"/>
        <c:scaling>
          <c:orientation val="minMax"/>
        </c:scaling>
        <c:delete val="0"/>
        <c:axPos val="b"/>
        <c:numFmt formatCode="General" sourceLinked="1"/>
        <c:majorTickMark val="none"/>
        <c:minorTickMark val="none"/>
        <c:tickLblPos val="nextTo"/>
        <c:txPr>
          <a:bodyPr rot="0" vert="horz"/>
          <a:lstStyle/>
          <a:p>
            <a:pPr>
              <a:defRPr/>
            </a:pPr>
            <a:endParaRPr lang="en-US"/>
          </a:p>
        </c:txPr>
        <c:crossAx val="101618432"/>
        <c:crosses val="autoZero"/>
        <c:auto val="1"/>
        <c:lblAlgn val="ctr"/>
        <c:lblOffset val="100"/>
        <c:noMultiLvlLbl val="0"/>
      </c:catAx>
      <c:valAx>
        <c:axId val="101618432"/>
        <c:scaling>
          <c:orientation val="minMax"/>
        </c:scaling>
        <c:delete val="0"/>
        <c:axPos val="l"/>
        <c:majorGridlines/>
        <c:numFmt formatCode="General" sourceLinked="1"/>
        <c:majorTickMark val="none"/>
        <c:minorTickMark val="none"/>
        <c:tickLblPos val="nextTo"/>
        <c:txPr>
          <a:bodyPr rot="0" vert="horz"/>
          <a:lstStyle/>
          <a:p>
            <a:pPr>
              <a:defRPr/>
            </a:pPr>
            <a:endParaRPr lang="en-US"/>
          </a:p>
        </c:txPr>
        <c:crossAx val="101616640"/>
        <c:crosses val="autoZero"/>
        <c:crossBetween val="between"/>
      </c:valAx>
    </c:plotArea>
    <c:plotVisOnly val="1"/>
    <c:dispBlanksAs val="gap"/>
    <c:showDLblsOverMax val="0"/>
  </c:chart>
  <c:txPr>
    <a:bodyPr/>
    <a:lstStyle/>
    <a:p>
      <a:pPr>
        <a:defRPr sz="1400" b="0" i="0" u="none" strike="noStrike" baseline="0">
          <a:solidFill>
            <a:schemeClr val="tx1"/>
          </a:solidFill>
          <a:latin typeface="Calibri"/>
          <a:ea typeface="Calibri"/>
          <a:cs typeface="Calibri"/>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b="1"/>
            </a:pPr>
            <a:r>
              <a:rPr lang="en-US" sz="1800" b="1"/>
              <a:t>Number of sources by species</a:t>
            </a:r>
          </a:p>
        </c:rich>
      </c:tx>
      <c:layout>
        <c:manualLayout>
          <c:xMode val="edge"/>
          <c:yMode val="edge"/>
          <c:x val="0.14885802469135803"/>
          <c:y val="3.0303030303030304E-2"/>
        </c:manualLayout>
      </c:layout>
      <c:overlay val="0"/>
    </c:title>
    <c:autoTitleDeleted val="0"/>
    <c:plotArea>
      <c:layout>
        <c:manualLayout>
          <c:layoutTarget val="inner"/>
          <c:xMode val="edge"/>
          <c:yMode val="edge"/>
          <c:x val="0.11199693788276466"/>
          <c:y val="0.17976338184999602"/>
          <c:w val="0.86174654708445808"/>
          <c:h val="0.65458624963546219"/>
        </c:manualLayout>
      </c:layout>
      <c:barChart>
        <c:barDir val="col"/>
        <c:grouping val="clustered"/>
        <c:varyColors val="0"/>
        <c:ser>
          <c:idx val="0"/>
          <c:order val="0"/>
          <c:spPr>
            <a:ln>
              <a:solidFill>
                <a:schemeClr val="tx1"/>
              </a:solidFill>
            </a:ln>
          </c:spPr>
          <c:invertIfNegative val="0"/>
          <c:dPt>
            <c:idx val="0"/>
            <c:invertIfNegative val="0"/>
            <c:bubble3D val="0"/>
            <c:spPr>
              <a:solidFill>
                <a:srgbClr val="CBFD4F"/>
              </a:solidFill>
              <a:ln>
                <a:solidFill>
                  <a:schemeClr val="tx1"/>
                </a:solidFill>
              </a:ln>
            </c:spPr>
          </c:dPt>
          <c:dPt>
            <c:idx val="1"/>
            <c:invertIfNegative val="0"/>
            <c:bubble3D val="0"/>
            <c:spPr>
              <a:solidFill>
                <a:srgbClr val="FCDE04"/>
              </a:solidFill>
              <a:ln>
                <a:solidFill>
                  <a:schemeClr val="tx1"/>
                </a:solidFill>
              </a:ln>
            </c:spPr>
          </c:dPt>
          <c:dPt>
            <c:idx val="2"/>
            <c:invertIfNegative val="0"/>
            <c:bubble3D val="0"/>
            <c:spPr>
              <a:solidFill>
                <a:schemeClr val="accent6">
                  <a:lumMod val="75000"/>
                </a:schemeClr>
              </a:solidFill>
              <a:ln>
                <a:solidFill>
                  <a:schemeClr val="tx1"/>
                </a:solidFill>
              </a:ln>
            </c:spPr>
          </c:dPt>
          <c:dPt>
            <c:idx val="3"/>
            <c:invertIfNegative val="0"/>
            <c:bubble3D val="0"/>
            <c:spPr>
              <a:solidFill>
                <a:srgbClr val="01B323"/>
              </a:solidFill>
              <a:ln>
                <a:solidFill>
                  <a:schemeClr val="tx1"/>
                </a:solidFill>
              </a:ln>
            </c:spPr>
          </c:dPt>
          <c:dPt>
            <c:idx val="4"/>
            <c:invertIfNegative val="0"/>
            <c:bubble3D val="0"/>
            <c:spPr>
              <a:solidFill>
                <a:srgbClr val="017517"/>
              </a:solidFill>
              <a:ln>
                <a:solidFill>
                  <a:schemeClr val="tx1"/>
                </a:solidFill>
              </a:ln>
            </c:spPr>
          </c:dPt>
          <c:dPt>
            <c:idx val="5"/>
            <c:invertIfNegative val="0"/>
            <c:bubble3D val="0"/>
            <c:spPr>
              <a:solidFill>
                <a:srgbClr val="73D002"/>
              </a:solidFill>
              <a:ln>
                <a:solidFill>
                  <a:schemeClr val="tx1"/>
                </a:solidFill>
              </a:ln>
            </c:spPr>
          </c:dPt>
          <c:dPt>
            <c:idx val="6"/>
            <c:invertIfNegative val="0"/>
            <c:bubble3D val="0"/>
            <c:spPr>
              <a:solidFill>
                <a:srgbClr val="FFFF00"/>
              </a:solidFill>
              <a:ln>
                <a:solidFill>
                  <a:schemeClr val="tx1"/>
                </a:solidFill>
              </a:ln>
            </c:spPr>
          </c:dPt>
          <c:dPt>
            <c:idx val="7"/>
            <c:invertIfNegative val="0"/>
            <c:bubble3D val="0"/>
            <c:spPr>
              <a:solidFill>
                <a:schemeClr val="bg1">
                  <a:lumMod val="75000"/>
                </a:schemeClr>
              </a:solidFill>
              <a:ln>
                <a:solidFill>
                  <a:schemeClr val="tx1"/>
                </a:solidFill>
              </a:ln>
            </c:spPr>
          </c:dPt>
          <c:cat>
            <c:strRef>
              <c:f>charts!$A$25:$H$25</c:f>
              <c:strCache>
                <c:ptCount val="8"/>
                <c:pt idx="0">
                  <c:v>Birch </c:v>
                </c:pt>
                <c:pt idx="1">
                  <c:v>Aspen</c:v>
                </c:pt>
                <c:pt idx="2">
                  <c:v>BP/C</c:v>
                </c:pt>
                <c:pt idx="3">
                  <c:v>WS</c:v>
                </c:pt>
                <c:pt idx="4">
                  <c:v>BS</c:v>
                </c:pt>
                <c:pt idx="5">
                  <c:v>Pine </c:v>
                </c:pt>
                <c:pt idx="6">
                  <c:v>Larch</c:v>
                </c:pt>
                <c:pt idx="7">
                  <c:v>Other</c:v>
                </c:pt>
              </c:strCache>
            </c:strRef>
          </c:cat>
          <c:val>
            <c:numRef>
              <c:f>charts!$A$26:$H$26</c:f>
              <c:numCache>
                <c:formatCode>General</c:formatCode>
                <c:ptCount val="8"/>
                <c:pt idx="0">
                  <c:v>62</c:v>
                </c:pt>
                <c:pt idx="1">
                  <c:v>83</c:v>
                </c:pt>
                <c:pt idx="2">
                  <c:v>29</c:v>
                </c:pt>
                <c:pt idx="3">
                  <c:v>210</c:v>
                </c:pt>
                <c:pt idx="4">
                  <c:v>64</c:v>
                </c:pt>
                <c:pt idx="5">
                  <c:v>50</c:v>
                </c:pt>
                <c:pt idx="6">
                  <c:v>19</c:v>
                </c:pt>
                <c:pt idx="7">
                  <c:v>67</c:v>
                </c:pt>
              </c:numCache>
            </c:numRef>
          </c:val>
        </c:ser>
        <c:dLbls>
          <c:showLegendKey val="0"/>
          <c:showVal val="0"/>
          <c:showCatName val="0"/>
          <c:showSerName val="0"/>
          <c:showPercent val="0"/>
          <c:showBubbleSize val="0"/>
        </c:dLbls>
        <c:gapWidth val="50"/>
        <c:axId val="101469568"/>
        <c:axId val="101471360"/>
      </c:barChart>
      <c:catAx>
        <c:axId val="101469568"/>
        <c:scaling>
          <c:orientation val="minMax"/>
        </c:scaling>
        <c:delete val="0"/>
        <c:axPos val="b"/>
        <c:numFmt formatCode="General" sourceLinked="1"/>
        <c:majorTickMark val="none"/>
        <c:minorTickMark val="none"/>
        <c:tickLblPos val="nextTo"/>
        <c:txPr>
          <a:bodyPr rot="0" vert="horz"/>
          <a:lstStyle/>
          <a:p>
            <a:pPr>
              <a:defRPr/>
            </a:pPr>
            <a:endParaRPr lang="en-US"/>
          </a:p>
        </c:txPr>
        <c:crossAx val="101471360"/>
        <c:crosses val="autoZero"/>
        <c:auto val="1"/>
        <c:lblAlgn val="ctr"/>
        <c:lblOffset val="100"/>
        <c:noMultiLvlLbl val="0"/>
      </c:catAx>
      <c:valAx>
        <c:axId val="101471360"/>
        <c:scaling>
          <c:orientation val="minMax"/>
        </c:scaling>
        <c:delete val="0"/>
        <c:axPos val="l"/>
        <c:majorGridlines/>
        <c:numFmt formatCode="General" sourceLinked="1"/>
        <c:majorTickMark val="none"/>
        <c:minorTickMark val="none"/>
        <c:tickLblPos val="nextTo"/>
        <c:txPr>
          <a:bodyPr rot="0" vert="horz"/>
          <a:lstStyle/>
          <a:p>
            <a:pPr>
              <a:defRPr/>
            </a:pPr>
            <a:endParaRPr lang="en-US"/>
          </a:p>
        </c:txPr>
        <c:crossAx val="101469568"/>
        <c:crosses val="autoZero"/>
        <c:crossBetween val="between"/>
      </c:valAx>
    </c:plotArea>
    <c:plotVisOnly val="1"/>
    <c:dispBlanksAs val="gap"/>
    <c:showDLblsOverMax val="0"/>
  </c:chart>
  <c:txPr>
    <a:bodyPr/>
    <a:lstStyle/>
    <a:p>
      <a:pPr>
        <a:defRPr sz="1000" b="0" i="0" u="none" strike="noStrike" baseline="0">
          <a:solidFill>
            <a:schemeClr val="tx1"/>
          </a:solidFill>
          <a:latin typeface="Calibri"/>
          <a:ea typeface="Calibri"/>
          <a:cs typeface="Calibri"/>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066032286504729"/>
          <c:y val="6.6960174275838086E-2"/>
          <c:w val="0.71566399879027454"/>
          <c:h val="0.87500039617684056"/>
        </c:manualLayout>
      </c:layout>
      <c:pieChart>
        <c:varyColors val="1"/>
        <c:ser>
          <c:idx val="0"/>
          <c:order val="0"/>
          <c:spPr>
            <a:ln>
              <a:solidFill>
                <a:schemeClr val="bg1"/>
              </a:solidFill>
            </a:ln>
          </c:spPr>
          <c:dPt>
            <c:idx val="2"/>
            <c:bubble3D val="0"/>
            <c:spPr>
              <a:solidFill>
                <a:schemeClr val="accent3">
                  <a:lumMod val="75000"/>
                </a:schemeClr>
              </a:solidFill>
              <a:ln>
                <a:solidFill>
                  <a:schemeClr val="bg1"/>
                </a:solidFill>
              </a:ln>
            </c:spPr>
          </c:dPt>
          <c:dPt>
            <c:idx val="5"/>
            <c:bubble3D val="0"/>
            <c:spPr>
              <a:solidFill>
                <a:schemeClr val="accent6">
                  <a:lumMod val="90000"/>
                </a:schemeClr>
              </a:solidFill>
              <a:ln>
                <a:solidFill>
                  <a:schemeClr val="bg1"/>
                </a:solidFill>
              </a:ln>
            </c:spPr>
          </c:dPt>
          <c:dPt>
            <c:idx val="6"/>
            <c:bubble3D val="0"/>
            <c:spPr>
              <a:solidFill>
                <a:srgbClr val="FFCDA3"/>
              </a:solidFill>
              <a:ln>
                <a:solidFill>
                  <a:schemeClr val="bg1"/>
                </a:solidFill>
              </a:ln>
            </c:spPr>
          </c:dPt>
          <c:dPt>
            <c:idx val="7"/>
            <c:bubble3D val="0"/>
            <c:spPr>
              <a:solidFill>
                <a:schemeClr val="accent5">
                  <a:lumMod val="75000"/>
                </a:schemeClr>
              </a:solidFill>
              <a:ln>
                <a:solidFill>
                  <a:schemeClr val="bg1"/>
                </a:solidFill>
              </a:ln>
            </c:spPr>
          </c:dPt>
          <c:dPt>
            <c:idx val="8"/>
            <c:bubble3D val="0"/>
            <c:spPr>
              <a:solidFill>
                <a:schemeClr val="accent6">
                  <a:lumMod val="75000"/>
                </a:schemeClr>
              </a:solidFill>
              <a:ln>
                <a:solidFill>
                  <a:schemeClr val="bg1"/>
                </a:solidFill>
              </a:ln>
            </c:spPr>
          </c:dPt>
          <c:dPt>
            <c:idx val="10"/>
            <c:bubble3D val="0"/>
            <c:spPr>
              <a:solidFill>
                <a:srgbClr val="D3A1E3"/>
              </a:solidFill>
              <a:ln>
                <a:solidFill>
                  <a:schemeClr val="bg1"/>
                </a:solidFill>
              </a:ln>
            </c:spPr>
          </c:dPt>
          <c:dLbls>
            <c:dLbl>
              <c:idx val="0"/>
              <c:layout>
                <c:manualLayout>
                  <c:x val="-6.4202499378935657E-2"/>
                  <c:y val="0.16999235114579625"/>
                </c:manualLayout>
              </c:layout>
              <c:tx>
                <c:rich>
                  <a:bodyPr/>
                  <a:lstStyle/>
                  <a:p>
                    <a:pPr>
                      <a:defRPr sz="1600" b="1">
                        <a:solidFill>
                          <a:schemeClr val="bg1"/>
                        </a:solidFill>
                      </a:defRPr>
                    </a:pPr>
                    <a:r>
                      <a:rPr lang="en-US" sz="1600" b="1" dirty="0" smtClean="0">
                        <a:solidFill>
                          <a:schemeClr val="bg1"/>
                        </a:solidFill>
                      </a:rPr>
                      <a:t>Fed. </a:t>
                    </a:r>
                    <a:endParaRPr lang="en-US" dirty="0">
                      <a:solidFill>
                        <a:schemeClr val="bg1"/>
                      </a:solidFill>
                    </a:endParaRPr>
                  </a:p>
                </c:rich>
              </c:tx>
              <c:spPr/>
              <c:showLegendKey val="0"/>
              <c:showVal val="0"/>
              <c:showCatName val="1"/>
              <c:showSerName val="0"/>
              <c:showPercent val="0"/>
              <c:showBubbleSize val="0"/>
            </c:dLbl>
            <c:dLbl>
              <c:idx val="1"/>
              <c:layout>
                <c:manualLayout>
                  <c:x val="-0.15058628473909896"/>
                  <c:y val="0.11658612831692457"/>
                </c:manualLayout>
              </c:layout>
              <c:tx>
                <c:rich>
                  <a:bodyPr/>
                  <a:lstStyle/>
                  <a:p>
                    <a:pPr>
                      <a:defRPr sz="1600" b="1">
                        <a:solidFill>
                          <a:schemeClr val="bg1"/>
                        </a:solidFill>
                      </a:defRPr>
                    </a:pPr>
                    <a:r>
                      <a:rPr lang="en-US" sz="1600" b="1">
                        <a:solidFill>
                          <a:schemeClr val="bg1"/>
                        </a:solidFill>
                      </a:rPr>
                      <a:t>State</a:t>
                    </a:r>
                    <a:endParaRPr lang="en-US">
                      <a:solidFill>
                        <a:schemeClr val="bg1"/>
                      </a:solidFill>
                    </a:endParaRPr>
                  </a:p>
                </c:rich>
              </c:tx>
              <c:spPr/>
              <c:showLegendKey val="0"/>
              <c:showVal val="0"/>
              <c:showCatName val="1"/>
              <c:showSerName val="0"/>
              <c:showPercent val="0"/>
              <c:showBubbleSize val="0"/>
            </c:dLbl>
            <c:dLbl>
              <c:idx val="2"/>
              <c:layout>
                <c:manualLayout>
                  <c:x val="-0.13610965296004665"/>
                  <c:y val="-1.7157098379689546E-2"/>
                </c:manualLayout>
              </c:layout>
              <c:tx>
                <c:rich>
                  <a:bodyPr/>
                  <a:lstStyle/>
                  <a:p>
                    <a:pPr>
                      <a:defRPr sz="1600" b="1">
                        <a:solidFill>
                          <a:schemeClr val="bg1"/>
                        </a:solidFill>
                      </a:defRPr>
                    </a:pPr>
                    <a:r>
                      <a:rPr lang="en-US" sz="1600" b="1">
                        <a:solidFill>
                          <a:schemeClr val="bg1"/>
                        </a:solidFill>
                      </a:rPr>
                      <a:t>Munis</a:t>
                    </a:r>
                    <a:endParaRPr lang="en-US">
                      <a:solidFill>
                        <a:schemeClr val="bg1"/>
                      </a:solidFill>
                    </a:endParaRPr>
                  </a:p>
                </c:rich>
              </c:tx>
              <c:spPr/>
              <c:showLegendKey val="0"/>
              <c:showVal val="0"/>
              <c:showCatName val="1"/>
              <c:showSerName val="0"/>
              <c:showPercent val="0"/>
              <c:showBubbleSize val="0"/>
            </c:dLbl>
            <c:dLbl>
              <c:idx val="3"/>
              <c:layout>
                <c:manualLayout>
                  <c:x val="-0.19194085307237829"/>
                  <c:y val="-0.11443198277528743"/>
                </c:manualLayout>
              </c:layout>
              <c:tx>
                <c:rich>
                  <a:bodyPr/>
                  <a:lstStyle/>
                  <a:p>
                    <a:pPr>
                      <a:defRPr sz="1400" b="1">
                        <a:solidFill>
                          <a:schemeClr val="bg1"/>
                        </a:solidFill>
                      </a:defRPr>
                    </a:pPr>
                    <a:r>
                      <a:rPr lang="en-US" sz="1400" b="1" dirty="0">
                        <a:solidFill>
                          <a:schemeClr val="bg1"/>
                        </a:solidFill>
                      </a:rPr>
                      <a:t> </a:t>
                    </a:r>
                    <a:r>
                      <a:rPr lang="en-US" sz="1400" b="1" dirty="0" smtClean="0">
                        <a:solidFill>
                          <a:schemeClr val="bg1"/>
                        </a:solidFill>
                      </a:rPr>
                      <a:t>Legislative</a:t>
                    </a:r>
                    <a:endParaRPr lang="en-US" sz="1400" dirty="0">
                      <a:solidFill>
                        <a:schemeClr val="bg1"/>
                      </a:solidFill>
                    </a:endParaRPr>
                  </a:p>
                </c:rich>
              </c:tx>
              <c:spPr/>
              <c:showLegendKey val="0"/>
              <c:showVal val="0"/>
              <c:showCatName val="1"/>
              <c:showSerName val="0"/>
              <c:showPercent val="0"/>
              <c:showBubbleSize val="0"/>
            </c:dLbl>
            <c:dLbl>
              <c:idx val="4"/>
              <c:layout>
                <c:manualLayout>
                  <c:x val="-1.3856539537496085E-2"/>
                  <c:y val="-0.12647390990621701"/>
                </c:manualLayout>
              </c:layout>
              <c:tx>
                <c:rich>
                  <a:bodyPr/>
                  <a:lstStyle/>
                  <a:p>
                    <a:pPr>
                      <a:defRPr sz="1600" b="1">
                        <a:solidFill>
                          <a:schemeClr val="bg1"/>
                        </a:solidFill>
                      </a:defRPr>
                    </a:pPr>
                    <a:r>
                      <a:rPr lang="en-US" sz="1600" b="1">
                        <a:solidFill>
                          <a:schemeClr val="bg1"/>
                        </a:solidFill>
                      </a:rPr>
                      <a:t>Native </a:t>
                    </a:r>
                    <a:endParaRPr lang="en-US">
                      <a:solidFill>
                        <a:schemeClr val="bg1"/>
                      </a:solidFill>
                    </a:endParaRPr>
                  </a:p>
                </c:rich>
              </c:tx>
              <c:spPr/>
              <c:showLegendKey val="0"/>
              <c:showVal val="0"/>
              <c:showCatName val="1"/>
              <c:showSerName val="0"/>
              <c:showPercent val="0"/>
              <c:showBubbleSize val="0"/>
            </c:dLbl>
            <c:dLbl>
              <c:idx val="5"/>
              <c:layout>
                <c:manualLayout>
                  <c:x val="9.7611224522860571E-2"/>
                  <c:y val="-0.10425287914916005"/>
                </c:manualLayout>
              </c:layout>
              <c:tx>
                <c:rich>
                  <a:bodyPr/>
                  <a:lstStyle/>
                  <a:p>
                    <a:pPr>
                      <a:defRPr sz="1600" b="1">
                        <a:solidFill>
                          <a:schemeClr val="bg1"/>
                        </a:solidFill>
                      </a:defRPr>
                    </a:pPr>
                    <a:r>
                      <a:rPr lang="en-US" sz="1600" b="1">
                        <a:solidFill>
                          <a:schemeClr val="bg1"/>
                        </a:solidFill>
                      </a:rPr>
                      <a:t>Univ.</a:t>
                    </a:r>
                    <a:endParaRPr lang="en-US">
                      <a:solidFill>
                        <a:schemeClr val="bg1"/>
                      </a:solidFill>
                    </a:endParaRPr>
                  </a:p>
                </c:rich>
              </c:tx>
              <c:spPr/>
              <c:showLegendKey val="0"/>
              <c:showVal val="0"/>
              <c:showCatName val="1"/>
              <c:showSerName val="0"/>
              <c:showPercent val="0"/>
              <c:showBubbleSize val="0"/>
            </c:dLbl>
            <c:dLbl>
              <c:idx val="6"/>
              <c:layout>
                <c:manualLayout>
                  <c:x val="0.17674292256677793"/>
                  <c:y val="-0.11505609335828015"/>
                </c:manualLayout>
              </c:layout>
              <c:spPr/>
              <c:txPr>
                <a:bodyPr/>
                <a:lstStyle/>
                <a:p>
                  <a:pPr>
                    <a:defRPr sz="1600" b="1">
                      <a:solidFill>
                        <a:schemeClr val="bg1"/>
                      </a:solidFill>
                    </a:defRPr>
                  </a:pPr>
                  <a:endParaRPr lang="en-US"/>
                </a:p>
              </c:txPr>
              <c:showLegendKey val="0"/>
              <c:showVal val="0"/>
              <c:showCatName val="1"/>
              <c:showSerName val="0"/>
              <c:showPercent val="0"/>
              <c:showBubbleSize val="0"/>
            </c:dLbl>
            <c:dLbl>
              <c:idx val="7"/>
              <c:layout/>
              <c:tx>
                <c:rich>
                  <a:bodyPr/>
                  <a:lstStyle/>
                  <a:p>
                    <a:pPr>
                      <a:defRPr sz="1600" b="1">
                        <a:solidFill>
                          <a:schemeClr val="bg1"/>
                        </a:solidFill>
                      </a:defRPr>
                    </a:pPr>
                    <a:r>
                      <a:rPr lang="en-US" sz="1600" b="0" dirty="0" smtClean="0"/>
                      <a:t>B</a:t>
                    </a:r>
                    <a:r>
                      <a:rPr lang="en-US" sz="1600" dirty="0" smtClean="0"/>
                      <a:t>usiness</a:t>
                    </a:r>
                    <a:endParaRPr lang="en-US" dirty="0"/>
                  </a:p>
                </c:rich>
              </c:tx>
              <c:spPr/>
              <c:showLegendKey val="0"/>
              <c:showVal val="0"/>
              <c:showCatName val="1"/>
              <c:showSerName val="0"/>
              <c:showPercent val="0"/>
              <c:showBubbleSize val="0"/>
            </c:dLbl>
            <c:dLbl>
              <c:idx val="8"/>
              <c:layout>
                <c:manualLayout>
                  <c:x val="0.10746156730408699"/>
                  <c:y val="0.14970490560844307"/>
                </c:manualLayout>
              </c:layout>
              <c:tx>
                <c:rich>
                  <a:bodyPr/>
                  <a:lstStyle/>
                  <a:p>
                    <a:pPr>
                      <a:defRPr sz="1600" b="1">
                        <a:solidFill>
                          <a:schemeClr val="bg1"/>
                        </a:solidFill>
                      </a:defRPr>
                    </a:pPr>
                    <a:r>
                      <a:rPr lang="en-US" sz="1600" b="1">
                        <a:solidFill>
                          <a:schemeClr val="bg1"/>
                        </a:solidFill>
                      </a:rPr>
                      <a:t>Adv. </a:t>
                    </a:r>
                  </a:p>
                  <a:p>
                    <a:pPr>
                      <a:defRPr sz="1600" b="1">
                        <a:solidFill>
                          <a:schemeClr val="bg1"/>
                        </a:solidFill>
                      </a:defRPr>
                    </a:pPr>
                    <a:r>
                      <a:rPr lang="en-US" sz="1600" b="1">
                        <a:solidFill>
                          <a:schemeClr val="bg1"/>
                        </a:solidFill>
                      </a:rPr>
                      <a:t>grps</a:t>
                    </a:r>
                  </a:p>
                  <a:p>
                    <a:pPr>
                      <a:defRPr sz="1600" b="1">
                        <a:solidFill>
                          <a:schemeClr val="bg1"/>
                        </a:solidFill>
                      </a:defRPr>
                    </a:pPr>
                    <a:endParaRPr lang="en-US">
                      <a:solidFill>
                        <a:schemeClr val="bg1"/>
                      </a:solidFill>
                    </a:endParaRPr>
                  </a:p>
                </c:rich>
              </c:tx>
              <c:spPr/>
              <c:showLegendKey val="0"/>
              <c:showVal val="0"/>
              <c:showCatName val="1"/>
              <c:showSerName val="0"/>
              <c:showPercent val="0"/>
              <c:showBubbleSize val="0"/>
            </c:dLbl>
            <c:dLbl>
              <c:idx val="9"/>
              <c:layout>
                <c:manualLayout>
                  <c:x val="9.8934577622241671E-2"/>
                  <c:y val="0.17483495272817934"/>
                </c:manualLayout>
              </c:layout>
              <c:tx>
                <c:rich>
                  <a:bodyPr/>
                  <a:lstStyle/>
                  <a:p>
                    <a:pPr>
                      <a:defRPr sz="1600" b="1">
                        <a:solidFill>
                          <a:schemeClr val="bg1"/>
                        </a:solidFill>
                      </a:defRPr>
                    </a:pPr>
                    <a:r>
                      <a:rPr lang="en-US" sz="1600" smtClean="0">
                        <a:solidFill>
                          <a:schemeClr val="bg1"/>
                        </a:solidFill>
                      </a:rPr>
                      <a:t>Indiv.</a:t>
                    </a:r>
                    <a:endParaRPr lang="en-US">
                      <a:solidFill>
                        <a:schemeClr val="bg1"/>
                      </a:solidFill>
                    </a:endParaRPr>
                  </a:p>
                </c:rich>
              </c:tx>
              <c:spPr/>
              <c:showLegendKey val="0"/>
              <c:showVal val="0"/>
              <c:showCatName val="1"/>
              <c:showSerName val="0"/>
              <c:showPercent val="0"/>
              <c:showBubbleSize val="0"/>
            </c:dLbl>
            <c:dLbl>
              <c:idx val="10"/>
              <c:layout>
                <c:manualLayout>
                  <c:x val="0.10138988799239601"/>
                  <c:y val="1.0036479963487958E-4"/>
                </c:manualLayout>
              </c:layout>
              <c:tx>
                <c:rich>
                  <a:bodyPr/>
                  <a:lstStyle/>
                  <a:p>
                    <a:pPr>
                      <a:defRPr sz="1600" b="1">
                        <a:solidFill>
                          <a:schemeClr val="tx1"/>
                        </a:solidFill>
                      </a:defRPr>
                    </a:pPr>
                    <a:r>
                      <a:rPr lang="en-US" sz="1600" b="1">
                        <a:solidFill>
                          <a:schemeClr val="tx1"/>
                        </a:solidFill>
                      </a:rPr>
                      <a:t>Other</a:t>
                    </a:r>
                    <a:endParaRPr lang="en-US">
                      <a:solidFill>
                        <a:schemeClr val="tx1"/>
                      </a:solidFill>
                    </a:endParaRPr>
                  </a:p>
                </c:rich>
              </c:tx>
              <c:spPr/>
              <c:showLegendKey val="0"/>
              <c:showVal val="0"/>
              <c:showCatName val="1"/>
              <c:showSerName val="0"/>
              <c:showPercent val="0"/>
              <c:showBubbleSize val="0"/>
            </c:dLbl>
            <c:txPr>
              <a:bodyPr/>
              <a:lstStyle/>
              <a:p>
                <a:pPr>
                  <a:defRPr sz="1600" b="1"/>
                </a:pPr>
                <a:endParaRPr lang="en-US"/>
              </a:p>
            </c:txPr>
            <c:showLegendKey val="0"/>
            <c:showVal val="0"/>
            <c:showCatName val="1"/>
            <c:showSerName val="0"/>
            <c:showPercent val="0"/>
            <c:showBubbleSize val="0"/>
            <c:showLeaderLines val="1"/>
          </c:dLbls>
          <c:cat>
            <c:strRef>
              <c:f>'Summary by category'!$A$4:$A$14</c:f>
              <c:strCache>
                <c:ptCount val="11"/>
                <c:pt idx="0">
                  <c:v>Federal agencies</c:v>
                </c:pt>
                <c:pt idx="1">
                  <c:v>State agencies &amp; trust land managers</c:v>
                </c:pt>
                <c:pt idx="2">
                  <c:v>Municipalities/community councils</c:v>
                </c:pt>
                <c:pt idx="3">
                  <c:v>State legislators</c:v>
                </c:pt>
                <c:pt idx="4">
                  <c:v>Native corporations/councils</c:v>
                </c:pt>
                <c:pt idx="5">
                  <c:v>Universities</c:v>
                </c:pt>
                <c:pt idx="6">
                  <c:v>NGOs</c:v>
                </c:pt>
                <c:pt idx="7">
                  <c:v>Businesses</c:v>
                </c:pt>
                <c:pt idx="8">
                  <c:v>TVSFCAC/BOF/For. Stew. Council</c:v>
                </c:pt>
                <c:pt idx="9">
                  <c:v>Individuals</c:v>
                </c:pt>
                <c:pt idx="10">
                  <c:v>Other (Canadian agencies)</c:v>
                </c:pt>
              </c:strCache>
            </c:strRef>
          </c:cat>
          <c:val>
            <c:numRef>
              <c:f>'Summary by category'!$B$4:$B$14</c:f>
              <c:numCache>
                <c:formatCode>General</c:formatCode>
                <c:ptCount val="11"/>
                <c:pt idx="0">
                  <c:v>35</c:v>
                </c:pt>
                <c:pt idx="1">
                  <c:v>58</c:v>
                </c:pt>
                <c:pt idx="2">
                  <c:v>29</c:v>
                </c:pt>
                <c:pt idx="3">
                  <c:v>57</c:v>
                </c:pt>
                <c:pt idx="4">
                  <c:v>47</c:v>
                </c:pt>
                <c:pt idx="5">
                  <c:v>21</c:v>
                </c:pt>
                <c:pt idx="6">
                  <c:v>57</c:v>
                </c:pt>
                <c:pt idx="7">
                  <c:v>36</c:v>
                </c:pt>
                <c:pt idx="8">
                  <c:v>25</c:v>
                </c:pt>
                <c:pt idx="9">
                  <c:v>44</c:v>
                </c:pt>
                <c:pt idx="10">
                  <c:v>2</c:v>
                </c:pt>
              </c:numCache>
            </c:numRef>
          </c:val>
        </c:ser>
        <c:dLbls>
          <c:showLegendKey val="0"/>
          <c:showVal val="0"/>
          <c:showCatName val="1"/>
          <c:showSerName val="0"/>
          <c:showPercent val="0"/>
          <c:showBubbleSize val="0"/>
          <c:showLeaderLines val="1"/>
        </c:dLbls>
        <c:firstSliceAng val="0"/>
      </c:pieChart>
    </c:plotArea>
    <c:plotVisOnly val="1"/>
    <c:dispBlanksAs val="gap"/>
    <c:showDLblsOverMax val="0"/>
  </c:chart>
  <c:txPr>
    <a:bodyPr/>
    <a:lstStyle/>
    <a:p>
      <a:pPr>
        <a:defRPr sz="12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1D91C8F-B0CD-4FA5-A4DA-756267273561}" type="datetimeFigureOut">
              <a:rPr lang="en-US" smtClean="0"/>
              <a:t>8/9/2016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6D2870C-F056-4C52-9014-64E941436055}" type="slidenum">
              <a:rPr lang="en-US" smtClean="0"/>
              <a:t>‹#›</a:t>
            </a:fld>
            <a:endParaRPr lang="en-US"/>
          </a:p>
        </p:txBody>
      </p:sp>
    </p:spTree>
    <p:extLst>
      <p:ext uri="{BB962C8B-B14F-4D97-AF65-F5344CB8AC3E}">
        <p14:creationId xmlns:p14="http://schemas.microsoft.com/office/powerpoint/2010/main" val="3729752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712B891-3C67-4ABE-A45F-7DDF02AD5B30}" type="datetimeFigureOut">
              <a:rPr lang="en-US" smtClean="0"/>
              <a:t>8/9/2016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4CC6C19-8ADB-4B0C-99B9-47A913E7E2D0}" type="slidenum">
              <a:rPr lang="en-US" smtClean="0"/>
              <a:t>‹#›</a:t>
            </a:fld>
            <a:endParaRPr lang="en-US"/>
          </a:p>
        </p:txBody>
      </p:sp>
    </p:spTree>
    <p:extLst>
      <p:ext uri="{BB962C8B-B14F-4D97-AF65-F5344CB8AC3E}">
        <p14:creationId xmlns:p14="http://schemas.microsoft.com/office/powerpoint/2010/main" val="13285471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CC6C19-8ADB-4B0C-99B9-47A913E7E2D0}" type="slidenum">
              <a:rPr lang="en-US" smtClean="0"/>
              <a:t>1</a:t>
            </a:fld>
            <a:endParaRPr lang="en-US"/>
          </a:p>
        </p:txBody>
      </p:sp>
    </p:spTree>
    <p:extLst>
      <p:ext uri="{BB962C8B-B14F-4D97-AF65-F5344CB8AC3E}">
        <p14:creationId xmlns:p14="http://schemas.microsoft.com/office/powerpoint/2010/main" val="38232068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CC6C19-8ADB-4B0C-99B9-47A913E7E2D0}" type="slidenum">
              <a:rPr lang="en-US" smtClean="0"/>
              <a:t>15</a:t>
            </a:fld>
            <a:endParaRPr lang="en-US"/>
          </a:p>
        </p:txBody>
      </p:sp>
    </p:spTree>
    <p:extLst>
      <p:ext uri="{BB962C8B-B14F-4D97-AF65-F5344CB8AC3E}">
        <p14:creationId xmlns:p14="http://schemas.microsoft.com/office/powerpoint/2010/main" val="19664101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CC6C19-8ADB-4B0C-99B9-47A913E7E2D0}" type="slidenum">
              <a:rPr lang="en-US" smtClean="0"/>
              <a:t>16</a:t>
            </a:fld>
            <a:endParaRPr lang="en-US"/>
          </a:p>
        </p:txBody>
      </p:sp>
    </p:spTree>
    <p:extLst>
      <p:ext uri="{BB962C8B-B14F-4D97-AF65-F5344CB8AC3E}">
        <p14:creationId xmlns:p14="http://schemas.microsoft.com/office/powerpoint/2010/main" val="7002924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CC6C19-8ADB-4B0C-99B9-47A913E7E2D0}" type="slidenum">
              <a:rPr lang="en-US" smtClean="0"/>
              <a:t>17</a:t>
            </a:fld>
            <a:endParaRPr lang="en-US"/>
          </a:p>
        </p:txBody>
      </p:sp>
    </p:spTree>
    <p:extLst>
      <p:ext uri="{BB962C8B-B14F-4D97-AF65-F5344CB8AC3E}">
        <p14:creationId xmlns:p14="http://schemas.microsoft.com/office/powerpoint/2010/main" val="18851264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Variation for</a:t>
            </a:r>
            <a:r>
              <a:rPr lang="en-US" baseline="0" dirty="0" smtClean="0"/>
              <a:t> low stocking density already allowed; some patchiness natural and beneficial for wildlife, continued recruitment</a:t>
            </a:r>
          </a:p>
          <a:p>
            <a:r>
              <a:rPr lang="en-US" baseline="0" dirty="0" smtClean="0"/>
              <a:t>Landowners can shoot for 100% if desired</a:t>
            </a:r>
            <a:endParaRPr lang="en-US" dirty="0"/>
          </a:p>
        </p:txBody>
      </p:sp>
      <p:sp>
        <p:nvSpPr>
          <p:cNvPr id="4" name="Slide Number Placeholder 3"/>
          <p:cNvSpPr>
            <a:spLocks noGrp="1"/>
          </p:cNvSpPr>
          <p:nvPr>
            <p:ph type="sldNum" sz="quarter" idx="10"/>
          </p:nvPr>
        </p:nvSpPr>
        <p:spPr/>
        <p:txBody>
          <a:bodyPr/>
          <a:lstStyle/>
          <a:p>
            <a:fld id="{E4CC6C19-8ADB-4B0C-99B9-47A913E7E2D0}" type="slidenum">
              <a:rPr lang="en-US" smtClean="0"/>
              <a:t>20</a:t>
            </a:fld>
            <a:endParaRPr lang="en-US"/>
          </a:p>
        </p:txBody>
      </p:sp>
    </p:spTree>
    <p:extLst>
      <p:ext uri="{BB962C8B-B14F-4D97-AF65-F5344CB8AC3E}">
        <p14:creationId xmlns:p14="http://schemas.microsoft.com/office/powerpoint/2010/main" val="13943953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Continued</a:t>
            </a:r>
            <a:r>
              <a:rPr lang="en-US" baseline="0" dirty="0" smtClean="0"/>
              <a:t> recruitment</a:t>
            </a:r>
          </a:p>
          <a:p>
            <a:r>
              <a:rPr lang="en-US" baseline="0" dirty="0" smtClean="0"/>
              <a:t>Time frame for surveys</a:t>
            </a:r>
          </a:p>
          <a:p>
            <a:r>
              <a:rPr lang="en-US" baseline="0" dirty="0" smtClean="0"/>
              <a:t>Patchiness in natural stands</a:t>
            </a:r>
          </a:p>
          <a:p>
            <a:r>
              <a:rPr lang="en-US" baseline="0" dirty="0" smtClean="0"/>
              <a:t>Patchiness benefits wildlife</a:t>
            </a:r>
            <a:endParaRPr lang="en-US" dirty="0"/>
          </a:p>
        </p:txBody>
      </p:sp>
      <p:sp>
        <p:nvSpPr>
          <p:cNvPr id="4" name="Slide Number Placeholder 3"/>
          <p:cNvSpPr>
            <a:spLocks noGrp="1"/>
          </p:cNvSpPr>
          <p:nvPr>
            <p:ph type="sldNum" sz="quarter" idx="10"/>
          </p:nvPr>
        </p:nvSpPr>
        <p:spPr/>
        <p:txBody>
          <a:bodyPr/>
          <a:lstStyle/>
          <a:p>
            <a:fld id="{E4CC6C19-8ADB-4B0C-99B9-47A913E7E2D0}" type="slidenum">
              <a:rPr lang="en-US" smtClean="0"/>
              <a:t>21</a:t>
            </a:fld>
            <a:endParaRPr lang="en-US"/>
          </a:p>
        </p:txBody>
      </p:sp>
    </p:spTree>
    <p:extLst>
      <p:ext uri="{BB962C8B-B14F-4D97-AF65-F5344CB8AC3E}">
        <p14:creationId xmlns:p14="http://schemas.microsoft.com/office/powerpoint/2010/main" val="14178634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Variation for</a:t>
            </a:r>
            <a:r>
              <a:rPr lang="en-US" baseline="0" dirty="0" smtClean="0"/>
              <a:t> low stocking density already allowed; some patchiness natural and beneficial for wildlife, continued recruitment</a:t>
            </a:r>
          </a:p>
          <a:p>
            <a:r>
              <a:rPr lang="en-US" baseline="0" dirty="0" smtClean="0"/>
              <a:t>Landowners can shoot for 100% if desired</a:t>
            </a:r>
            <a:endParaRPr lang="en-US" dirty="0"/>
          </a:p>
        </p:txBody>
      </p:sp>
      <p:sp>
        <p:nvSpPr>
          <p:cNvPr id="4" name="Slide Number Placeholder 3"/>
          <p:cNvSpPr>
            <a:spLocks noGrp="1"/>
          </p:cNvSpPr>
          <p:nvPr>
            <p:ph type="sldNum" sz="quarter" idx="10"/>
          </p:nvPr>
        </p:nvSpPr>
        <p:spPr/>
        <p:txBody>
          <a:bodyPr/>
          <a:lstStyle/>
          <a:p>
            <a:fld id="{E4CC6C19-8ADB-4B0C-99B9-47A913E7E2D0}" type="slidenum">
              <a:rPr lang="en-US" smtClean="0"/>
              <a:t>22</a:t>
            </a:fld>
            <a:endParaRPr lang="en-US"/>
          </a:p>
        </p:txBody>
      </p:sp>
    </p:spTree>
    <p:extLst>
      <p:ext uri="{BB962C8B-B14F-4D97-AF65-F5344CB8AC3E}">
        <p14:creationId xmlns:p14="http://schemas.microsoft.com/office/powerpoint/2010/main" val="13943953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the last sentence could be either in this se</a:t>
            </a:r>
            <a:r>
              <a:rPr lang="en-US" baseline="0" dirty="0" smtClean="0"/>
              <a:t>ction or in the DPO regulations.  </a:t>
            </a:r>
            <a:endParaRPr lang="en-US" dirty="0"/>
          </a:p>
        </p:txBody>
      </p:sp>
      <p:sp>
        <p:nvSpPr>
          <p:cNvPr id="4" name="Slide Number Placeholder 3"/>
          <p:cNvSpPr>
            <a:spLocks noGrp="1"/>
          </p:cNvSpPr>
          <p:nvPr>
            <p:ph type="sldNum" sz="quarter" idx="10"/>
          </p:nvPr>
        </p:nvSpPr>
        <p:spPr/>
        <p:txBody>
          <a:bodyPr/>
          <a:lstStyle/>
          <a:p>
            <a:fld id="{E4CC6C19-8ADB-4B0C-99B9-47A913E7E2D0}" type="slidenum">
              <a:rPr lang="en-US" smtClean="0"/>
              <a:t>23</a:t>
            </a:fld>
            <a:endParaRPr lang="en-US"/>
          </a:p>
        </p:txBody>
      </p:sp>
    </p:spTree>
    <p:extLst>
      <p:ext uri="{BB962C8B-B14F-4D97-AF65-F5344CB8AC3E}">
        <p14:creationId xmlns:p14="http://schemas.microsoft.com/office/powerpoint/2010/main" val="22810298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CC6C19-8ADB-4B0C-99B9-47A913E7E2D0}" type="slidenum">
              <a:rPr lang="en-US" smtClean="0"/>
              <a:t>24</a:t>
            </a:fld>
            <a:endParaRPr lang="en-US"/>
          </a:p>
        </p:txBody>
      </p:sp>
    </p:spTree>
    <p:extLst>
      <p:ext uri="{BB962C8B-B14F-4D97-AF65-F5344CB8AC3E}">
        <p14:creationId xmlns:p14="http://schemas.microsoft.com/office/powerpoint/2010/main" val="10660402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CC6C19-8ADB-4B0C-99B9-47A913E7E2D0}" type="slidenum">
              <a:rPr lang="en-US" smtClean="0"/>
              <a:t>25</a:t>
            </a:fld>
            <a:endParaRPr lang="en-US"/>
          </a:p>
        </p:txBody>
      </p:sp>
    </p:spTree>
    <p:extLst>
      <p:ext uri="{BB962C8B-B14F-4D97-AF65-F5344CB8AC3E}">
        <p14:creationId xmlns:p14="http://schemas.microsoft.com/office/powerpoint/2010/main" val="40567174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version doesn’t include </a:t>
            </a:r>
            <a:r>
              <a:rPr lang="en-US" b="1" baseline="0" dirty="0" smtClean="0">
                <a:solidFill>
                  <a:srgbClr val="FF0000"/>
                </a:solidFill>
              </a:rPr>
              <a:t>explanatory notes </a:t>
            </a:r>
            <a:r>
              <a:rPr lang="en-US" baseline="0" dirty="0" smtClean="0"/>
              <a:t>– see packet version</a:t>
            </a:r>
          </a:p>
          <a:p>
            <a:pPr marL="171450" indent="-171450">
              <a:buFont typeface="Arial" panose="020B0604020202020204" pitchFamily="34" charset="0"/>
              <a:buChar char="•"/>
            </a:pPr>
            <a:r>
              <a:rPr lang="en-US" baseline="0" dirty="0" smtClean="0"/>
              <a:t>For vegetative reproduction, allow other species known to reproduce </a:t>
            </a:r>
            <a:r>
              <a:rPr lang="en-US" baseline="0" dirty="0" err="1" smtClean="0"/>
              <a:t>vegetatively</a:t>
            </a:r>
            <a:r>
              <a:rPr lang="en-US" baseline="0" dirty="0" smtClean="0"/>
              <a:t> as approved by the Division</a:t>
            </a:r>
          </a:p>
          <a:p>
            <a:pPr marL="171450" indent="-171450">
              <a:buFont typeface="Arial" panose="020B0604020202020204" pitchFamily="34" charset="0"/>
              <a:buChar char="•"/>
            </a:pPr>
            <a:r>
              <a:rPr lang="en-US" baseline="0" dirty="0" smtClean="0"/>
              <a:t>Calamagrostis cover &gt;1-2% indicates grass may expand rapidly after harvest without treatment</a:t>
            </a:r>
          </a:p>
          <a:p>
            <a:pPr marL="171450" indent="-171450">
              <a:buFont typeface="Arial" panose="020B0604020202020204" pitchFamily="34" charset="0"/>
              <a:buChar char="•"/>
            </a:pPr>
            <a:r>
              <a:rPr lang="en-US" baseline="0" dirty="0" smtClean="0"/>
              <a:t>Tomentosus – describe extent; design reforestation to minimize continuation or spread</a:t>
            </a:r>
          </a:p>
        </p:txBody>
      </p:sp>
      <p:sp>
        <p:nvSpPr>
          <p:cNvPr id="4" name="Slide Number Placeholder 3"/>
          <p:cNvSpPr>
            <a:spLocks noGrp="1"/>
          </p:cNvSpPr>
          <p:nvPr>
            <p:ph type="sldNum" sz="quarter" idx="10"/>
          </p:nvPr>
        </p:nvSpPr>
        <p:spPr/>
        <p:txBody>
          <a:bodyPr/>
          <a:lstStyle/>
          <a:p>
            <a:fld id="{E4CC6C19-8ADB-4B0C-99B9-47A913E7E2D0}" type="slidenum">
              <a:rPr lang="en-US" smtClean="0"/>
              <a:t>26</a:t>
            </a:fld>
            <a:endParaRPr lang="en-US"/>
          </a:p>
        </p:txBody>
      </p:sp>
    </p:spTree>
    <p:extLst>
      <p:ext uri="{BB962C8B-B14F-4D97-AF65-F5344CB8AC3E}">
        <p14:creationId xmlns:p14="http://schemas.microsoft.com/office/powerpoint/2010/main" val="23087812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CC6C19-8ADB-4B0C-99B9-47A913E7E2D0}" type="slidenum">
              <a:rPr lang="en-US" smtClean="0"/>
              <a:t>3</a:t>
            </a:fld>
            <a:endParaRPr lang="en-US"/>
          </a:p>
        </p:txBody>
      </p:sp>
    </p:spTree>
    <p:extLst>
      <p:ext uri="{BB962C8B-B14F-4D97-AF65-F5344CB8AC3E}">
        <p14:creationId xmlns:p14="http://schemas.microsoft.com/office/powerpoint/2010/main" val="39490365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CC6C19-8ADB-4B0C-99B9-47A913E7E2D0}" type="slidenum">
              <a:rPr lang="en-US" smtClean="0"/>
              <a:t>29</a:t>
            </a:fld>
            <a:endParaRPr lang="en-US"/>
          </a:p>
        </p:txBody>
      </p:sp>
    </p:spTree>
    <p:extLst>
      <p:ext uri="{BB962C8B-B14F-4D97-AF65-F5344CB8AC3E}">
        <p14:creationId xmlns:p14="http://schemas.microsoft.com/office/powerpoint/2010/main" val="15814780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Continued recruitment</a:t>
            </a:r>
          </a:p>
          <a:p>
            <a:r>
              <a:rPr lang="en-US" dirty="0" err="1" smtClean="0"/>
              <a:t>Env</a:t>
            </a:r>
            <a:r>
              <a:rPr lang="en-US" dirty="0" smtClean="0"/>
              <a:t>. And economic benefits</a:t>
            </a:r>
            <a:r>
              <a:rPr lang="en-US" baseline="0" dirty="0" smtClean="0"/>
              <a:t> to Natural Regeneration</a:t>
            </a:r>
          </a:p>
          <a:p>
            <a:r>
              <a:rPr lang="en-US" baseline="0" dirty="0" smtClean="0"/>
              <a:t>Indicators for likely success</a:t>
            </a:r>
            <a:endParaRPr lang="en-US" dirty="0"/>
          </a:p>
        </p:txBody>
      </p:sp>
      <p:sp>
        <p:nvSpPr>
          <p:cNvPr id="4" name="Slide Number Placeholder 3"/>
          <p:cNvSpPr>
            <a:spLocks noGrp="1"/>
          </p:cNvSpPr>
          <p:nvPr>
            <p:ph type="sldNum" sz="quarter" idx="10"/>
          </p:nvPr>
        </p:nvSpPr>
        <p:spPr/>
        <p:txBody>
          <a:bodyPr/>
          <a:lstStyle/>
          <a:p>
            <a:fld id="{E4CC6C19-8ADB-4B0C-99B9-47A913E7E2D0}" type="slidenum">
              <a:rPr lang="en-US" smtClean="0"/>
              <a:t>32</a:t>
            </a:fld>
            <a:endParaRPr lang="en-US"/>
          </a:p>
        </p:txBody>
      </p:sp>
    </p:spTree>
    <p:extLst>
      <p:ext uri="{BB962C8B-B14F-4D97-AF65-F5344CB8AC3E}">
        <p14:creationId xmlns:p14="http://schemas.microsoft.com/office/powerpoint/2010/main" val="17259643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a:t>
            </a:r>
            <a:r>
              <a:rPr lang="en-US" baseline="0" dirty="0" smtClean="0"/>
              <a:t>  CA carbon offset protocols have provision similar to (2)</a:t>
            </a:r>
            <a:endParaRPr lang="en-US" dirty="0"/>
          </a:p>
        </p:txBody>
      </p:sp>
      <p:sp>
        <p:nvSpPr>
          <p:cNvPr id="4" name="Slide Number Placeholder 3"/>
          <p:cNvSpPr>
            <a:spLocks noGrp="1"/>
          </p:cNvSpPr>
          <p:nvPr>
            <p:ph type="sldNum" sz="quarter" idx="10"/>
          </p:nvPr>
        </p:nvSpPr>
        <p:spPr/>
        <p:txBody>
          <a:bodyPr/>
          <a:lstStyle/>
          <a:p>
            <a:fld id="{E4CC6C19-8ADB-4B0C-99B9-47A913E7E2D0}" type="slidenum">
              <a:rPr lang="en-US" smtClean="0"/>
              <a:t>36</a:t>
            </a:fld>
            <a:endParaRPr lang="en-US"/>
          </a:p>
        </p:txBody>
      </p:sp>
    </p:spTree>
    <p:extLst>
      <p:ext uri="{BB962C8B-B14F-4D97-AF65-F5344CB8AC3E}">
        <p14:creationId xmlns:p14="http://schemas.microsoft.com/office/powerpoint/2010/main" val="35275071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CC6C19-8ADB-4B0C-99B9-47A913E7E2D0}" type="slidenum">
              <a:rPr lang="en-US" smtClean="0"/>
              <a:t>39</a:t>
            </a:fld>
            <a:endParaRPr lang="en-US"/>
          </a:p>
        </p:txBody>
      </p:sp>
    </p:spTree>
    <p:extLst>
      <p:ext uri="{BB962C8B-B14F-4D97-AF65-F5344CB8AC3E}">
        <p14:creationId xmlns:p14="http://schemas.microsoft.com/office/powerpoint/2010/main" val="11578588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DOF may accept other documentation under the </a:t>
            </a:r>
            <a:r>
              <a:rPr lang="en-US" dirty="0" err="1" smtClean="0"/>
              <a:t>reg</a:t>
            </a:r>
            <a:r>
              <a:rPr lang="en-US" dirty="0" smtClean="0"/>
              <a:t>,</a:t>
            </a:r>
            <a:r>
              <a:rPr lang="en-US" baseline="0" dirty="0" smtClean="0"/>
              <a:t> but only “where the extent of damage is obvious.”</a:t>
            </a:r>
            <a:endParaRPr lang="en-US" dirty="0"/>
          </a:p>
        </p:txBody>
      </p:sp>
      <p:sp>
        <p:nvSpPr>
          <p:cNvPr id="4" name="Slide Number Placeholder 3"/>
          <p:cNvSpPr>
            <a:spLocks noGrp="1"/>
          </p:cNvSpPr>
          <p:nvPr>
            <p:ph type="sldNum" sz="quarter" idx="10"/>
          </p:nvPr>
        </p:nvSpPr>
        <p:spPr/>
        <p:txBody>
          <a:bodyPr/>
          <a:lstStyle/>
          <a:p>
            <a:fld id="{E4CC6C19-8ADB-4B0C-99B9-47A913E7E2D0}" type="slidenum">
              <a:rPr lang="en-US" smtClean="0"/>
              <a:t>41</a:t>
            </a:fld>
            <a:endParaRPr lang="en-US"/>
          </a:p>
        </p:txBody>
      </p:sp>
    </p:spTree>
    <p:extLst>
      <p:ext uri="{BB962C8B-B14F-4D97-AF65-F5344CB8AC3E}">
        <p14:creationId xmlns:p14="http://schemas.microsoft.com/office/powerpoint/2010/main" val="18579225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Plants</a:t>
            </a:r>
            <a:r>
              <a:rPr lang="en-US" baseline="0" dirty="0" smtClean="0"/>
              <a:t>, insects, and diseases</a:t>
            </a:r>
            <a:endParaRPr lang="en-US" dirty="0"/>
          </a:p>
        </p:txBody>
      </p:sp>
      <p:sp>
        <p:nvSpPr>
          <p:cNvPr id="4" name="Slide Number Placeholder 3"/>
          <p:cNvSpPr>
            <a:spLocks noGrp="1"/>
          </p:cNvSpPr>
          <p:nvPr>
            <p:ph type="sldNum" sz="quarter" idx="10"/>
          </p:nvPr>
        </p:nvSpPr>
        <p:spPr/>
        <p:txBody>
          <a:bodyPr/>
          <a:lstStyle/>
          <a:p>
            <a:fld id="{E4CC6C19-8ADB-4B0C-99B9-47A913E7E2D0}" type="slidenum">
              <a:rPr lang="en-US" smtClean="0"/>
              <a:t>43</a:t>
            </a:fld>
            <a:endParaRPr lang="en-US"/>
          </a:p>
        </p:txBody>
      </p:sp>
    </p:spTree>
    <p:extLst>
      <p:ext uri="{BB962C8B-B14F-4D97-AF65-F5344CB8AC3E}">
        <p14:creationId xmlns:p14="http://schemas.microsoft.com/office/powerpoint/2010/main" val="36035762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CC6C19-8ADB-4B0C-99B9-47A913E7E2D0}" type="slidenum">
              <a:rPr lang="en-US" smtClean="0"/>
              <a:t>44</a:t>
            </a:fld>
            <a:endParaRPr lang="en-US"/>
          </a:p>
        </p:txBody>
      </p:sp>
    </p:spTree>
    <p:extLst>
      <p:ext uri="{BB962C8B-B14F-4D97-AF65-F5344CB8AC3E}">
        <p14:creationId xmlns:p14="http://schemas.microsoft.com/office/powerpoint/2010/main" val="38268547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CC6C19-8ADB-4B0C-99B9-47A913E7E2D0}" type="slidenum">
              <a:rPr lang="en-US" smtClean="0"/>
              <a:t>46</a:t>
            </a:fld>
            <a:endParaRPr lang="en-US"/>
          </a:p>
        </p:txBody>
      </p:sp>
    </p:spTree>
    <p:extLst>
      <p:ext uri="{BB962C8B-B14F-4D97-AF65-F5344CB8AC3E}">
        <p14:creationId xmlns:p14="http://schemas.microsoft.com/office/powerpoint/2010/main" val="29085873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CC6C19-8ADB-4B0C-99B9-47A913E7E2D0}" type="slidenum">
              <a:rPr lang="en-US" smtClean="0"/>
              <a:t>48</a:t>
            </a:fld>
            <a:endParaRPr lang="en-US"/>
          </a:p>
        </p:txBody>
      </p:sp>
    </p:spTree>
    <p:extLst>
      <p:ext uri="{BB962C8B-B14F-4D97-AF65-F5344CB8AC3E}">
        <p14:creationId xmlns:p14="http://schemas.microsoft.com/office/powerpoint/2010/main" val="19236757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CC6C19-8ADB-4B0C-99B9-47A913E7E2D0}" type="slidenum">
              <a:rPr lang="en-US" smtClean="0"/>
              <a:t>49</a:t>
            </a:fld>
            <a:endParaRPr lang="en-US"/>
          </a:p>
        </p:txBody>
      </p:sp>
    </p:spTree>
    <p:extLst>
      <p:ext uri="{BB962C8B-B14F-4D97-AF65-F5344CB8AC3E}">
        <p14:creationId xmlns:p14="http://schemas.microsoft.com/office/powerpoint/2010/main" val="24805786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State</a:t>
            </a:r>
            <a:r>
              <a:rPr lang="en-US" baseline="0" dirty="0" smtClean="0"/>
              <a:t> and federal agencies, universities</a:t>
            </a:r>
            <a:endParaRPr lang="en-US" dirty="0"/>
          </a:p>
        </p:txBody>
      </p:sp>
      <p:sp>
        <p:nvSpPr>
          <p:cNvPr id="4" name="Slide Number Placeholder 3"/>
          <p:cNvSpPr>
            <a:spLocks noGrp="1"/>
          </p:cNvSpPr>
          <p:nvPr>
            <p:ph type="sldNum" sz="quarter" idx="10"/>
          </p:nvPr>
        </p:nvSpPr>
        <p:spPr/>
        <p:txBody>
          <a:bodyPr/>
          <a:lstStyle/>
          <a:p>
            <a:fld id="{E4CC6C19-8ADB-4B0C-99B9-47A913E7E2D0}" type="slidenum">
              <a:rPr lang="en-US" smtClean="0"/>
              <a:t>7</a:t>
            </a:fld>
            <a:endParaRPr lang="en-US"/>
          </a:p>
        </p:txBody>
      </p:sp>
    </p:spTree>
    <p:extLst>
      <p:ext uri="{BB962C8B-B14F-4D97-AF65-F5344CB8AC3E}">
        <p14:creationId xmlns:p14="http://schemas.microsoft.com/office/powerpoint/2010/main" val="29704975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CC6C19-8ADB-4B0C-99B9-47A913E7E2D0}" type="slidenum">
              <a:rPr lang="en-US" smtClean="0"/>
              <a:t>51</a:t>
            </a:fld>
            <a:endParaRPr lang="en-US"/>
          </a:p>
        </p:txBody>
      </p:sp>
    </p:spTree>
    <p:extLst>
      <p:ext uri="{BB962C8B-B14F-4D97-AF65-F5344CB8AC3E}">
        <p14:creationId xmlns:p14="http://schemas.microsoft.com/office/powerpoint/2010/main" val="25321366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Forest</a:t>
            </a:r>
            <a:r>
              <a:rPr lang="en-US" baseline="0" dirty="0" smtClean="0"/>
              <a:t> landowners, planters, consulting foresters, loggers, processors. implementing agencies, environmental and wildlife groups</a:t>
            </a:r>
            <a:endParaRPr lang="en-US" dirty="0"/>
          </a:p>
        </p:txBody>
      </p:sp>
      <p:sp>
        <p:nvSpPr>
          <p:cNvPr id="4" name="Slide Number Placeholder 3"/>
          <p:cNvSpPr>
            <a:spLocks noGrp="1"/>
          </p:cNvSpPr>
          <p:nvPr>
            <p:ph type="sldNum" sz="quarter" idx="10"/>
          </p:nvPr>
        </p:nvSpPr>
        <p:spPr/>
        <p:txBody>
          <a:bodyPr/>
          <a:lstStyle/>
          <a:p>
            <a:fld id="{E4CC6C19-8ADB-4B0C-99B9-47A913E7E2D0}" type="slidenum">
              <a:rPr lang="en-US" smtClean="0"/>
              <a:t>8</a:t>
            </a:fld>
            <a:endParaRPr lang="en-US"/>
          </a:p>
        </p:txBody>
      </p:sp>
    </p:spTree>
    <p:extLst>
      <p:ext uri="{BB962C8B-B14F-4D97-AF65-F5344CB8AC3E}">
        <p14:creationId xmlns:p14="http://schemas.microsoft.com/office/powerpoint/2010/main" val="24003621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495 references</a:t>
            </a:r>
            <a:endParaRPr lang="en-US" dirty="0"/>
          </a:p>
        </p:txBody>
      </p:sp>
      <p:sp>
        <p:nvSpPr>
          <p:cNvPr id="4" name="Slide Number Placeholder 3"/>
          <p:cNvSpPr>
            <a:spLocks noGrp="1"/>
          </p:cNvSpPr>
          <p:nvPr>
            <p:ph type="sldNum" sz="quarter" idx="10"/>
          </p:nvPr>
        </p:nvSpPr>
        <p:spPr/>
        <p:txBody>
          <a:bodyPr/>
          <a:lstStyle/>
          <a:p>
            <a:fld id="{E4CC6C19-8ADB-4B0C-99B9-47A913E7E2D0}" type="slidenum">
              <a:rPr lang="en-US" smtClean="0"/>
              <a:t>9</a:t>
            </a:fld>
            <a:endParaRPr lang="en-US"/>
          </a:p>
        </p:txBody>
      </p:sp>
    </p:spTree>
    <p:extLst>
      <p:ext uri="{BB962C8B-B14F-4D97-AF65-F5344CB8AC3E}">
        <p14:creationId xmlns:p14="http://schemas.microsoft.com/office/powerpoint/2010/main" val="38167753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Findings-Recommendations-Research</a:t>
            </a:r>
            <a:r>
              <a:rPr lang="en-US" baseline="0" dirty="0" smtClean="0"/>
              <a:t> needs</a:t>
            </a:r>
          </a:p>
          <a:p>
            <a:r>
              <a:rPr lang="en-US" baseline="0" dirty="0" smtClean="0"/>
              <a:t>The NR factors are incorporated into the DPO as a checklist for background information</a:t>
            </a:r>
            <a:endParaRPr lang="en-US" dirty="0"/>
          </a:p>
        </p:txBody>
      </p:sp>
      <p:sp>
        <p:nvSpPr>
          <p:cNvPr id="4" name="Slide Number Placeholder 3"/>
          <p:cNvSpPr>
            <a:spLocks noGrp="1"/>
          </p:cNvSpPr>
          <p:nvPr>
            <p:ph type="sldNum" sz="quarter" idx="10"/>
          </p:nvPr>
        </p:nvSpPr>
        <p:spPr/>
        <p:txBody>
          <a:bodyPr/>
          <a:lstStyle/>
          <a:p>
            <a:fld id="{E4CC6C19-8ADB-4B0C-99B9-47A913E7E2D0}" type="slidenum">
              <a:rPr lang="en-US" smtClean="0"/>
              <a:t>10</a:t>
            </a:fld>
            <a:endParaRPr lang="en-US"/>
          </a:p>
        </p:txBody>
      </p:sp>
    </p:spTree>
    <p:extLst>
      <p:ext uri="{BB962C8B-B14F-4D97-AF65-F5344CB8AC3E}">
        <p14:creationId xmlns:p14="http://schemas.microsoft.com/office/powerpoint/2010/main" val="4928219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Findings-Recommendations-Research</a:t>
            </a:r>
            <a:r>
              <a:rPr lang="en-US" baseline="0" dirty="0" smtClean="0"/>
              <a:t> needs</a:t>
            </a:r>
            <a:endParaRPr lang="en-US" dirty="0"/>
          </a:p>
        </p:txBody>
      </p:sp>
      <p:sp>
        <p:nvSpPr>
          <p:cNvPr id="4" name="Slide Number Placeholder 3"/>
          <p:cNvSpPr>
            <a:spLocks noGrp="1"/>
          </p:cNvSpPr>
          <p:nvPr>
            <p:ph type="sldNum" sz="quarter" idx="10"/>
          </p:nvPr>
        </p:nvSpPr>
        <p:spPr/>
        <p:txBody>
          <a:bodyPr/>
          <a:lstStyle/>
          <a:p>
            <a:fld id="{E4CC6C19-8ADB-4B0C-99B9-47A913E7E2D0}" type="slidenum">
              <a:rPr lang="en-US" smtClean="0"/>
              <a:t>11</a:t>
            </a:fld>
            <a:endParaRPr lang="en-US"/>
          </a:p>
        </p:txBody>
      </p:sp>
    </p:spTree>
    <p:extLst>
      <p:ext uri="{BB962C8B-B14F-4D97-AF65-F5344CB8AC3E}">
        <p14:creationId xmlns:p14="http://schemas.microsoft.com/office/powerpoint/2010/main" val="4928219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CC6C19-8ADB-4B0C-99B9-47A913E7E2D0}" type="slidenum">
              <a:rPr lang="en-US" smtClean="0"/>
              <a:t>13</a:t>
            </a:fld>
            <a:endParaRPr lang="en-US"/>
          </a:p>
        </p:txBody>
      </p:sp>
    </p:spTree>
    <p:extLst>
      <p:ext uri="{BB962C8B-B14F-4D97-AF65-F5344CB8AC3E}">
        <p14:creationId xmlns:p14="http://schemas.microsoft.com/office/powerpoint/2010/main" val="36877403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CC6C19-8ADB-4B0C-99B9-47A913E7E2D0}" type="slidenum">
              <a:rPr lang="en-US" smtClean="0"/>
              <a:t>14</a:t>
            </a:fld>
            <a:endParaRPr lang="en-US"/>
          </a:p>
        </p:txBody>
      </p:sp>
    </p:spTree>
    <p:extLst>
      <p:ext uri="{BB962C8B-B14F-4D97-AF65-F5344CB8AC3E}">
        <p14:creationId xmlns:p14="http://schemas.microsoft.com/office/powerpoint/2010/main" val="36877403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1BC2E4F3-952E-4448-B42D-7E4AFB431FC4}" type="datetimeFigureOut">
              <a:rPr lang="en-US" smtClean="0"/>
              <a:t>8/9/2016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76AFAB-63B7-4872-9D35-BC6EB966CDE1}" type="slidenum">
              <a:rPr lang="en-US" smtClean="0"/>
              <a:t>‹#›</a:t>
            </a:fld>
            <a:endParaRPr lang="en-US"/>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C2E4F3-952E-4448-B42D-7E4AFB431FC4}" type="datetimeFigureOut">
              <a:rPr lang="en-US" smtClean="0"/>
              <a:t>8/9/2016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76AFAB-63B7-4872-9D35-BC6EB966CDE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C2E4F3-952E-4448-B42D-7E4AFB431FC4}" type="datetimeFigureOut">
              <a:rPr lang="en-US" smtClean="0"/>
              <a:t>8/9/2016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76AFAB-63B7-4872-9D35-BC6EB966CDE1}"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BC2E4F3-952E-4448-B42D-7E4AFB431FC4}" type="datetimeFigureOut">
              <a:rPr lang="en-US" smtClean="0"/>
              <a:t>8/9/2016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76AFAB-63B7-4872-9D35-BC6EB966CDE1}" type="slidenum">
              <a:rPr lang="en-US" smtClean="0"/>
              <a:t>‹#›</a:t>
            </a:fld>
            <a:endParaRPr lang="en-US"/>
          </a:p>
        </p:txBody>
      </p:sp>
    </p:spTree>
    <p:extLst>
      <p:ext uri="{BB962C8B-B14F-4D97-AF65-F5344CB8AC3E}">
        <p14:creationId xmlns:p14="http://schemas.microsoft.com/office/powerpoint/2010/main" val="806475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C2E4F3-952E-4448-B42D-7E4AFB431FC4}" type="datetimeFigureOut">
              <a:rPr lang="en-US" smtClean="0"/>
              <a:t>8/9/2016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76AFAB-63B7-4872-9D35-BC6EB966CDE1}"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5" name="Title 94"/>
          <p:cNvSpPr>
            <a:spLocks noGrp="1"/>
          </p:cNvSpPr>
          <p:nvPr>
            <p:ph type="title"/>
          </p:nvPr>
        </p:nvSpPr>
        <p:spPr>
          <a:xfrm>
            <a:off x="457200" y="4463568"/>
            <a:ext cx="8305800" cy="1143000"/>
          </a:xfrm>
        </p:spPr>
        <p:txBody>
          <a:bodyPr/>
          <a:lstStyle/>
          <a:p>
            <a:r>
              <a:rPr lang="en-US" smtClean="0"/>
              <a:t>Click to edit Master title style</a:t>
            </a:r>
            <a:endParaRPr lang="en-US"/>
          </a:p>
        </p:txBody>
      </p:sp>
      <p:sp>
        <p:nvSpPr>
          <p:cNvPr id="2" name="Date Placeholder 1"/>
          <p:cNvSpPr>
            <a:spLocks noGrp="1"/>
          </p:cNvSpPr>
          <p:nvPr>
            <p:ph type="dt" sz="half" idx="10"/>
          </p:nvPr>
        </p:nvSpPr>
        <p:spPr/>
        <p:txBody>
          <a:bodyPr/>
          <a:lstStyle/>
          <a:p>
            <a:fld id="{1BC2E4F3-952E-4448-B42D-7E4AFB431FC4}" type="datetimeFigureOut">
              <a:rPr lang="en-US" smtClean="0"/>
              <a:t>8/9/2016</a:t>
            </a:fld>
            <a:endParaRPr lang="en-US"/>
          </a:p>
        </p:txBody>
      </p:sp>
      <p:sp>
        <p:nvSpPr>
          <p:cNvPr id="91" name="Footer Placeholder 90"/>
          <p:cNvSpPr>
            <a:spLocks noGrp="1"/>
          </p:cNvSpPr>
          <p:nvPr>
            <p:ph type="ftr" sz="quarter" idx="11"/>
          </p:nvPr>
        </p:nvSpPr>
        <p:spPr/>
        <p:txBody>
          <a:bodyPr/>
          <a:lstStyle/>
          <a:p>
            <a:endParaRPr lang="en-US"/>
          </a:p>
        </p:txBody>
      </p:sp>
      <p:sp>
        <p:nvSpPr>
          <p:cNvPr id="92" name="Slide Number Placeholder 91"/>
          <p:cNvSpPr>
            <a:spLocks noGrp="1"/>
          </p:cNvSpPr>
          <p:nvPr>
            <p:ph type="sldNum" sz="quarter" idx="12"/>
          </p:nvPr>
        </p:nvSpPr>
        <p:spPr/>
        <p:txBody>
          <a:bodyPr/>
          <a:lstStyle/>
          <a:p>
            <a:fld id="{B676AFAB-63B7-4872-9D35-BC6EB966CDE1}"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BC2E4F3-952E-4448-B42D-7E4AFB431FC4}" type="datetimeFigureOut">
              <a:rPr lang="en-US" smtClean="0"/>
              <a:t>8/9/2016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76AFAB-63B7-4872-9D35-BC6EB966CDE1}"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BC2E4F3-952E-4448-B42D-7E4AFB431FC4}" type="datetimeFigureOut">
              <a:rPr lang="en-US" smtClean="0"/>
              <a:t>8/9/2016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76AFAB-63B7-4872-9D35-BC6EB966CDE1}"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BC2E4F3-952E-4448-B42D-7E4AFB431FC4}" type="datetimeFigureOut">
              <a:rPr lang="en-US" smtClean="0"/>
              <a:t>8/9/2016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76AFAB-63B7-4872-9D35-BC6EB966CDE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C2E4F3-952E-4448-B42D-7E4AFB431FC4}" type="datetimeFigureOut">
              <a:rPr lang="en-US" smtClean="0"/>
              <a:t>8/9/2016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76AFAB-63B7-4872-9D35-BC6EB966CDE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BC2E4F3-952E-4448-B42D-7E4AFB431FC4}" type="datetimeFigureOut">
              <a:rPr lang="en-US" smtClean="0"/>
              <a:t>8/9/2016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76AFAB-63B7-4872-9D35-BC6EB966CDE1}" type="slidenum">
              <a:rPr lang="en-US" smtClean="0"/>
              <a:t>‹#›</a:t>
            </a:fld>
            <a:endParaRPr lang="en-US"/>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5" name="Date Placeholder 4"/>
          <p:cNvSpPr>
            <a:spLocks noGrp="1"/>
          </p:cNvSpPr>
          <p:nvPr>
            <p:ph type="dt" sz="half" idx="10"/>
          </p:nvPr>
        </p:nvSpPr>
        <p:spPr/>
        <p:txBody>
          <a:bodyPr/>
          <a:lstStyle/>
          <a:p>
            <a:fld id="{1BC2E4F3-952E-4448-B42D-7E4AFB431FC4}" type="datetimeFigureOut">
              <a:rPr lang="en-US" smtClean="0"/>
              <a:t>8/9/2016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76AFAB-63B7-4872-9D35-BC6EB966CDE1}" type="slidenum">
              <a:rPr lang="en-US" smtClean="0"/>
              <a:t>‹#›</a:t>
            </a:fld>
            <a:endParaRPr lang="en-US"/>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1BC2E4F3-952E-4448-B42D-7E4AFB431FC4}" type="datetimeFigureOut">
              <a:rPr lang="en-US" smtClean="0"/>
              <a:t>8/9/2016</a:t>
            </a:fld>
            <a:endParaRPr lang="en-US"/>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B676AFAB-63B7-4872-9D35-BC6EB966CDE1}"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4418" r:id="rId1"/>
    <p:sldLayoutId id="2147484419" r:id="rId2"/>
    <p:sldLayoutId id="2147484420" r:id="rId3"/>
    <p:sldLayoutId id="2147484421" r:id="rId4"/>
    <p:sldLayoutId id="2147484422" r:id="rId5"/>
    <p:sldLayoutId id="2147484423" r:id="rId6"/>
    <p:sldLayoutId id="2147484424" r:id="rId7"/>
    <p:sldLayoutId id="2147484425" r:id="rId8"/>
    <p:sldLayoutId id="2147484426" r:id="rId9"/>
    <p:sldLayoutId id="2147484427" r:id="rId10"/>
    <p:sldLayoutId id="2147484428" r:id="rId11"/>
    <p:sldLayoutId id="2147483912" r:id="rId12"/>
  </p:sldLayoutIdLst>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google.com/url?sa=i&amp;rct=j&amp;q=&amp;esrc=s&amp;source=images&amp;cd=&amp;cad=rja&amp;uact=8&amp;ved=0ahUKEwjV1qznjoXOAhUH42MKHfbKDcEQjRwIBw&amp;url=http://www.sitnews.us/0311News/030811/030811_shifting_biomes.html&amp;psig=AFQjCNFT6qPR_a-bNlHAKGEDe3ODwd4fsw&amp;ust=1469209621413473"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mailto:Richard.rogers@alaska.gov"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ahUKEwiu1onllYXOAhUH32MKHSWNDAEQjRwIBw&amp;url=http://alaska.usgs.gov/science/program.php?pid%3D18&amp;psig=AFQjCNFWUamOP2tycmss-2tVe6t_mENG1Q&amp;ust=1469211570327595"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hyperlink" Target="http://www.google.com/url?sa=i&amp;rct=j&amp;q=&amp;esrc=s&amp;frm=1&amp;source=images&amp;cd=&amp;cad=rja&amp;uact=8&amp;ved=0CAcQjRw&amp;url=http://www.farnorthscience.com/2007/11/&amp;ei=5cYJVa3OHde2oQT5nIHQCw&amp;bvm=bv.88198703,d.cGU&amp;psig=AFQjCNGqRcT-qpgX_I94TuQkW2LM-XkYYA&amp;ust=1426790494427390"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ahUKEwjd862kn4XOAhVLwmMKHWKOBlMQjRwIBw&amp;url=http://alaskaplants.org/Plant_report_page.php?plantID%3D241&amp;bvm=bv.127521224,d.cGc&amp;psig=AFQjCNHqJFGOfiWWpWnCVp0dNyLGV6UQ4w&amp;ust=1469214119696033"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ahUKEwjdnYfCpoXOAhUI-GMKHYURB1sQjRwIBw&amp;url=http://www.fs.fed.us/wildflowers/success/story72fa.shtml&amp;bvm=bv.127521224,d.cGc&amp;psig=AFQjCNHh2_yTR2ft8IOUllykbpXdQGsNvA&amp;ust=1469215945446592"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hyperlink" Target="mailto:Richard.rogers@alaska.gov" TargetMode="Externa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228600" y="2209800"/>
            <a:ext cx="6477000" cy="2133600"/>
          </a:xfrm>
        </p:spPr>
        <p:txBody>
          <a:bodyPr>
            <a:normAutofit/>
          </a:bodyPr>
          <a:lstStyle/>
          <a:p>
            <a:r>
              <a:rPr lang="en-US" sz="4400" dirty="0" smtClean="0"/>
              <a:t>Region II-III </a:t>
            </a:r>
            <a:br>
              <a:rPr lang="en-US" sz="4400" dirty="0" smtClean="0"/>
            </a:br>
            <a:r>
              <a:rPr lang="en-US" sz="4400" dirty="0" smtClean="0"/>
              <a:t>Reforestation </a:t>
            </a:r>
            <a:br>
              <a:rPr lang="en-US" sz="4400" dirty="0" smtClean="0"/>
            </a:br>
            <a:r>
              <a:rPr lang="en-US" sz="4400" dirty="0" smtClean="0"/>
              <a:t>Review</a:t>
            </a:r>
            <a:endParaRPr lang="en-US" sz="4400" dirty="0"/>
          </a:p>
        </p:txBody>
      </p:sp>
      <p:sp>
        <p:nvSpPr>
          <p:cNvPr id="2" name="Content Placeholder 1"/>
          <p:cNvSpPr>
            <a:spLocks noGrp="1"/>
          </p:cNvSpPr>
          <p:nvPr>
            <p:ph type="subTitle" idx="1"/>
          </p:nvPr>
        </p:nvSpPr>
        <p:spPr>
          <a:xfrm>
            <a:off x="2209800" y="4343400"/>
            <a:ext cx="4419600" cy="1066800"/>
          </a:xfrm>
        </p:spPr>
        <p:txBody>
          <a:bodyPr/>
          <a:lstStyle/>
          <a:p>
            <a:r>
              <a:rPr lang="en-US" dirty="0" smtClean="0"/>
              <a:t>August 11, 2016</a:t>
            </a:r>
          </a:p>
          <a:p>
            <a:endParaRPr lang="en-US" dirty="0"/>
          </a:p>
        </p:txBody>
      </p:sp>
    </p:spTree>
    <p:extLst>
      <p:ext uri="{BB962C8B-B14F-4D97-AF65-F5344CB8AC3E}">
        <p14:creationId xmlns:p14="http://schemas.microsoft.com/office/powerpoint/2010/main" val="33931440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28600"/>
            <a:ext cx="8229600" cy="685800"/>
          </a:xfrm>
        </p:spPr>
        <p:txBody>
          <a:bodyPr>
            <a:noAutofit/>
          </a:bodyPr>
          <a:lstStyle/>
          <a:p>
            <a:r>
              <a:rPr lang="en-US" sz="4000" dirty="0" smtClean="0">
                <a:solidFill>
                  <a:srgbClr val="FFFF8B"/>
                </a:solidFill>
              </a:rPr>
              <a:t>Background findings:  Key concepts</a:t>
            </a:r>
            <a:endParaRPr lang="en-US" sz="4000" dirty="0">
              <a:solidFill>
                <a:srgbClr val="FFFF8B"/>
              </a:solidFill>
            </a:endParaRPr>
          </a:p>
        </p:txBody>
      </p:sp>
      <p:sp>
        <p:nvSpPr>
          <p:cNvPr id="5" name="Content Placeholder 4"/>
          <p:cNvSpPr>
            <a:spLocks noGrp="1"/>
          </p:cNvSpPr>
          <p:nvPr>
            <p:ph idx="1"/>
          </p:nvPr>
        </p:nvSpPr>
        <p:spPr>
          <a:xfrm>
            <a:off x="304800" y="1066800"/>
            <a:ext cx="8458200" cy="5135563"/>
          </a:xfrm>
        </p:spPr>
        <p:txBody>
          <a:bodyPr>
            <a:normAutofit/>
          </a:bodyPr>
          <a:lstStyle/>
          <a:p>
            <a:r>
              <a:rPr lang="en-US" sz="2800" dirty="0">
                <a:solidFill>
                  <a:schemeClr val="tx1"/>
                </a:solidFill>
              </a:rPr>
              <a:t>Continued </a:t>
            </a:r>
            <a:r>
              <a:rPr lang="en-US" sz="2800" dirty="0" smtClean="0">
                <a:solidFill>
                  <a:schemeClr val="tx1"/>
                </a:solidFill>
              </a:rPr>
              <a:t>seedling recruitment</a:t>
            </a:r>
            <a:endParaRPr lang="en-US" sz="2800" dirty="0">
              <a:solidFill>
                <a:schemeClr val="tx1"/>
              </a:solidFill>
            </a:endParaRPr>
          </a:p>
          <a:p>
            <a:r>
              <a:rPr lang="en-US" sz="2800" dirty="0">
                <a:solidFill>
                  <a:schemeClr val="tx1"/>
                </a:solidFill>
              </a:rPr>
              <a:t>Factors predicting </a:t>
            </a:r>
            <a:r>
              <a:rPr lang="en-US" sz="2800" dirty="0" smtClean="0">
                <a:solidFill>
                  <a:schemeClr val="tx1"/>
                </a:solidFill>
              </a:rPr>
              <a:t>likely natural regeneration success</a:t>
            </a:r>
            <a:endParaRPr lang="en-US" sz="2800" dirty="0">
              <a:solidFill>
                <a:schemeClr val="tx1"/>
              </a:solidFill>
            </a:endParaRPr>
          </a:p>
          <a:p>
            <a:pPr marL="457200" indent="-457200"/>
            <a:r>
              <a:rPr lang="en-US" sz="2800" dirty="0">
                <a:solidFill>
                  <a:schemeClr val="tx1"/>
                </a:solidFill>
              </a:rPr>
              <a:t>Seed bed </a:t>
            </a:r>
            <a:r>
              <a:rPr lang="en-US" sz="2800" dirty="0" smtClean="0">
                <a:solidFill>
                  <a:schemeClr val="tx1"/>
                </a:solidFill>
              </a:rPr>
              <a:t>conditions  </a:t>
            </a:r>
          </a:p>
          <a:p>
            <a:pPr marL="457200" indent="-457200"/>
            <a:r>
              <a:rPr lang="en-US" sz="2800" dirty="0" smtClean="0">
                <a:solidFill>
                  <a:schemeClr val="tx1"/>
                </a:solidFill>
              </a:rPr>
              <a:t>Minimal </a:t>
            </a:r>
            <a:r>
              <a:rPr lang="en-US" sz="2800" dirty="0">
                <a:solidFill>
                  <a:schemeClr val="tx1"/>
                </a:solidFill>
              </a:rPr>
              <a:t>soil disturbance in areas of vegetative reproduction </a:t>
            </a:r>
          </a:p>
          <a:p>
            <a:pPr marL="457200" indent="-457200"/>
            <a:r>
              <a:rPr lang="en-US" sz="2800" dirty="0">
                <a:solidFill>
                  <a:schemeClr val="tx1"/>
                </a:solidFill>
              </a:rPr>
              <a:t>Seed source availability</a:t>
            </a:r>
          </a:p>
          <a:p>
            <a:pPr marL="457200" indent="-457200"/>
            <a:r>
              <a:rPr lang="en-US" sz="2800" dirty="0" smtClean="0">
                <a:solidFill>
                  <a:schemeClr val="tx1"/>
                </a:solidFill>
              </a:rPr>
              <a:t>Low risk </a:t>
            </a:r>
            <a:r>
              <a:rPr lang="en-US" sz="2800" dirty="0">
                <a:solidFill>
                  <a:schemeClr val="tx1"/>
                </a:solidFill>
              </a:rPr>
              <a:t>of </a:t>
            </a:r>
            <a:r>
              <a:rPr lang="en-US" sz="2800" dirty="0" smtClean="0">
                <a:solidFill>
                  <a:schemeClr val="tx1"/>
                </a:solidFill>
              </a:rPr>
              <a:t>vegetative </a:t>
            </a:r>
            <a:r>
              <a:rPr lang="en-US" sz="2800" dirty="0">
                <a:solidFill>
                  <a:schemeClr val="tx1"/>
                </a:solidFill>
              </a:rPr>
              <a:t>competition </a:t>
            </a:r>
            <a:r>
              <a:rPr lang="en-US" sz="2800" dirty="0" smtClean="0">
                <a:solidFill>
                  <a:schemeClr val="tx1"/>
                </a:solidFill>
              </a:rPr>
              <a:t>(esp. grass)</a:t>
            </a:r>
          </a:p>
          <a:p>
            <a:pPr marL="457200" indent="-457200"/>
            <a:r>
              <a:rPr lang="en-US" sz="2800" dirty="0" smtClean="0">
                <a:solidFill>
                  <a:schemeClr val="tx1"/>
                </a:solidFill>
              </a:rPr>
              <a:t>Low </a:t>
            </a:r>
            <a:r>
              <a:rPr lang="en-US" sz="2800" dirty="0">
                <a:solidFill>
                  <a:schemeClr val="tx1"/>
                </a:solidFill>
              </a:rPr>
              <a:t>herbivory </a:t>
            </a:r>
            <a:r>
              <a:rPr lang="en-US" sz="2800" dirty="0" smtClean="0">
                <a:solidFill>
                  <a:schemeClr val="tx1"/>
                </a:solidFill>
              </a:rPr>
              <a:t>pressure</a:t>
            </a:r>
          </a:p>
          <a:p>
            <a:pPr marL="457200" indent="-457200"/>
            <a:r>
              <a:rPr lang="en-US" sz="2800" dirty="0">
                <a:solidFill>
                  <a:schemeClr val="tx1"/>
                </a:solidFill>
              </a:rPr>
              <a:t>Not spruce beetle infested, not </a:t>
            </a:r>
            <a:r>
              <a:rPr lang="en-US" sz="2800" dirty="0" err="1">
                <a:solidFill>
                  <a:schemeClr val="tx1"/>
                </a:solidFill>
              </a:rPr>
              <a:t>Tomentosus</a:t>
            </a:r>
            <a:r>
              <a:rPr lang="en-US" sz="2800" dirty="0">
                <a:solidFill>
                  <a:schemeClr val="tx1"/>
                </a:solidFill>
              </a:rPr>
              <a:t> root </a:t>
            </a:r>
            <a:r>
              <a:rPr lang="en-US" sz="2800" dirty="0" smtClean="0">
                <a:solidFill>
                  <a:schemeClr val="tx1"/>
                </a:solidFill>
              </a:rPr>
              <a:t>rot</a:t>
            </a:r>
          </a:p>
        </p:txBody>
      </p:sp>
    </p:spTree>
    <p:extLst>
      <p:ext uri="{BB962C8B-B14F-4D97-AF65-F5344CB8AC3E}">
        <p14:creationId xmlns:p14="http://schemas.microsoft.com/office/powerpoint/2010/main" val="33376812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28600"/>
            <a:ext cx="8229600" cy="685800"/>
          </a:xfrm>
        </p:spPr>
        <p:txBody>
          <a:bodyPr>
            <a:normAutofit/>
          </a:bodyPr>
          <a:lstStyle/>
          <a:p>
            <a:r>
              <a:rPr lang="en-US" dirty="0" smtClean="0">
                <a:solidFill>
                  <a:srgbClr val="FFFF8B"/>
                </a:solidFill>
              </a:rPr>
              <a:t>Key concepts, cont.</a:t>
            </a:r>
            <a:endParaRPr lang="en-US" dirty="0">
              <a:solidFill>
                <a:srgbClr val="FFFF8B"/>
              </a:solidFill>
            </a:endParaRPr>
          </a:p>
        </p:txBody>
      </p:sp>
      <p:sp>
        <p:nvSpPr>
          <p:cNvPr id="5" name="Content Placeholder 4"/>
          <p:cNvSpPr>
            <a:spLocks noGrp="1"/>
          </p:cNvSpPr>
          <p:nvPr>
            <p:ph idx="1"/>
          </p:nvPr>
        </p:nvSpPr>
        <p:spPr>
          <a:xfrm>
            <a:off x="304800" y="990600"/>
            <a:ext cx="8458200" cy="5135563"/>
          </a:xfrm>
        </p:spPr>
        <p:txBody>
          <a:bodyPr>
            <a:noAutofit/>
          </a:bodyPr>
          <a:lstStyle/>
          <a:p>
            <a:r>
              <a:rPr lang="en-US" sz="2800" dirty="0" smtClean="0">
                <a:solidFill>
                  <a:schemeClr val="tx1"/>
                </a:solidFill>
              </a:rPr>
              <a:t>Southern seed sources successful; diversity provides resilience for climate change</a:t>
            </a:r>
          </a:p>
          <a:p>
            <a:r>
              <a:rPr lang="en-US" sz="2800" dirty="0" smtClean="0">
                <a:solidFill>
                  <a:schemeClr val="tx1"/>
                </a:solidFill>
              </a:rPr>
              <a:t>Patchiness </a:t>
            </a:r>
            <a:r>
              <a:rPr lang="en-US" sz="2800" dirty="0">
                <a:solidFill>
                  <a:schemeClr val="tx1"/>
                </a:solidFill>
              </a:rPr>
              <a:t>occurs in natural </a:t>
            </a:r>
            <a:r>
              <a:rPr lang="en-US" sz="2800" dirty="0" smtClean="0">
                <a:solidFill>
                  <a:schemeClr val="tx1"/>
                </a:solidFill>
              </a:rPr>
              <a:t>stands; </a:t>
            </a:r>
            <a:r>
              <a:rPr lang="en-US" sz="2800" dirty="0">
                <a:solidFill>
                  <a:schemeClr val="tx1"/>
                </a:solidFill>
              </a:rPr>
              <a:t>some patchiness is beneficial for wildlife</a:t>
            </a:r>
          </a:p>
          <a:p>
            <a:r>
              <a:rPr lang="en-US" sz="2800" dirty="0">
                <a:solidFill>
                  <a:schemeClr val="tx1"/>
                </a:solidFill>
              </a:rPr>
              <a:t>Harvest and site prep planning can increase positive/decrease negative interactions between wildlife and regeneration; keeping some coarse woody debris/snags is </a:t>
            </a:r>
            <a:r>
              <a:rPr lang="en-US" sz="2800" dirty="0" smtClean="0">
                <a:solidFill>
                  <a:schemeClr val="tx1"/>
                </a:solidFill>
              </a:rPr>
              <a:t>key; keeping down green conifer slash</a:t>
            </a:r>
          </a:p>
          <a:p>
            <a:r>
              <a:rPr lang="en-US" sz="2800" dirty="0" smtClean="0">
                <a:solidFill>
                  <a:schemeClr val="tx1"/>
                </a:solidFill>
              </a:rPr>
              <a:t>Climate </a:t>
            </a:r>
            <a:r>
              <a:rPr lang="en-US" sz="2800" dirty="0">
                <a:solidFill>
                  <a:schemeClr val="tx1"/>
                </a:solidFill>
              </a:rPr>
              <a:t>change can affect regeneration </a:t>
            </a:r>
            <a:r>
              <a:rPr lang="en-US" sz="2800" dirty="0" smtClean="0">
                <a:solidFill>
                  <a:schemeClr val="tx1"/>
                </a:solidFill>
              </a:rPr>
              <a:t>success; </a:t>
            </a:r>
            <a:r>
              <a:rPr lang="en-US" sz="2800" dirty="0">
                <a:solidFill>
                  <a:schemeClr val="tx1"/>
                </a:solidFill>
              </a:rPr>
              <a:t>effects depend on site specific as well as regional conditions</a:t>
            </a:r>
          </a:p>
          <a:p>
            <a:r>
              <a:rPr lang="en-US" sz="2800" dirty="0" err="1" smtClean="0">
                <a:solidFill>
                  <a:schemeClr val="tx1"/>
                </a:solidFill>
              </a:rPr>
              <a:t>Invasives</a:t>
            </a:r>
            <a:r>
              <a:rPr lang="en-US" sz="2800" dirty="0" smtClean="0">
                <a:solidFill>
                  <a:schemeClr val="tx1"/>
                </a:solidFill>
              </a:rPr>
              <a:t> not impeding regeneration yet; </a:t>
            </a:r>
            <a:r>
              <a:rPr lang="en-US" sz="2800" dirty="0">
                <a:solidFill>
                  <a:schemeClr val="tx1"/>
                </a:solidFill>
              </a:rPr>
              <a:t>prevention is </a:t>
            </a:r>
            <a:r>
              <a:rPr lang="en-US" sz="2800" dirty="0" smtClean="0">
                <a:solidFill>
                  <a:schemeClr val="tx1"/>
                </a:solidFill>
              </a:rPr>
              <a:t>key; imported firewood/pallets known to move </a:t>
            </a:r>
            <a:r>
              <a:rPr lang="en-US" sz="2800" dirty="0" err="1" smtClean="0">
                <a:solidFill>
                  <a:schemeClr val="tx1"/>
                </a:solidFill>
              </a:rPr>
              <a:t>invasives</a:t>
            </a:r>
            <a:endParaRPr lang="en-US" sz="2800" dirty="0" smtClean="0">
              <a:solidFill>
                <a:schemeClr val="tx1"/>
              </a:solidFill>
            </a:endParaRPr>
          </a:p>
          <a:p>
            <a:pPr marL="0" indent="0">
              <a:buNone/>
            </a:pPr>
            <a:endParaRPr lang="en-US" sz="2800" dirty="0">
              <a:solidFill>
                <a:schemeClr val="tx1"/>
              </a:solidFill>
            </a:endParaRPr>
          </a:p>
          <a:p>
            <a:endParaRPr lang="en-US" sz="2800" dirty="0"/>
          </a:p>
        </p:txBody>
      </p:sp>
    </p:spTree>
    <p:extLst>
      <p:ext uri="{BB962C8B-B14F-4D97-AF65-F5344CB8AC3E}">
        <p14:creationId xmlns:p14="http://schemas.microsoft.com/office/powerpoint/2010/main" val="41394784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19200" y="457200"/>
            <a:ext cx="6705600" cy="1569660"/>
          </a:xfrm>
          <a:prstGeom prst="rect">
            <a:avLst/>
          </a:prstGeom>
        </p:spPr>
        <p:txBody>
          <a:bodyPr wrap="square">
            <a:spAutoFit/>
          </a:bodyPr>
          <a:lstStyle/>
          <a:p>
            <a:r>
              <a:rPr lang="en-US" sz="4800" i="1" dirty="0">
                <a:solidFill>
                  <a:srgbClr val="FFFF8B"/>
                </a:solidFill>
              </a:rPr>
              <a:t>Flexibility will be </a:t>
            </a:r>
            <a:r>
              <a:rPr lang="en-US" sz="4800" i="1" dirty="0" smtClean="0">
                <a:solidFill>
                  <a:srgbClr val="FFFF8B"/>
                </a:solidFill>
              </a:rPr>
              <a:t>needed </a:t>
            </a:r>
            <a:r>
              <a:rPr lang="en-US" sz="4800" i="1" dirty="0">
                <a:solidFill>
                  <a:srgbClr val="FFFF8B"/>
                </a:solidFill>
              </a:rPr>
              <a:t>to respond to climate change</a:t>
            </a:r>
          </a:p>
        </p:txBody>
      </p:sp>
      <p:pic>
        <p:nvPicPr>
          <p:cNvPr id="3078" name="Picture 6" descr="http://www.sitnews.us/0311News/030811/030811_biomes1.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8133" y="2057400"/>
            <a:ext cx="4610100" cy="42100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105400" y="6172200"/>
            <a:ext cx="1579033" cy="369332"/>
          </a:xfrm>
          <a:prstGeom prst="rect">
            <a:avLst/>
          </a:prstGeom>
          <a:noFill/>
        </p:spPr>
        <p:txBody>
          <a:bodyPr wrap="square" rtlCol="0">
            <a:spAutoFit/>
          </a:bodyPr>
          <a:lstStyle/>
          <a:p>
            <a:r>
              <a:rPr lang="en-US" dirty="0" smtClean="0">
                <a:solidFill>
                  <a:schemeClr val="tx2"/>
                </a:solidFill>
              </a:rPr>
              <a:t>www.sitnews.us</a:t>
            </a:r>
            <a:endParaRPr lang="en-US" dirty="0">
              <a:solidFill>
                <a:schemeClr val="tx2"/>
              </a:solidFill>
            </a:endParaRPr>
          </a:p>
        </p:txBody>
      </p:sp>
    </p:spTree>
    <p:extLst>
      <p:ext uri="{BB962C8B-B14F-4D97-AF65-F5344CB8AC3E}">
        <p14:creationId xmlns:p14="http://schemas.microsoft.com/office/powerpoint/2010/main" val="15585966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solidFill>
                  <a:srgbClr val="FFFF8B"/>
                </a:solidFill>
              </a:rPr>
              <a:t>Discussion and Outreach</a:t>
            </a:r>
            <a:endParaRPr lang="en-US" sz="4800" dirty="0">
              <a:solidFill>
                <a:srgbClr val="FFFF8B"/>
              </a:solidFill>
            </a:endParaRPr>
          </a:p>
        </p:txBody>
      </p:sp>
      <p:sp>
        <p:nvSpPr>
          <p:cNvPr id="3" name="Content Placeholder 2"/>
          <p:cNvSpPr>
            <a:spLocks noGrp="1"/>
          </p:cNvSpPr>
          <p:nvPr>
            <p:ph idx="1"/>
          </p:nvPr>
        </p:nvSpPr>
        <p:spPr/>
        <p:txBody>
          <a:bodyPr>
            <a:normAutofit/>
          </a:bodyPr>
          <a:lstStyle/>
          <a:p>
            <a:r>
              <a:rPr lang="en-US" sz="3200" dirty="0" smtClean="0"/>
              <a:t>S&amp;TC:  11 meetings, April 2014-Oct. 2015, incl. 16 scientific presentations.</a:t>
            </a:r>
          </a:p>
          <a:p>
            <a:r>
              <a:rPr lang="en-US" sz="3200" dirty="0" smtClean="0"/>
              <a:t>IG:  4 meetings, April-May 2016</a:t>
            </a:r>
          </a:p>
          <a:p>
            <a:r>
              <a:rPr lang="en-US" sz="3200" dirty="0" smtClean="0"/>
              <a:t>Technical experts: 48 forest researchers and managers in AK and Canada</a:t>
            </a:r>
          </a:p>
          <a:p>
            <a:r>
              <a:rPr lang="en-US" sz="3200" dirty="0" smtClean="0"/>
              <a:t>Mailing list:  396 organizations, forest owners, Native corporations, local governments, businesses, legislators, agencies, individuals</a:t>
            </a:r>
          </a:p>
        </p:txBody>
      </p:sp>
    </p:spTree>
    <p:extLst>
      <p:ext uri="{BB962C8B-B14F-4D97-AF65-F5344CB8AC3E}">
        <p14:creationId xmlns:p14="http://schemas.microsoft.com/office/powerpoint/2010/main" val="8286463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4800" dirty="0" smtClean="0">
                <a:solidFill>
                  <a:srgbClr val="FFFF8B"/>
                </a:solidFill>
              </a:rPr>
              <a:t>Discussion and Outreach</a:t>
            </a:r>
            <a:endParaRPr lang="en-US" sz="4800" dirty="0">
              <a:solidFill>
                <a:srgbClr val="FFFF8B"/>
              </a:solidFill>
            </a:endParaRPr>
          </a:p>
        </p:txBody>
      </p:sp>
      <p:sp>
        <p:nvSpPr>
          <p:cNvPr id="3" name="Content Placeholder 2"/>
          <p:cNvSpPr>
            <a:spLocks noGrp="1"/>
          </p:cNvSpPr>
          <p:nvPr>
            <p:ph idx="1"/>
          </p:nvPr>
        </p:nvSpPr>
        <p:spPr>
          <a:xfrm>
            <a:off x="457200" y="1219200"/>
            <a:ext cx="8229600" cy="4525963"/>
          </a:xfrm>
        </p:spPr>
        <p:txBody>
          <a:bodyPr>
            <a:normAutofit/>
          </a:bodyPr>
          <a:lstStyle/>
          <a:p>
            <a:r>
              <a:rPr lang="en-US" sz="3200" dirty="0" smtClean="0"/>
              <a:t>Minutes, findings, and recommendations mailed </a:t>
            </a:r>
            <a:r>
              <a:rPr lang="en-US" sz="3200" dirty="0" smtClean="0"/>
              <a:t>to </a:t>
            </a:r>
            <a:r>
              <a:rPr lang="en-US" sz="3200" dirty="0" smtClean="0"/>
              <a:t>lists</a:t>
            </a:r>
            <a:endParaRPr lang="en-US" sz="3200" dirty="0" smtClean="0"/>
          </a:p>
          <a:p>
            <a:r>
              <a:rPr lang="en-US" sz="3200" dirty="0" smtClean="0"/>
              <a:t>Technical </a:t>
            </a:r>
            <a:r>
              <a:rPr lang="en-US" sz="3200" dirty="0" smtClean="0"/>
              <a:t>experts invited to </a:t>
            </a:r>
            <a:r>
              <a:rPr lang="en-US" sz="3200" dirty="0" smtClean="0"/>
              <a:t>scientific presentations</a:t>
            </a:r>
            <a:endParaRPr lang="en-US" sz="3200" dirty="0" smtClean="0"/>
          </a:p>
          <a:p>
            <a:r>
              <a:rPr lang="en-US" sz="3200" dirty="0"/>
              <a:t>All meetings open</a:t>
            </a:r>
          </a:p>
          <a:p>
            <a:r>
              <a:rPr lang="en-US" sz="3200" dirty="0" smtClean="0"/>
              <a:t>Comments </a:t>
            </a:r>
            <a:r>
              <a:rPr lang="en-US" sz="3200" dirty="0"/>
              <a:t>reviewed and </a:t>
            </a:r>
            <a:r>
              <a:rPr lang="en-US" sz="3200" dirty="0" smtClean="0"/>
              <a:t>                                   discussed </a:t>
            </a:r>
            <a:r>
              <a:rPr lang="en-US" sz="3200" dirty="0"/>
              <a:t>with S&amp;TC </a:t>
            </a:r>
            <a:r>
              <a:rPr lang="en-US" sz="3200" dirty="0" smtClean="0"/>
              <a:t>                                           and </a:t>
            </a:r>
            <a:r>
              <a:rPr lang="en-US" sz="3200" dirty="0"/>
              <a:t>IG</a:t>
            </a:r>
          </a:p>
          <a:p>
            <a:endParaRPr lang="en-US" sz="3200" dirty="0"/>
          </a:p>
        </p:txBody>
      </p:sp>
      <p:graphicFrame>
        <p:nvGraphicFramePr>
          <p:cNvPr id="4" name="Chart 3"/>
          <p:cNvGraphicFramePr>
            <a:graphicFrameLocks/>
          </p:cNvGraphicFramePr>
          <p:nvPr>
            <p:extLst>
              <p:ext uri="{D42A27DB-BD31-4B8C-83A1-F6EECF244321}">
                <p14:modId xmlns:p14="http://schemas.microsoft.com/office/powerpoint/2010/main" val="2579550223"/>
              </p:ext>
            </p:extLst>
          </p:nvPr>
        </p:nvGraphicFramePr>
        <p:xfrm>
          <a:off x="4184650" y="2614612"/>
          <a:ext cx="4933950" cy="42433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125323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5400" dirty="0" smtClean="0"/>
              <a:t>Recommendations</a:t>
            </a:r>
            <a:endParaRPr lang="en-US" sz="5400" dirty="0"/>
          </a:p>
        </p:txBody>
      </p:sp>
      <p:sp>
        <p:nvSpPr>
          <p:cNvPr id="4" name="Text Placeholder 3"/>
          <p:cNvSpPr>
            <a:spLocks noGrp="1"/>
          </p:cNvSpPr>
          <p:nvPr>
            <p:ph type="body" idx="1"/>
          </p:nvPr>
        </p:nvSpPr>
        <p:spPr/>
        <p:txBody>
          <a:bodyPr>
            <a:noAutofit/>
          </a:bodyPr>
          <a:lstStyle/>
          <a:p>
            <a:r>
              <a:rPr lang="en-US" sz="2400" b="1" dirty="0" smtClean="0"/>
              <a:t>Combined S&amp;TC and IG</a:t>
            </a:r>
            <a:endParaRPr lang="en-US" sz="2400" b="1" dirty="0"/>
          </a:p>
        </p:txBody>
      </p:sp>
    </p:spTree>
    <p:extLst>
      <p:ext uri="{BB962C8B-B14F-4D97-AF65-F5344CB8AC3E}">
        <p14:creationId xmlns:p14="http://schemas.microsoft.com/office/powerpoint/2010/main" val="3296274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4400" dirty="0" smtClean="0">
                <a:solidFill>
                  <a:srgbClr val="FFFF8B"/>
                </a:solidFill>
              </a:rPr>
              <a:t>No change needed – C3am</a:t>
            </a:r>
            <a:endParaRPr lang="en-US" sz="4400" dirty="0">
              <a:solidFill>
                <a:srgbClr val="FFFF8B"/>
              </a:solidFill>
            </a:endParaRPr>
          </a:p>
        </p:txBody>
      </p:sp>
      <p:sp>
        <p:nvSpPr>
          <p:cNvPr id="3" name="Content Placeholder 2"/>
          <p:cNvSpPr>
            <a:spLocks noGrp="1"/>
          </p:cNvSpPr>
          <p:nvPr>
            <p:ph idx="1"/>
          </p:nvPr>
        </p:nvSpPr>
        <p:spPr>
          <a:xfrm>
            <a:off x="304800" y="1143000"/>
            <a:ext cx="8686800" cy="5181600"/>
          </a:xfrm>
        </p:spPr>
        <p:txBody>
          <a:bodyPr>
            <a:normAutofit fontScale="77500" lnSpcReduction="20000"/>
          </a:bodyPr>
          <a:lstStyle/>
          <a:p>
            <a:r>
              <a:rPr lang="en-US" sz="3600" b="1" dirty="0" smtClean="0">
                <a:solidFill>
                  <a:srgbClr val="FFE0B3"/>
                </a:solidFill>
              </a:rPr>
              <a:t>No statutory changes needed</a:t>
            </a:r>
          </a:p>
          <a:p>
            <a:r>
              <a:rPr lang="en-US" sz="2800" dirty="0" smtClean="0">
                <a:solidFill>
                  <a:schemeClr val="tx1"/>
                </a:solidFill>
              </a:rPr>
              <a:t>There are </a:t>
            </a:r>
            <a:r>
              <a:rPr lang="en-US" sz="2800" dirty="0">
                <a:solidFill>
                  <a:schemeClr val="tx1"/>
                </a:solidFill>
              </a:rPr>
              <a:t>no </a:t>
            </a:r>
            <a:r>
              <a:rPr lang="en-US" sz="2800" dirty="0" smtClean="0">
                <a:solidFill>
                  <a:schemeClr val="tx1"/>
                </a:solidFill>
              </a:rPr>
              <a:t>recommended changes </a:t>
            </a:r>
            <a:r>
              <a:rPr lang="en-US" sz="2800" dirty="0">
                <a:solidFill>
                  <a:schemeClr val="tx1"/>
                </a:solidFill>
              </a:rPr>
              <a:t>to the </a:t>
            </a:r>
            <a:r>
              <a:rPr lang="en-US" sz="2800" b="1" dirty="0" smtClean="0">
                <a:solidFill>
                  <a:srgbClr val="FFE0B3"/>
                </a:solidFill>
              </a:rPr>
              <a:t>regulations</a:t>
            </a:r>
            <a:r>
              <a:rPr lang="en-US" sz="2800" dirty="0" smtClean="0">
                <a:solidFill>
                  <a:schemeClr val="tx1"/>
                </a:solidFill>
              </a:rPr>
              <a:t> </a:t>
            </a:r>
            <a:r>
              <a:rPr lang="en-US" sz="2800" dirty="0">
                <a:solidFill>
                  <a:schemeClr val="tx1"/>
                </a:solidFill>
              </a:rPr>
              <a:t>on </a:t>
            </a:r>
            <a:endParaRPr lang="en-US" sz="2800" dirty="0" smtClean="0">
              <a:solidFill>
                <a:schemeClr val="tx1"/>
              </a:solidFill>
            </a:endParaRPr>
          </a:p>
          <a:p>
            <a:pPr lvl="1"/>
            <a:r>
              <a:rPr lang="en-US" sz="2800" dirty="0" smtClean="0"/>
              <a:t>Applicability (11 AAC 95.190)</a:t>
            </a:r>
          </a:p>
          <a:p>
            <a:pPr lvl="1"/>
            <a:r>
              <a:rPr lang="en-US" sz="2800" dirty="0" smtClean="0"/>
              <a:t>Land </a:t>
            </a:r>
            <a:r>
              <a:rPr lang="en-US" sz="2800" dirty="0"/>
              <a:t>use conversions (AS 41.17.110, 11 AAC 95.200. 11 AAC 95.375(b), 11 AAC 95.900(13</a:t>
            </a:r>
            <a:r>
              <a:rPr lang="en-US" sz="2800" dirty="0" smtClean="0"/>
              <a:t>) </a:t>
            </a:r>
          </a:p>
          <a:p>
            <a:pPr lvl="1"/>
            <a:r>
              <a:rPr lang="en-US" sz="2800" dirty="0" smtClean="0"/>
              <a:t>Clearing of spruce (11 AAC 95.195)</a:t>
            </a:r>
          </a:p>
          <a:p>
            <a:pPr lvl="1"/>
            <a:r>
              <a:rPr lang="en-US" sz="2800" dirty="0" smtClean="0"/>
              <a:t>Harvest </a:t>
            </a:r>
            <a:r>
              <a:rPr lang="en-US" sz="2800" dirty="0"/>
              <a:t>unit planning and design (11 AAC </a:t>
            </a:r>
            <a:r>
              <a:rPr lang="en-US" sz="2800" dirty="0" smtClean="0"/>
              <a:t>95.340) </a:t>
            </a:r>
          </a:p>
          <a:p>
            <a:pPr lvl="1"/>
            <a:r>
              <a:rPr lang="en-US" sz="2800" dirty="0" smtClean="0"/>
              <a:t>Material </a:t>
            </a:r>
            <a:r>
              <a:rPr lang="en-US" sz="2800" dirty="0"/>
              <a:t>extraction and disposal sites (11 AAC </a:t>
            </a:r>
            <a:r>
              <a:rPr lang="en-US" sz="2800" dirty="0" smtClean="0"/>
              <a:t>95.325(d)(1))</a:t>
            </a:r>
          </a:p>
          <a:p>
            <a:pPr lvl="1"/>
            <a:r>
              <a:rPr lang="en-US" sz="2800" dirty="0" smtClean="0"/>
              <a:t>Stocking numbers (11 AAC 95.375(b)(4) and (d)(2) and (3)</a:t>
            </a:r>
          </a:p>
          <a:p>
            <a:pPr lvl="1"/>
            <a:r>
              <a:rPr lang="en-US" sz="2800" dirty="0" smtClean="0"/>
              <a:t>Extensions (.375(e))</a:t>
            </a:r>
          </a:p>
          <a:p>
            <a:pPr lvl="1"/>
            <a:r>
              <a:rPr lang="en-US" sz="2800" dirty="0" smtClean="0"/>
              <a:t>Vegetative reproduction (.380(b))</a:t>
            </a:r>
          </a:p>
          <a:p>
            <a:pPr lvl="1"/>
            <a:r>
              <a:rPr lang="en-US" sz="2800" dirty="0" smtClean="0"/>
              <a:t>Regeneration survey review (.385 (b)) </a:t>
            </a:r>
          </a:p>
          <a:p>
            <a:pPr lvl="1"/>
            <a:r>
              <a:rPr lang="en-US" sz="2800" dirty="0" smtClean="0"/>
              <a:t>Exemption allowance for dead and dying                                   stands (.375(b)(2), (h))</a:t>
            </a:r>
          </a:p>
          <a:p>
            <a:pPr lvl="1"/>
            <a:r>
              <a:rPr lang="en-US" sz="2800" dirty="0" smtClean="0"/>
              <a:t>Site preparation</a:t>
            </a:r>
          </a:p>
          <a:p>
            <a:pPr lvl="1"/>
            <a:endParaRPr lang="en-US" sz="2800" dirty="0"/>
          </a:p>
          <a:p>
            <a:endParaRPr lang="en-US" sz="2800" dirty="0">
              <a:solidFill>
                <a:srgbClr val="FFE0B3"/>
              </a:solidFill>
            </a:endParaRP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1" y="4242862"/>
            <a:ext cx="1865280" cy="2343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54336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4400" dirty="0" smtClean="0">
                <a:solidFill>
                  <a:srgbClr val="FFFF8B"/>
                </a:solidFill>
              </a:rPr>
              <a:t>Definitions – C22</a:t>
            </a:r>
            <a:endParaRPr lang="en-US" sz="4400" dirty="0">
              <a:solidFill>
                <a:srgbClr val="FFFF8B"/>
              </a:solidFill>
            </a:endParaRPr>
          </a:p>
        </p:txBody>
      </p:sp>
      <p:sp>
        <p:nvSpPr>
          <p:cNvPr id="3" name="Content Placeholder 2"/>
          <p:cNvSpPr>
            <a:spLocks noGrp="1"/>
          </p:cNvSpPr>
          <p:nvPr>
            <p:ph idx="1"/>
          </p:nvPr>
        </p:nvSpPr>
        <p:spPr>
          <a:xfrm>
            <a:off x="516467" y="1219200"/>
            <a:ext cx="8229600" cy="4525963"/>
          </a:xfrm>
        </p:spPr>
        <p:txBody>
          <a:bodyPr>
            <a:normAutofit/>
          </a:bodyPr>
          <a:lstStyle/>
          <a:p>
            <a:pPr marL="0" indent="0">
              <a:buNone/>
            </a:pPr>
            <a:r>
              <a:rPr lang="en-US" sz="3200" dirty="0" smtClean="0"/>
              <a:t>The thresholds for applicability in the definitions of “commercial operation” and “commercial timber harvest” use board-foot measurements that don’t match harvest that are not focused on sawtimber.  Add conversion factors to the Implementation Handbook </a:t>
            </a:r>
            <a:r>
              <a:rPr lang="en-US" sz="3200" dirty="0" smtClean="0"/>
              <a:t>                                      (“</a:t>
            </a:r>
            <a:r>
              <a:rPr lang="en-US" sz="3200" dirty="0" smtClean="0"/>
              <a:t>purple book”) for cubic feet, </a:t>
            </a:r>
            <a:r>
              <a:rPr lang="en-US" sz="3200" dirty="0" smtClean="0"/>
              <a:t>                                          cords</a:t>
            </a:r>
            <a:r>
              <a:rPr lang="en-US" sz="3200" dirty="0" smtClean="0"/>
              <a:t>, and tonnage.</a:t>
            </a:r>
            <a:endParaRPr lang="en-US" sz="3200" b="1" dirty="0">
              <a:solidFill>
                <a:srgbClr val="D5B8EA"/>
              </a:solidFill>
            </a:endParaRPr>
          </a:p>
        </p:txBody>
      </p:sp>
      <p:sp>
        <p:nvSpPr>
          <p:cNvPr id="4" name="TextBox 3"/>
          <p:cNvSpPr txBox="1"/>
          <p:nvPr/>
        </p:nvSpPr>
        <p:spPr>
          <a:xfrm>
            <a:off x="6781800" y="4038600"/>
            <a:ext cx="1981200" cy="2508379"/>
          </a:xfrm>
          <a:prstGeom prst="rect">
            <a:avLst/>
          </a:prstGeom>
          <a:solidFill>
            <a:srgbClr val="D3A1E3"/>
          </a:solidFill>
        </p:spPr>
        <p:txBody>
          <a:bodyPr wrap="square" rtlCol="0">
            <a:spAutoFit/>
          </a:bodyPr>
          <a:lstStyle/>
          <a:p>
            <a:endParaRPr lang="en-US" sz="1000" b="1" dirty="0" smtClean="0">
              <a:solidFill>
                <a:schemeClr val="bg1"/>
              </a:solidFill>
              <a:latin typeface="Times New Roman" panose="02020603050405020304" pitchFamily="18" charset="0"/>
              <a:cs typeface="Times New Roman" panose="02020603050405020304" pitchFamily="18" charset="0"/>
            </a:endParaRPr>
          </a:p>
          <a:p>
            <a:r>
              <a:rPr lang="en-US" sz="1000" b="1" dirty="0" smtClean="0">
                <a:solidFill>
                  <a:schemeClr val="bg1"/>
                </a:solidFill>
                <a:latin typeface="Times New Roman" panose="02020603050405020304" pitchFamily="18" charset="0"/>
                <a:cs typeface="Times New Roman" panose="02020603050405020304" pitchFamily="18" charset="0"/>
              </a:rPr>
              <a:t>Implementing</a:t>
            </a:r>
          </a:p>
          <a:p>
            <a:r>
              <a:rPr lang="en-US" sz="1000" b="1" dirty="0" smtClean="0">
                <a:solidFill>
                  <a:schemeClr val="bg1"/>
                </a:solidFill>
                <a:latin typeface="Times New Roman" panose="02020603050405020304" pitchFamily="18" charset="0"/>
                <a:cs typeface="Times New Roman" panose="02020603050405020304" pitchFamily="18" charset="0"/>
              </a:rPr>
              <a:t>Best Management Practices</a:t>
            </a:r>
          </a:p>
          <a:p>
            <a:r>
              <a:rPr lang="en-US" sz="1000" b="1" dirty="0" smtClean="0">
                <a:solidFill>
                  <a:schemeClr val="bg1"/>
                </a:solidFill>
                <a:latin typeface="Times New Roman" panose="02020603050405020304" pitchFamily="18" charset="0"/>
                <a:cs typeface="Times New Roman" panose="02020603050405020304" pitchFamily="18" charset="0"/>
              </a:rPr>
              <a:t>for Timber Harvest</a:t>
            </a:r>
          </a:p>
          <a:p>
            <a:r>
              <a:rPr lang="en-US" sz="1000" b="1" dirty="0" smtClean="0">
                <a:solidFill>
                  <a:schemeClr val="bg1"/>
                </a:solidFill>
                <a:latin typeface="Times New Roman" panose="02020603050405020304" pitchFamily="18" charset="0"/>
                <a:cs typeface="Times New Roman" panose="02020603050405020304" pitchFamily="18" charset="0"/>
              </a:rPr>
              <a:t>Operations</a:t>
            </a:r>
          </a:p>
          <a:p>
            <a:endParaRPr lang="en-US" sz="1400" b="1" dirty="0">
              <a:solidFill>
                <a:schemeClr val="bg1"/>
              </a:solidFill>
              <a:latin typeface="Times New Roman" panose="02020603050405020304" pitchFamily="18" charset="0"/>
              <a:cs typeface="Times New Roman" panose="02020603050405020304" pitchFamily="18" charset="0"/>
            </a:endParaRPr>
          </a:p>
          <a:p>
            <a:r>
              <a:rPr lang="en-US" sz="1000" b="1" dirty="0" smtClean="0">
                <a:solidFill>
                  <a:schemeClr val="bg1"/>
                </a:solidFill>
                <a:latin typeface="Times New Roman" panose="02020603050405020304" pitchFamily="18" charset="0"/>
                <a:cs typeface="Times New Roman" panose="02020603050405020304" pitchFamily="18" charset="0"/>
              </a:rPr>
              <a:t>June 2011</a:t>
            </a:r>
          </a:p>
          <a:p>
            <a:endParaRPr lang="en-US" sz="1400" b="1" dirty="0">
              <a:solidFill>
                <a:schemeClr val="bg1"/>
              </a:solidFill>
              <a:latin typeface="Times New Roman" panose="02020603050405020304" pitchFamily="18" charset="0"/>
              <a:cs typeface="Times New Roman" panose="02020603050405020304" pitchFamily="18" charset="0"/>
            </a:endParaRPr>
          </a:p>
          <a:p>
            <a:r>
              <a:rPr lang="en-US" sz="600" b="1" dirty="0" smtClean="0">
                <a:solidFill>
                  <a:schemeClr val="bg1"/>
                </a:solidFill>
                <a:latin typeface="Times New Roman" panose="02020603050405020304" pitchFamily="18" charset="0"/>
                <a:cs typeface="Times New Roman" panose="02020603050405020304" pitchFamily="18" charset="0"/>
              </a:rPr>
              <a:t>DIVISION OF FORESTRY</a:t>
            </a:r>
          </a:p>
          <a:p>
            <a:r>
              <a:rPr lang="en-US" sz="400" b="1" dirty="0" smtClean="0">
                <a:solidFill>
                  <a:schemeClr val="bg1"/>
                </a:solidFill>
                <a:latin typeface="Times New Roman" panose="02020603050405020304" pitchFamily="18" charset="0"/>
                <a:cs typeface="Times New Roman" panose="02020603050405020304" pitchFamily="18" charset="0"/>
              </a:rPr>
              <a:t>DEPARTMENT OF NATURAL RESOURCES</a:t>
            </a:r>
          </a:p>
          <a:p>
            <a:endParaRPr lang="en-US" sz="400" b="1" dirty="0">
              <a:solidFill>
                <a:schemeClr val="bg1"/>
              </a:solidFill>
              <a:latin typeface="Times New Roman" panose="02020603050405020304" pitchFamily="18" charset="0"/>
              <a:cs typeface="Times New Roman" panose="02020603050405020304" pitchFamily="18" charset="0"/>
            </a:endParaRPr>
          </a:p>
          <a:p>
            <a:endParaRPr lang="en-US" sz="400" b="1" dirty="0" smtClean="0">
              <a:solidFill>
                <a:schemeClr val="bg1"/>
              </a:solidFill>
              <a:latin typeface="Times New Roman" panose="02020603050405020304" pitchFamily="18" charset="0"/>
              <a:cs typeface="Times New Roman" panose="02020603050405020304" pitchFamily="18" charset="0"/>
            </a:endParaRPr>
          </a:p>
          <a:p>
            <a:endParaRPr lang="en-US" sz="400" b="1" dirty="0" smtClean="0">
              <a:solidFill>
                <a:schemeClr val="bg1"/>
              </a:solidFill>
              <a:latin typeface="Times New Roman" panose="02020603050405020304" pitchFamily="18" charset="0"/>
              <a:cs typeface="Times New Roman" panose="02020603050405020304" pitchFamily="18" charset="0"/>
            </a:endParaRPr>
          </a:p>
          <a:p>
            <a:endParaRPr lang="en-US" sz="400" b="1" dirty="0">
              <a:solidFill>
                <a:schemeClr val="bg1"/>
              </a:solidFill>
              <a:latin typeface="Times New Roman" panose="02020603050405020304" pitchFamily="18" charset="0"/>
              <a:cs typeface="Times New Roman" panose="02020603050405020304" pitchFamily="18" charset="0"/>
            </a:endParaRPr>
          </a:p>
          <a:p>
            <a:r>
              <a:rPr lang="en-US" sz="300" b="1" cap="small" dirty="0" smtClean="0">
                <a:solidFill>
                  <a:schemeClr val="bg1"/>
                </a:solidFill>
                <a:latin typeface="Times New Roman" panose="02020603050405020304" pitchFamily="18" charset="0"/>
                <a:cs typeface="Times New Roman" panose="02020603050405020304" pitchFamily="18" charset="0"/>
              </a:rPr>
              <a:t>Please note: </a:t>
            </a:r>
          </a:p>
          <a:p>
            <a:r>
              <a:rPr lang="en-US" sz="300" dirty="0" smtClean="0">
                <a:solidFill>
                  <a:schemeClr val="bg1"/>
                </a:solidFill>
                <a:latin typeface="Times New Roman" panose="02020603050405020304" pitchFamily="18" charset="0"/>
                <a:cs typeface="Times New Roman" panose="02020603050405020304" pitchFamily="18" charset="0"/>
              </a:rPr>
              <a:t>This booklet is a work in progress.  If you have any questions about sections in the booklet, please contact rick rogers, division of forestry:</a:t>
            </a:r>
            <a:endParaRPr lang="en-US" sz="300" b="1" dirty="0" smtClean="0">
              <a:solidFill>
                <a:schemeClr val="bg1"/>
              </a:solidFill>
              <a:latin typeface="Times New Roman" panose="02020603050405020304" pitchFamily="18" charset="0"/>
              <a:cs typeface="Times New Roman" panose="02020603050405020304" pitchFamily="18" charset="0"/>
            </a:endParaRPr>
          </a:p>
          <a:p>
            <a:r>
              <a:rPr lang="en-US" sz="300" dirty="0" smtClean="0">
                <a:solidFill>
                  <a:schemeClr val="bg1"/>
                </a:solidFill>
                <a:latin typeface="Times New Roman" panose="02020603050405020304" pitchFamily="18" charset="0"/>
                <a:cs typeface="Times New Roman" panose="02020603050405020304" pitchFamily="18" charset="0"/>
              </a:rPr>
              <a:t>Phone:  907-269-8473;  email:  </a:t>
            </a:r>
            <a:r>
              <a:rPr lang="en-US" sz="300" u="sng" dirty="0" smtClean="0">
                <a:solidFill>
                  <a:schemeClr val="bg1"/>
                </a:solidFill>
                <a:latin typeface="Times New Roman" panose="02020603050405020304" pitchFamily="18" charset="0"/>
                <a:cs typeface="Times New Roman" panose="02020603050405020304" pitchFamily="18" charset="0"/>
                <a:hlinkClick r:id="rId3"/>
              </a:rPr>
              <a:t>r</a:t>
            </a:r>
            <a:r>
              <a:rPr lang="en-US" sz="300" dirty="0" smtClean="0">
                <a:solidFill>
                  <a:schemeClr val="bg1"/>
                </a:solidFill>
                <a:latin typeface="Times New Roman" panose="02020603050405020304" pitchFamily="18" charset="0"/>
                <a:cs typeface="Times New Roman" panose="02020603050405020304" pitchFamily="18" charset="0"/>
              </a:rPr>
              <a:t>  Rick will find answers to your questions, and keep a list of edits and clarifications that need to made in the future.  By contacting him with questions, future revisions will make this booklet a more useful document.  Thanks!!</a:t>
            </a:r>
            <a:r>
              <a:rPr lang="en-US" sz="300" b="1" dirty="0" smtClean="0">
                <a:solidFill>
                  <a:schemeClr val="bg1"/>
                </a:solidFill>
                <a:latin typeface="Times New Roman" panose="02020603050405020304" pitchFamily="18" charset="0"/>
                <a:cs typeface="Times New Roman" panose="02020603050405020304" pitchFamily="18" charset="0"/>
              </a:rPr>
              <a:t> </a:t>
            </a:r>
          </a:p>
          <a:p>
            <a:endParaRPr lang="en-US" sz="300" b="1" dirty="0">
              <a:solidFill>
                <a:schemeClr val="bg1"/>
              </a:solidFill>
              <a:latin typeface="Times New Roman" panose="02020603050405020304" pitchFamily="18" charset="0"/>
              <a:cs typeface="Times New Roman" panose="02020603050405020304" pitchFamily="18" charset="0"/>
            </a:endParaRPr>
          </a:p>
          <a:p>
            <a:endParaRPr lang="en-US" sz="300" b="1" dirty="0" smtClean="0">
              <a:solidFill>
                <a:schemeClr val="bg1"/>
              </a:solidFill>
              <a:latin typeface="Times New Roman" panose="02020603050405020304" pitchFamily="18" charset="0"/>
              <a:cs typeface="Times New Roman" panose="02020603050405020304" pitchFamily="18" charset="0"/>
            </a:endParaRPr>
          </a:p>
          <a:p>
            <a:endParaRPr lang="en-US" sz="300" b="1" dirty="0">
              <a:solidFill>
                <a:schemeClr val="bg1"/>
              </a:solidFill>
              <a:latin typeface="Times New Roman" panose="02020603050405020304" pitchFamily="18" charset="0"/>
              <a:cs typeface="Times New Roman" panose="02020603050405020304" pitchFamily="18" charset="0"/>
            </a:endParaRPr>
          </a:p>
          <a:p>
            <a:endParaRPr lang="en-US" sz="300" b="1" dirty="0" smtClean="0">
              <a:solidFill>
                <a:schemeClr val="bg1"/>
              </a:solidFill>
              <a:latin typeface="Times New Roman" panose="02020603050405020304" pitchFamily="18" charset="0"/>
              <a:cs typeface="Times New Roman" panose="02020603050405020304" pitchFamily="18" charset="0"/>
            </a:endParaRPr>
          </a:p>
          <a:p>
            <a:endParaRPr lang="en-US" sz="300" b="1" dirty="0">
              <a:solidFill>
                <a:schemeClr val="bg1"/>
              </a:solidFill>
              <a:latin typeface="Times New Roman" panose="02020603050405020304" pitchFamily="18" charset="0"/>
              <a:cs typeface="Times New Roman" panose="02020603050405020304" pitchFamily="18" charset="0"/>
            </a:endParaRPr>
          </a:p>
          <a:p>
            <a:endParaRPr lang="en-US" sz="300" b="1" dirty="0" smtClean="0">
              <a:solidFill>
                <a:schemeClr val="bg1"/>
              </a:solidFill>
              <a:latin typeface="Times New Roman" panose="02020603050405020304" pitchFamily="18" charset="0"/>
              <a:cs typeface="Times New Roman" panose="02020603050405020304" pitchFamily="18" charset="0"/>
            </a:endParaRPr>
          </a:p>
          <a:p>
            <a:endParaRPr lang="en-US" sz="300" b="1" dirty="0" smtClean="0">
              <a:solidFill>
                <a:schemeClr val="bg1"/>
              </a:solidFill>
              <a:latin typeface="Times New Roman" panose="02020603050405020304" pitchFamily="18" charset="0"/>
              <a:cs typeface="Times New Roman" panose="02020603050405020304" pitchFamily="18" charset="0"/>
            </a:endParaRPr>
          </a:p>
          <a:p>
            <a:endParaRPr lang="en-US" sz="4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997052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163403549"/>
              </p:ext>
            </p:extLst>
          </p:nvPr>
        </p:nvGraphicFramePr>
        <p:xfrm>
          <a:off x="76200" y="143935"/>
          <a:ext cx="8915400" cy="6705598"/>
        </p:xfrm>
        <a:graphic>
          <a:graphicData uri="http://schemas.openxmlformats.org/drawingml/2006/table">
            <a:tbl>
              <a:tblPr firstRow="1" firstCol="1" bandRow="1">
                <a:tableStyleId>{5C22544A-7EE6-4342-B048-85BDC9FD1C3A}</a:tableStyleId>
              </a:tblPr>
              <a:tblGrid>
                <a:gridCol w="914400"/>
                <a:gridCol w="990600"/>
                <a:gridCol w="838200"/>
                <a:gridCol w="838200"/>
                <a:gridCol w="838200"/>
                <a:gridCol w="2209800"/>
                <a:gridCol w="2286000"/>
              </a:tblGrid>
              <a:tr h="581798">
                <a:tc rowSpan="2">
                  <a:txBody>
                    <a:bodyPr/>
                    <a:lstStyle/>
                    <a:p>
                      <a:pPr marL="0" marR="0" algn="ctr">
                        <a:spcBef>
                          <a:spcPts val="0"/>
                        </a:spcBef>
                        <a:spcAft>
                          <a:spcPts val="0"/>
                        </a:spcAft>
                      </a:pPr>
                      <a:r>
                        <a:rPr lang="en-US" sz="2000" dirty="0" smtClean="0">
                          <a:solidFill>
                            <a:schemeClr val="bg1"/>
                          </a:solidFill>
                          <a:effectLst/>
                          <a:latin typeface="Calibri"/>
                          <a:ea typeface="Calibri"/>
                          <a:cs typeface="Times New Roman"/>
                        </a:rPr>
                        <a:t>Region</a:t>
                      </a:r>
                      <a:endParaRPr lang="en-US" sz="2000" dirty="0">
                        <a:solidFill>
                          <a:schemeClr val="bg1"/>
                        </a:solidFill>
                        <a:effectLst/>
                        <a:latin typeface="Calibri"/>
                        <a:ea typeface="Calibri"/>
                        <a:cs typeface="Times New Roman"/>
                      </a:endParaRPr>
                    </a:p>
                  </a:txBody>
                  <a:tcPr marL="58610" marR="58610" marT="0" marB="0" anchor="ctr">
                    <a:solidFill>
                      <a:srgbClr val="FFCDA3"/>
                    </a:solidFill>
                  </a:tcPr>
                </a:tc>
                <a:tc rowSpan="2">
                  <a:txBody>
                    <a:bodyPr/>
                    <a:lstStyle/>
                    <a:p>
                      <a:pPr marL="0" marR="0" algn="ctr">
                        <a:spcBef>
                          <a:spcPts val="0"/>
                        </a:spcBef>
                        <a:spcAft>
                          <a:spcPts val="0"/>
                        </a:spcAft>
                      </a:pPr>
                      <a:r>
                        <a:rPr lang="en-US" sz="2000" dirty="0" smtClean="0">
                          <a:solidFill>
                            <a:schemeClr val="bg1"/>
                          </a:solidFill>
                          <a:effectLst/>
                        </a:rPr>
                        <a:t>Thresh-hold </a:t>
                      </a:r>
                      <a:r>
                        <a:rPr lang="en-US" sz="2000" dirty="0">
                          <a:solidFill>
                            <a:schemeClr val="bg1"/>
                          </a:solidFill>
                          <a:effectLst/>
                        </a:rPr>
                        <a:t>in MBF</a:t>
                      </a:r>
                      <a:endParaRPr lang="en-US" sz="2000" dirty="0">
                        <a:solidFill>
                          <a:schemeClr val="bg1"/>
                        </a:solidFill>
                        <a:effectLst/>
                        <a:latin typeface="Calibri"/>
                        <a:ea typeface="Calibri"/>
                        <a:cs typeface="Times New Roman"/>
                      </a:endParaRPr>
                    </a:p>
                  </a:txBody>
                  <a:tcPr marL="58610" marR="58610" marT="0" marB="0" anchor="ctr">
                    <a:solidFill>
                      <a:srgbClr val="FFCDA3"/>
                    </a:solidFill>
                  </a:tcPr>
                </a:tc>
                <a:tc gridSpan="5">
                  <a:txBody>
                    <a:bodyPr/>
                    <a:lstStyle/>
                    <a:p>
                      <a:pPr marL="0" marR="0" algn="ctr">
                        <a:spcBef>
                          <a:spcPts val="0"/>
                        </a:spcBef>
                        <a:spcAft>
                          <a:spcPts val="0"/>
                        </a:spcAft>
                      </a:pPr>
                      <a:r>
                        <a:rPr lang="en-US" sz="2800" dirty="0">
                          <a:solidFill>
                            <a:schemeClr val="bg1"/>
                          </a:solidFill>
                          <a:effectLst/>
                        </a:rPr>
                        <a:t>Approximate </a:t>
                      </a:r>
                      <a:r>
                        <a:rPr lang="en-US" sz="2800" dirty="0" smtClean="0">
                          <a:solidFill>
                            <a:schemeClr val="bg1"/>
                          </a:solidFill>
                          <a:effectLst/>
                        </a:rPr>
                        <a:t>equivalents</a:t>
                      </a:r>
                      <a:endParaRPr lang="en-US" sz="2800" dirty="0">
                        <a:solidFill>
                          <a:schemeClr val="bg1"/>
                        </a:solidFill>
                        <a:effectLst/>
                        <a:latin typeface="Calibri"/>
                        <a:ea typeface="Calibri"/>
                        <a:cs typeface="Times New Roman"/>
                      </a:endParaRPr>
                    </a:p>
                  </a:txBody>
                  <a:tcPr marL="58610" marR="58610" marT="0" marB="0" anchor="ctr">
                    <a:solidFill>
                      <a:srgbClr val="FFCDA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664912">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r>
                        <a:rPr lang="en-US" sz="2000" b="1" dirty="0" smtClean="0">
                          <a:solidFill>
                            <a:schemeClr val="bg1"/>
                          </a:solidFill>
                          <a:effectLst/>
                        </a:rPr>
                        <a:t>MCF</a:t>
                      </a:r>
                      <a:endParaRPr lang="en-US" sz="2000" b="1" dirty="0">
                        <a:solidFill>
                          <a:schemeClr val="bg1"/>
                        </a:solidFill>
                        <a:effectLst/>
                        <a:latin typeface="Calibri"/>
                        <a:ea typeface="Calibri"/>
                        <a:cs typeface="Times New Roman"/>
                      </a:endParaRPr>
                    </a:p>
                  </a:txBody>
                  <a:tcPr marL="58610" marR="58610" marT="0" marB="0" anchor="ctr">
                    <a:solidFill>
                      <a:srgbClr val="FFCDA3"/>
                    </a:solidFill>
                  </a:tcPr>
                </a:tc>
                <a:tc>
                  <a:txBody>
                    <a:bodyPr/>
                    <a:lstStyle/>
                    <a:p>
                      <a:pPr marL="0" marR="0" algn="ctr">
                        <a:spcBef>
                          <a:spcPts val="0"/>
                        </a:spcBef>
                        <a:spcAft>
                          <a:spcPts val="0"/>
                        </a:spcAft>
                      </a:pPr>
                      <a:r>
                        <a:rPr lang="en-US" sz="2000" b="1" dirty="0" err="1">
                          <a:solidFill>
                            <a:schemeClr val="bg1"/>
                          </a:solidFill>
                          <a:effectLst/>
                        </a:rPr>
                        <a:t>Cunits</a:t>
                      </a:r>
                      <a:endParaRPr lang="en-US" sz="2000" b="1" dirty="0">
                        <a:solidFill>
                          <a:schemeClr val="bg1"/>
                        </a:solidFill>
                        <a:effectLst/>
                        <a:latin typeface="Calibri"/>
                        <a:ea typeface="Calibri"/>
                        <a:cs typeface="Times New Roman"/>
                      </a:endParaRPr>
                    </a:p>
                  </a:txBody>
                  <a:tcPr marL="58610" marR="58610" marT="0" marB="0" anchor="ctr">
                    <a:solidFill>
                      <a:srgbClr val="FFCDA3"/>
                    </a:solidFill>
                  </a:tcPr>
                </a:tc>
                <a:tc>
                  <a:txBody>
                    <a:bodyPr/>
                    <a:lstStyle/>
                    <a:p>
                      <a:pPr marL="0" marR="0" algn="ctr">
                        <a:spcBef>
                          <a:spcPts val="0"/>
                        </a:spcBef>
                        <a:spcAft>
                          <a:spcPts val="0"/>
                        </a:spcAft>
                      </a:pPr>
                      <a:r>
                        <a:rPr lang="en-US" sz="2000" b="1" dirty="0" smtClean="0">
                          <a:solidFill>
                            <a:schemeClr val="bg1"/>
                          </a:solidFill>
                          <a:effectLst/>
                        </a:rPr>
                        <a:t>Cords</a:t>
                      </a:r>
                      <a:endParaRPr lang="en-US" sz="2000" b="1" dirty="0">
                        <a:solidFill>
                          <a:schemeClr val="bg1"/>
                        </a:solidFill>
                        <a:effectLst/>
                        <a:latin typeface="Calibri"/>
                        <a:ea typeface="Calibri"/>
                        <a:cs typeface="Times New Roman"/>
                      </a:endParaRPr>
                    </a:p>
                  </a:txBody>
                  <a:tcPr marL="58610" marR="58610" marT="0" marB="0" anchor="ctr">
                    <a:solidFill>
                      <a:srgbClr val="FFCDA3"/>
                    </a:solidFill>
                  </a:tcPr>
                </a:tc>
                <a:tc>
                  <a:txBody>
                    <a:bodyPr/>
                    <a:lstStyle/>
                    <a:p>
                      <a:pPr marL="0" marR="0" algn="ctr">
                        <a:spcBef>
                          <a:spcPts val="0"/>
                        </a:spcBef>
                        <a:spcAft>
                          <a:spcPts val="0"/>
                        </a:spcAft>
                      </a:pPr>
                      <a:r>
                        <a:rPr lang="en-US" sz="2000" b="1" dirty="0">
                          <a:solidFill>
                            <a:schemeClr val="bg1"/>
                          </a:solidFill>
                          <a:effectLst/>
                        </a:rPr>
                        <a:t>Bone dry </a:t>
                      </a:r>
                      <a:r>
                        <a:rPr lang="en-US" sz="2000" b="1" dirty="0" smtClean="0">
                          <a:solidFill>
                            <a:schemeClr val="bg1"/>
                          </a:solidFill>
                          <a:effectLst/>
                        </a:rPr>
                        <a:t>tons</a:t>
                      </a:r>
                      <a:endParaRPr lang="en-US" sz="2000" b="1" dirty="0">
                        <a:solidFill>
                          <a:schemeClr val="bg1"/>
                        </a:solidFill>
                        <a:effectLst/>
                        <a:latin typeface="Calibri"/>
                        <a:ea typeface="Calibri"/>
                        <a:cs typeface="Times New Roman"/>
                      </a:endParaRPr>
                    </a:p>
                  </a:txBody>
                  <a:tcPr marL="58610" marR="58610" marT="0" marB="0" anchor="ctr">
                    <a:solidFill>
                      <a:srgbClr val="FFCDA3"/>
                    </a:solidFill>
                  </a:tcPr>
                </a:tc>
                <a:tc>
                  <a:txBody>
                    <a:bodyPr/>
                    <a:lstStyle/>
                    <a:p>
                      <a:pPr marL="0" marR="0" algn="ctr">
                        <a:spcBef>
                          <a:spcPts val="0"/>
                        </a:spcBef>
                        <a:spcAft>
                          <a:spcPts val="0"/>
                        </a:spcAft>
                      </a:pPr>
                      <a:r>
                        <a:rPr lang="en-US" sz="2000" b="1" dirty="0">
                          <a:solidFill>
                            <a:schemeClr val="bg1"/>
                          </a:solidFill>
                          <a:effectLst/>
                        </a:rPr>
                        <a:t>Green </a:t>
                      </a:r>
                      <a:r>
                        <a:rPr lang="en-US" sz="2000" b="1" dirty="0" smtClean="0">
                          <a:solidFill>
                            <a:schemeClr val="bg1"/>
                          </a:solidFill>
                          <a:effectLst/>
                        </a:rPr>
                        <a:t>tons</a:t>
                      </a:r>
                      <a:endParaRPr lang="en-US" sz="2000" b="1" dirty="0">
                        <a:solidFill>
                          <a:schemeClr val="bg1"/>
                        </a:solidFill>
                        <a:effectLst/>
                        <a:latin typeface="Calibri"/>
                        <a:ea typeface="Calibri"/>
                        <a:cs typeface="Times New Roman"/>
                      </a:endParaRPr>
                    </a:p>
                  </a:txBody>
                  <a:tcPr marL="58610" marR="58610" marT="0" marB="0" anchor="ctr">
                    <a:solidFill>
                      <a:srgbClr val="FFCDA3"/>
                    </a:solidFill>
                  </a:tcPr>
                </a:tc>
              </a:tr>
              <a:tr h="664912">
                <a:tc rowSpan="4">
                  <a:txBody>
                    <a:bodyPr/>
                    <a:lstStyle/>
                    <a:p>
                      <a:pPr marL="0" marR="0" algn="ctr">
                        <a:spcBef>
                          <a:spcPts val="0"/>
                        </a:spcBef>
                        <a:spcAft>
                          <a:spcPts val="0"/>
                        </a:spcAft>
                      </a:pPr>
                      <a:r>
                        <a:rPr lang="en-US" sz="2800" dirty="0" smtClean="0">
                          <a:solidFill>
                            <a:schemeClr val="bg1"/>
                          </a:solidFill>
                          <a:effectLst/>
                        </a:rPr>
                        <a:t>II</a:t>
                      </a:r>
                      <a:endParaRPr lang="en-US" sz="2800" dirty="0">
                        <a:solidFill>
                          <a:schemeClr val="bg1"/>
                        </a:solidFill>
                        <a:effectLst/>
                        <a:latin typeface="Calibri"/>
                        <a:ea typeface="Calibri"/>
                        <a:cs typeface="Times New Roman"/>
                      </a:endParaRPr>
                    </a:p>
                  </a:txBody>
                  <a:tcPr marL="58610" marR="58610" marT="0" marB="0" anchor="ctr">
                    <a:solidFill>
                      <a:srgbClr val="FFCDA3"/>
                    </a:solidFill>
                  </a:tcPr>
                </a:tc>
                <a:tc rowSpan="4">
                  <a:txBody>
                    <a:bodyPr/>
                    <a:lstStyle/>
                    <a:p>
                      <a:pPr marL="0" marR="0" algn="ctr">
                        <a:spcBef>
                          <a:spcPts val="0"/>
                        </a:spcBef>
                        <a:spcAft>
                          <a:spcPts val="0"/>
                        </a:spcAft>
                      </a:pPr>
                      <a:r>
                        <a:rPr lang="en-US" sz="2400" b="1" dirty="0">
                          <a:solidFill>
                            <a:schemeClr val="bg1"/>
                          </a:solidFill>
                          <a:effectLst/>
                        </a:rPr>
                        <a:t>10</a:t>
                      </a:r>
                      <a:endParaRPr lang="en-US" sz="2400" b="1" dirty="0">
                        <a:solidFill>
                          <a:schemeClr val="bg1"/>
                        </a:solidFill>
                        <a:effectLst/>
                        <a:latin typeface="Calibri"/>
                        <a:ea typeface="Calibri"/>
                        <a:cs typeface="Times New Roman"/>
                      </a:endParaRPr>
                    </a:p>
                  </a:txBody>
                  <a:tcPr marL="58610" marR="58610" marT="0" marB="0" anchor="ctr">
                    <a:solidFill>
                      <a:srgbClr val="FFCDA3"/>
                    </a:solidFill>
                  </a:tcPr>
                </a:tc>
                <a:tc rowSpan="4">
                  <a:txBody>
                    <a:bodyPr/>
                    <a:lstStyle/>
                    <a:p>
                      <a:pPr marL="0" marR="0" algn="ctr">
                        <a:spcBef>
                          <a:spcPts val="0"/>
                        </a:spcBef>
                        <a:spcAft>
                          <a:spcPts val="0"/>
                        </a:spcAft>
                      </a:pPr>
                      <a:r>
                        <a:rPr lang="en-US" sz="2400" b="1" dirty="0">
                          <a:solidFill>
                            <a:schemeClr val="bg1"/>
                          </a:solidFill>
                          <a:effectLst/>
                        </a:rPr>
                        <a:t>3.5</a:t>
                      </a:r>
                      <a:endParaRPr lang="en-US" sz="2400" b="1" dirty="0">
                        <a:solidFill>
                          <a:schemeClr val="bg1"/>
                        </a:solidFill>
                        <a:effectLst/>
                        <a:latin typeface="Calibri"/>
                        <a:ea typeface="Calibri"/>
                        <a:cs typeface="Times New Roman"/>
                      </a:endParaRPr>
                    </a:p>
                  </a:txBody>
                  <a:tcPr marL="58610" marR="58610" marT="0" marB="0" anchor="ctr">
                    <a:solidFill>
                      <a:srgbClr val="FFCDA3"/>
                    </a:solidFill>
                  </a:tcPr>
                </a:tc>
                <a:tc rowSpan="4">
                  <a:txBody>
                    <a:bodyPr/>
                    <a:lstStyle/>
                    <a:p>
                      <a:pPr marL="0" marR="0" algn="ctr">
                        <a:spcBef>
                          <a:spcPts val="0"/>
                        </a:spcBef>
                        <a:spcAft>
                          <a:spcPts val="0"/>
                        </a:spcAft>
                      </a:pPr>
                      <a:r>
                        <a:rPr lang="en-US" sz="2400" b="1" dirty="0">
                          <a:solidFill>
                            <a:schemeClr val="bg1"/>
                          </a:solidFill>
                          <a:effectLst/>
                        </a:rPr>
                        <a:t>35</a:t>
                      </a:r>
                      <a:endParaRPr lang="en-US" sz="2400" b="1" dirty="0">
                        <a:solidFill>
                          <a:schemeClr val="bg1"/>
                        </a:solidFill>
                        <a:effectLst/>
                        <a:latin typeface="Calibri"/>
                        <a:ea typeface="Calibri"/>
                        <a:cs typeface="Times New Roman"/>
                      </a:endParaRPr>
                    </a:p>
                  </a:txBody>
                  <a:tcPr marL="58610" marR="58610" marT="0" marB="0" anchor="ctr">
                    <a:solidFill>
                      <a:srgbClr val="FFCDA3"/>
                    </a:solidFill>
                  </a:tcPr>
                </a:tc>
                <a:tc rowSpan="4">
                  <a:txBody>
                    <a:bodyPr/>
                    <a:lstStyle/>
                    <a:p>
                      <a:pPr marL="0" marR="0" algn="ctr">
                        <a:spcBef>
                          <a:spcPts val="0"/>
                        </a:spcBef>
                        <a:spcAft>
                          <a:spcPts val="0"/>
                        </a:spcAft>
                      </a:pPr>
                      <a:r>
                        <a:rPr lang="en-US" sz="2400" b="1" dirty="0">
                          <a:solidFill>
                            <a:schemeClr val="bg1"/>
                          </a:solidFill>
                          <a:effectLst/>
                        </a:rPr>
                        <a:t>40</a:t>
                      </a:r>
                      <a:endParaRPr lang="en-US" sz="2400" b="1" dirty="0">
                        <a:solidFill>
                          <a:schemeClr val="bg1"/>
                        </a:solidFill>
                        <a:effectLst/>
                        <a:latin typeface="Calibri"/>
                        <a:ea typeface="Calibri"/>
                        <a:cs typeface="Times New Roman"/>
                      </a:endParaRPr>
                    </a:p>
                  </a:txBody>
                  <a:tcPr marL="58610" marR="58610" marT="0" marB="0" anchor="ctr">
                    <a:solidFill>
                      <a:srgbClr val="FFCDA3"/>
                    </a:solidFill>
                  </a:tcPr>
                </a:tc>
                <a:tc>
                  <a:txBody>
                    <a:bodyPr/>
                    <a:lstStyle/>
                    <a:p>
                      <a:pPr marL="0" marR="0" algn="l">
                        <a:spcBef>
                          <a:spcPts val="0"/>
                        </a:spcBef>
                        <a:spcAft>
                          <a:spcPts val="0"/>
                        </a:spcAft>
                      </a:pPr>
                      <a:r>
                        <a:rPr lang="en-US" sz="2000" b="1" dirty="0">
                          <a:solidFill>
                            <a:schemeClr val="bg1"/>
                          </a:solidFill>
                          <a:effectLst/>
                        </a:rPr>
                        <a:t>White spruce – 40</a:t>
                      </a:r>
                      <a:endParaRPr lang="en-US" sz="2000" b="1" dirty="0">
                        <a:solidFill>
                          <a:schemeClr val="bg1"/>
                        </a:solidFill>
                        <a:effectLst/>
                        <a:latin typeface="Calibri"/>
                        <a:ea typeface="Calibri"/>
                        <a:cs typeface="Times New Roman"/>
                      </a:endParaRPr>
                    </a:p>
                  </a:txBody>
                  <a:tcPr marL="58610" marR="58610" marT="0" marB="0" anchor="ctr">
                    <a:solidFill>
                      <a:srgbClr val="FFCDA3"/>
                    </a:solidFill>
                  </a:tcPr>
                </a:tc>
                <a:tc>
                  <a:txBody>
                    <a:bodyPr/>
                    <a:lstStyle/>
                    <a:p>
                      <a:pPr marL="0" marR="0" algn="l">
                        <a:spcBef>
                          <a:spcPts val="0"/>
                        </a:spcBef>
                        <a:spcAft>
                          <a:spcPts val="0"/>
                        </a:spcAft>
                      </a:pPr>
                      <a:r>
                        <a:rPr lang="en-US" sz="2000" b="1">
                          <a:solidFill>
                            <a:schemeClr val="bg1"/>
                          </a:solidFill>
                          <a:effectLst/>
                        </a:rPr>
                        <a:t>White spruce - 55</a:t>
                      </a:r>
                      <a:endParaRPr lang="en-US" sz="2000" b="1">
                        <a:solidFill>
                          <a:schemeClr val="bg1"/>
                        </a:solidFill>
                        <a:effectLst/>
                        <a:latin typeface="Calibri"/>
                        <a:ea typeface="Calibri"/>
                        <a:cs typeface="Times New Roman"/>
                      </a:endParaRPr>
                    </a:p>
                  </a:txBody>
                  <a:tcPr marL="58610" marR="58610" marT="0" marB="0" anchor="ctr">
                    <a:solidFill>
                      <a:srgbClr val="FFCDA3"/>
                    </a:solidFill>
                  </a:tcPr>
                </a:tc>
              </a:tr>
              <a:tr h="332456">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l">
                        <a:spcBef>
                          <a:spcPts val="0"/>
                        </a:spcBef>
                        <a:spcAft>
                          <a:spcPts val="0"/>
                        </a:spcAft>
                      </a:pPr>
                      <a:r>
                        <a:rPr lang="en-US" sz="2000" b="1" dirty="0">
                          <a:solidFill>
                            <a:schemeClr val="bg1"/>
                          </a:solidFill>
                          <a:effectLst/>
                        </a:rPr>
                        <a:t>Birch – 55</a:t>
                      </a:r>
                      <a:endParaRPr lang="en-US" sz="2000" b="1" dirty="0">
                        <a:solidFill>
                          <a:schemeClr val="bg1"/>
                        </a:solidFill>
                        <a:effectLst/>
                        <a:latin typeface="Calibri"/>
                        <a:ea typeface="Calibri"/>
                        <a:cs typeface="Times New Roman"/>
                      </a:endParaRPr>
                    </a:p>
                  </a:txBody>
                  <a:tcPr marL="58610" marR="58610" marT="0" marB="0" anchor="ctr">
                    <a:solidFill>
                      <a:srgbClr val="FFCDA3"/>
                    </a:solidFill>
                  </a:tcPr>
                </a:tc>
                <a:tc>
                  <a:txBody>
                    <a:bodyPr/>
                    <a:lstStyle/>
                    <a:p>
                      <a:pPr marL="0" marR="0" algn="l">
                        <a:spcBef>
                          <a:spcPts val="0"/>
                        </a:spcBef>
                        <a:spcAft>
                          <a:spcPts val="0"/>
                        </a:spcAft>
                      </a:pPr>
                      <a:r>
                        <a:rPr lang="en-US" sz="2000" b="1">
                          <a:solidFill>
                            <a:schemeClr val="bg1"/>
                          </a:solidFill>
                          <a:effectLst/>
                        </a:rPr>
                        <a:t>Birch -85</a:t>
                      </a:r>
                      <a:endParaRPr lang="en-US" sz="2000" b="1">
                        <a:solidFill>
                          <a:schemeClr val="bg1"/>
                        </a:solidFill>
                        <a:effectLst/>
                        <a:latin typeface="Calibri"/>
                        <a:ea typeface="Calibri"/>
                        <a:cs typeface="Times New Roman"/>
                      </a:endParaRPr>
                    </a:p>
                  </a:txBody>
                  <a:tcPr marL="58610" marR="58610" marT="0" marB="0" anchor="ctr">
                    <a:solidFill>
                      <a:srgbClr val="FFCDA3"/>
                    </a:solidFill>
                  </a:tcPr>
                </a:tc>
              </a:tr>
              <a:tr h="394793">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l">
                        <a:spcBef>
                          <a:spcPts val="0"/>
                        </a:spcBef>
                        <a:spcAft>
                          <a:spcPts val="0"/>
                        </a:spcAft>
                      </a:pPr>
                      <a:r>
                        <a:rPr lang="en-US" sz="2000" b="1" dirty="0">
                          <a:solidFill>
                            <a:schemeClr val="bg1"/>
                          </a:solidFill>
                          <a:effectLst/>
                        </a:rPr>
                        <a:t>Aspen – 40</a:t>
                      </a:r>
                      <a:endParaRPr lang="en-US" sz="2000" b="1" dirty="0">
                        <a:solidFill>
                          <a:schemeClr val="bg1"/>
                        </a:solidFill>
                        <a:effectLst/>
                        <a:latin typeface="Calibri"/>
                        <a:ea typeface="Calibri"/>
                        <a:cs typeface="Times New Roman"/>
                      </a:endParaRPr>
                    </a:p>
                  </a:txBody>
                  <a:tcPr marL="58610" marR="58610" marT="0" marB="0" anchor="ctr">
                    <a:solidFill>
                      <a:srgbClr val="FFCDA3"/>
                    </a:solidFill>
                  </a:tcPr>
                </a:tc>
                <a:tc>
                  <a:txBody>
                    <a:bodyPr/>
                    <a:lstStyle/>
                    <a:p>
                      <a:pPr marL="0" marR="0" algn="l">
                        <a:spcBef>
                          <a:spcPts val="0"/>
                        </a:spcBef>
                        <a:spcAft>
                          <a:spcPts val="0"/>
                        </a:spcAft>
                      </a:pPr>
                      <a:r>
                        <a:rPr lang="en-US" sz="2000" b="1" dirty="0">
                          <a:solidFill>
                            <a:schemeClr val="bg1"/>
                          </a:solidFill>
                          <a:effectLst/>
                        </a:rPr>
                        <a:t>Aspen – 70</a:t>
                      </a:r>
                      <a:endParaRPr lang="en-US" sz="2000" b="1" dirty="0">
                        <a:solidFill>
                          <a:schemeClr val="bg1"/>
                        </a:solidFill>
                        <a:effectLst/>
                        <a:latin typeface="Calibri"/>
                        <a:ea typeface="Calibri"/>
                        <a:cs typeface="Times New Roman"/>
                      </a:endParaRPr>
                    </a:p>
                  </a:txBody>
                  <a:tcPr marL="58610" marR="58610" marT="0" marB="0" anchor="ctr">
                    <a:solidFill>
                      <a:srgbClr val="FFCDA3"/>
                    </a:solidFill>
                  </a:tcPr>
                </a:tc>
              </a:tr>
              <a:tr h="664912">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l">
                        <a:spcBef>
                          <a:spcPts val="0"/>
                        </a:spcBef>
                        <a:spcAft>
                          <a:spcPts val="0"/>
                        </a:spcAft>
                      </a:pPr>
                      <a:r>
                        <a:rPr lang="en-US" sz="2000" b="1" dirty="0">
                          <a:solidFill>
                            <a:schemeClr val="bg1"/>
                          </a:solidFill>
                          <a:effectLst/>
                        </a:rPr>
                        <a:t>Balsam poplar – 40</a:t>
                      </a:r>
                      <a:endParaRPr lang="en-US" sz="2000" b="1" dirty="0">
                        <a:solidFill>
                          <a:schemeClr val="bg1"/>
                        </a:solidFill>
                        <a:effectLst/>
                        <a:latin typeface="Calibri"/>
                        <a:ea typeface="Calibri"/>
                        <a:cs typeface="Times New Roman"/>
                      </a:endParaRPr>
                    </a:p>
                  </a:txBody>
                  <a:tcPr marL="58610" marR="58610" marT="0" marB="0" anchor="ctr">
                    <a:solidFill>
                      <a:srgbClr val="FFCDA3"/>
                    </a:solidFill>
                  </a:tcPr>
                </a:tc>
                <a:tc>
                  <a:txBody>
                    <a:bodyPr/>
                    <a:lstStyle/>
                    <a:p>
                      <a:pPr marL="0" marR="0" algn="l">
                        <a:spcBef>
                          <a:spcPts val="0"/>
                        </a:spcBef>
                        <a:spcAft>
                          <a:spcPts val="0"/>
                        </a:spcAft>
                      </a:pPr>
                      <a:r>
                        <a:rPr lang="en-US" sz="2000" b="1" dirty="0">
                          <a:solidFill>
                            <a:schemeClr val="bg1"/>
                          </a:solidFill>
                          <a:effectLst/>
                        </a:rPr>
                        <a:t>Balsam poplar -60</a:t>
                      </a:r>
                      <a:endParaRPr lang="en-US" sz="2000" b="1" dirty="0">
                        <a:solidFill>
                          <a:schemeClr val="bg1"/>
                        </a:solidFill>
                        <a:effectLst/>
                        <a:latin typeface="Calibri"/>
                        <a:ea typeface="Calibri"/>
                        <a:cs typeface="Times New Roman"/>
                      </a:endParaRPr>
                    </a:p>
                  </a:txBody>
                  <a:tcPr marL="58610" marR="58610" marT="0" marB="0" anchor="ctr">
                    <a:solidFill>
                      <a:srgbClr val="FFCDA3"/>
                    </a:solidFill>
                  </a:tcPr>
                </a:tc>
              </a:tr>
              <a:tr h="664912">
                <a:tc rowSpan="4">
                  <a:txBody>
                    <a:bodyPr/>
                    <a:lstStyle/>
                    <a:p>
                      <a:pPr marL="0" marR="0" algn="ctr">
                        <a:spcBef>
                          <a:spcPts val="0"/>
                        </a:spcBef>
                        <a:spcAft>
                          <a:spcPts val="0"/>
                        </a:spcAft>
                      </a:pPr>
                      <a:r>
                        <a:rPr lang="en-US" sz="2800" dirty="0" smtClean="0">
                          <a:solidFill>
                            <a:schemeClr val="bg1"/>
                          </a:solidFill>
                          <a:effectLst/>
                        </a:rPr>
                        <a:t>III</a:t>
                      </a:r>
                      <a:endParaRPr lang="en-US" sz="2800" dirty="0">
                        <a:solidFill>
                          <a:schemeClr val="bg1"/>
                        </a:solidFill>
                        <a:effectLst/>
                        <a:latin typeface="Calibri"/>
                        <a:ea typeface="Calibri"/>
                        <a:cs typeface="Times New Roman"/>
                      </a:endParaRPr>
                    </a:p>
                  </a:txBody>
                  <a:tcPr marL="58610" marR="58610" marT="0" marB="0" anchor="ctr">
                    <a:solidFill>
                      <a:srgbClr val="FFCDA3"/>
                    </a:solidFill>
                  </a:tcPr>
                </a:tc>
                <a:tc rowSpan="4">
                  <a:txBody>
                    <a:bodyPr/>
                    <a:lstStyle/>
                    <a:p>
                      <a:pPr marL="0" marR="0" algn="ctr">
                        <a:spcBef>
                          <a:spcPts val="0"/>
                        </a:spcBef>
                        <a:spcAft>
                          <a:spcPts val="0"/>
                        </a:spcAft>
                      </a:pPr>
                      <a:r>
                        <a:rPr lang="en-US" sz="2400" b="1" dirty="0">
                          <a:solidFill>
                            <a:schemeClr val="bg1"/>
                          </a:solidFill>
                          <a:effectLst/>
                        </a:rPr>
                        <a:t>30</a:t>
                      </a:r>
                      <a:endParaRPr lang="en-US" sz="2400" b="1" dirty="0">
                        <a:solidFill>
                          <a:schemeClr val="bg1"/>
                        </a:solidFill>
                        <a:effectLst/>
                        <a:latin typeface="Calibri"/>
                        <a:ea typeface="Calibri"/>
                        <a:cs typeface="Times New Roman"/>
                      </a:endParaRPr>
                    </a:p>
                  </a:txBody>
                  <a:tcPr marL="58610" marR="58610" marT="0" marB="0" anchor="ctr">
                    <a:solidFill>
                      <a:srgbClr val="FFCDA3"/>
                    </a:solidFill>
                  </a:tcPr>
                </a:tc>
                <a:tc rowSpan="4">
                  <a:txBody>
                    <a:bodyPr/>
                    <a:lstStyle/>
                    <a:p>
                      <a:pPr marL="0" marR="0" algn="ctr">
                        <a:spcBef>
                          <a:spcPts val="0"/>
                        </a:spcBef>
                        <a:spcAft>
                          <a:spcPts val="0"/>
                        </a:spcAft>
                      </a:pPr>
                      <a:r>
                        <a:rPr lang="en-US" sz="2400" b="1" dirty="0">
                          <a:solidFill>
                            <a:schemeClr val="bg1"/>
                          </a:solidFill>
                          <a:effectLst/>
                        </a:rPr>
                        <a:t>8</a:t>
                      </a:r>
                      <a:endParaRPr lang="en-US" sz="2400" b="1" dirty="0">
                        <a:solidFill>
                          <a:schemeClr val="bg1"/>
                        </a:solidFill>
                        <a:effectLst/>
                        <a:latin typeface="Calibri"/>
                        <a:ea typeface="Calibri"/>
                        <a:cs typeface="Times New Roman"/>
                      </a:endParaRPr>
                    </a:p>
                  </a:txBody>
                  <a:tcPr marL="58610" marR="58610" marT="0" marB="0" anchor="ctr">
                    <a:solidFill>
                      <a:srgbClr val="FFCDA3"/>
                    </a:solidFill>
                  </a:tcPr>
                </a:tc>
                <a:tc rowSpan="4">
                  <a:txBody>
                    <a:bodyPr/>
                    <a:lstStyle/>
                    <a:p>
                      <a:pPr marL="0" marR="0" algn="ctr">
                        <a:spcBef>
                          <a:spcPts val="0"/>
                        </a:spcBef>
                        <a:spcAft>
                          <a:spcPts val="0"/>
                        </a:spcAft>
                      </a:pPr>
                      <a:r>
                        <a:rPr lang="en-US" sz="2400" b="1" dirty="0">
                          <a:solidFill>
                            <a:schemeClr val="bg1"/>
                          </a:solidFill>
                          <a:effectLst/>
                        </a:rPr>
                        <a:t>80</a:t>
                      </a:r>
                      <a:endParaRPr lang="en-US" sz="2400" b="1" dirty="0">
                        <a:solidFill>
                          <a:schemeClr val="bg1"/>
                        </a:solidFill>
                        <a:effectLst/>
                        <a:latin typeface="Calibri"/>
                        <a:ea typeface="Calibri"/>
                        <a:cs typeface="Times New Roman"/>
                      </a:endParaRPr>
                    </a:p>
                  </a:txBody>
                  <a:tcPr marL="58610" marR="58610" marT="0" marB="0" anchor="ctr">
                    <a:solidFill>
                      <a:srgbClr val="FFCDA3"/>
                    </a:solidFill>
                  </a:tcPr>
                </a:tc>
                <a:tc rowSpan="4">
                  <a:txBody>
                    <a:bodyPr/>
                    <a:lstStyle/>
                    <a:p>
                      <a:pPr marL="0" marR="0" algn="ctr">
                        <a:spcBef>
                          <a:spcPts val="0"/>
                        </a:spcBef>
                        <a:spcAft>
                          <a:spcPts val="0"/>
                        </a:spcAft>
                      </a:pPr>
                      <a:r>
                        <a:rPr lang="en-US" sz="2400" b="1" dirty="0">
                          <a:solidFill>
                            <a:schemeClr val="bg1"/>
                          </a:solidFill>
                          <a:effectLst/>
                        </a:rPr>
                        <a:t>100</a:t>
                      </a:r>
                      <a:endParaRPr lang="en-US" sz="2400" b="1" dirty="0">
                        <a:solidFill>
                          <a:schemeClr val="bg1"/>
                        </a:solidFill>
                        <a:effectLst/>
                        <a:latin typeface="Calibri"/>
                        <a:ea typeface="Calibri"/>
                        <a:cs typeface="Times New Roman"/>
                      </a:endParaRPr>
                    </a:p>
                  </a:txBody>
                  <a:tcPr marL="58610" marR="58610" marT="0" marB="0" anchor="ctr">
                    <a:solidFill>
                      <a:srgbClr val="FFCDA3"/>
                    </a:solidFill>
                  </a:tcPr>
                </a:tc>
                <a:tc>
                  <a:txBody>
                    <a:bodyPr/>
                    <a:lstStyle/>
                    <a:p>
                      <a:pPr marL="0" marR="0" algn="l">
                        <a:spcBef>
                          <a:spcPts val="0"/>
                        </a:spcBef>
                        <a:spcAft>
                          <a:spcPts val="0"/>
                        </a:spcAft>
                      </a:pPr>
                      <a:r>
                        <a:rPr lang="en-US" sz="2000" b="1" dirty="0">
                          <a:solidFill>
                            <a:schemeClr val="bg1"/>
                          </a:solidFill>
                          <a:effectLst/>
                        </a:rPr>
                        <a:t>White spruce – 95</a:t>
                      </a:r>
                      <a:endParaRPr lang="en-US" sz="2000" b="1" dirty="0">
                        <a:solidFill>
                          <a:schemeClr val="bg1"/>
                        </a:solidFill>
                        <a:effectLst/>
                        <a:latin typeface="Calibri"/>
                        <a:ea typeface="Calibri"/>
                        <a:cs typeface="Times New Roman"/>
                      </a:endParaRPr>
                    </a:p>
                  </a:txBody>
                  <a:tcPr marL="58610" marR="58610" marT="0" marB="0" anchor="ctr">
                    <a:solidFill>
                      <a:srgbClr val="FFCDA3"/>
                    </a:solidFill>
                  </a:tcPr>
                </a:tc>
                <a:tc>
                  <a:txBody>
                    <a:bodyPr/>
                    <a:lstStyle/>
                    <a:p>
                      <a:pPr marL="0" marR="0" algn="l">
                        <a:spcBef>
                          <a:spcPts val="0"/>
                        </a:spcBef>
                        <a:spcAft>
                          <a:spcPts val="0"/>
                        </a:spcAft>
                      </a:pPr>
                      <a:r>
                        <a:rPr lang="en-US" sz="2000" b="1">
                          <a:solidFill>
                            <a:schemeClr val="bg1"/>
                          </a:solidFill>
                          <a:effectLst/>
                        </a:rPr>
                        <a:t>White spruce - 140</a:t>
                      </a:r>
                      <a:endParaRPr lang="en-US" sz="2000" b="1">
                        <a:solidFill>
                          <a:schemeClr val="bg1"/>
                        </a:solidFill>
                        <a:effectLst/>
                        <a:latin typeface="Calibri"/>
                        <a:ea typeface="Calibri"/>
                        <a:cs typeface="Times New Roman"/>
                      </a:endParaRPr>
                    </a:p>
                  </a:txBody>
                  <a:tcPr marL="58610" marR="58610" marT="0" marB="0" anchor="ctr">
                    <a:solidFill>
                      <a:srgbClr val="FFCDA3"/>
                    </a:solidFill>
                  </a:tcPr>
                </a:tc>
              </a:tr>
              <a:tr h="332456">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l">
                        <a:spcBef>
                          <a:spcPts val="0"/>
                        </a:spcBef>
                        <a:spcAft>
                          <a:spcPts val="0"/>
                        </a:spcAft>
                      </a:pPr>
                      <a:r>
                        <a:rPr lang="en-US" sz="2000" b="1" dirty="0">
                          <a:solidFill>
                            <a:schemeClr val="bg1"/>
                          </a:solidFill>
                          <a:effectLst/>
                        </a:rPr>
                        <a:t>Birch – 130</a:t>
                      </a:r>
                      <a:endParaRPr lang="en-US" sz="2000" b="1" dirty="0">
                        <a:solidFill>
                          <a:schemeClr val="bg1"/>
                        </a:solidFill>
                        <a:effectLst/>
                        <a:latin typeface="Calibri"/>
                        <a:ea typeface="Calibri"/>
                        <a:cs typeface="Times New Roman"/>
                      </a:endParaRPr>
                    </a:p>
                  </a:txBody>
                  <a:tcPr marL="58610" marR="58610" marT="0" marB="0" anchor="ctr">
                    <a:solidFill>
                      <a:srgbClr val="FFCDA3"/>
                    </a:solidFill>
                  </a:tcPr>
                </a:tc>
                <a:tc>
                  <a:txBody>
                    <a:bodyPr/>
                    <a:lstStyle/>
                    <a:p>
                      <a:pPr marL="0" marR="0" algn="l">
                        <a:spcBef>
                          <a:spcPts val="0"/>
                        </a:spcBef>
                        <a:spcAft>
                          <a:spcPts val="0"/>
                        </a:spcAft>
                      </a:pPr>
                      <a:r>
                        <a:rPr lang="en-US" sz="2000" b="1" dirty="0">
                          <a:solidFill>
                            <a:schemeClr val="bg1"/>
                          </a:solidFill>
                          <a:effectLst/>
                        </a:rPr>
                        <a:t>Birch </a:t>
                      </a:r>
                      <a:r>
                        <a:rPr lang="en-US" sz="2000" b="1" dirty="0" smtClean="0">
                          <a:solidFill>
                            <a:schemeClr val="bg1"/>
                          </a:solidFill>
                          <a:effectLst/>
                        </a:rPr>
                        <a:t>- 205</a:t>
                      </a:r>
                      <a:endParaRPr lang="en-US" sz="2000" b="1" dirty="0">
                        <a:solidFill>
                          <a:schemeClr val="bg1"/>
                        </a:solidFill>
                        <a:effectLst/>
                        <a:latin typeface="Calibri"/>
                        <a:ea typeface="Calibri"/>
                        <a:cs typeface="Times New Roman"/>
                      </a:endParaRPr>
                    </a:p>
                  </a:txBody>
                  <a:tcPr marL="58610" marR="58610" marT="0" marB="0" anchor="ctr">
                    <a:solidFill>
                      <a:srgbClr val="FFCDA3"/>
                    </a:solidFill>
                  </a:tcPr>
                </a:tc>
              </a:tr>
              <a:tr h="394793">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l">
                        <a:spcBef>
                          <a:spcPts val="0"/>
                        </a:spcBef>
                        <a:spcAft>
                          <a:spcPts val="0"/>
                        </a:spcAft>
                      </a:pPr>
                      <a:r>
                        <a:rPr lang="en-US" sz="2000" b="1" dirty="0">
                          <a:solidFill>
                            <a:schemeClr val="bg1"/>
                          </a:solidFill>
                          <a:effectLst/>
                        </a:rPr>
                        <a:t>Aspen – 95</a:t>
                      </a:r>
                      <a:endParaRPr lang="en-US" sz="2000" b="1" dirty="0">
                        <a:solidFill>
                          <a:schemeClr val="bg1"/>
                        </a:solidFill>
                        <a:effectLst/>
                        <a:latin typeface="Calibri"/>
                        <a:ea typeface="Calibri"/>
                        <a:cs typeface="Times New Roman"/>
                      </a:endParaRPr>
                    </a:p>
                  </a:txBody>
                  <a:tcPr marL="58610" marR="58610" marT="0" marB="0" anchor="ctr">
                    <a:solidFill>
                      <a:srgbClr val="FFCDA3"/>
                    </a:solidFill>
                  </a:tcPr>
                </a:tc>
                <a:tc>
                  <a:txBody>
                    <a:bodyPr/>
                    <a:lstStyle/>
                    <a:p>
                      <a:pPr marL="0" marR="0" algn="l">
                        <a:spcBef>
                          <a:spcPts val="0"/>
                        </a:spcBef>
                        <a:spcAft>
                          <a:spcPts val="0"/>
                        </a:spcAft>
                      </a:pPr>
                      <a:r>
                        <a:rPr lang="en-US" sz="2000" b="1" dirty="0">
                          <a:solidFill>
                            <a:schemeClr val="bg1"/>
                          </a:solidFill>
                          <a:effectLst/>
                        </a:rPr>
                        <a:t>Aspen – 175</a:t>
                      </a:r>
                      <a:endParaRPr lang="en-US" sz="2000" b="1" dirty="0">
                        <a:solidFill>
                          <a:schemeClr val="bg1"/>
                        </a:solidFill>
                        <a:effectLst/>
                        <a:latin typeface="Calibri"/>
                        <a:ea typeface="Calibri"/>
                        <a:cs typeface="Times New Roman"/>
                      </a:endParaRPr>
                    </a:p>
                  </a:txBody>
                  <a:tcPr marL="58610" marR="58610" marT="0" marB="0" anchor="ctr">
                    <a:solidFill>
                      <a:srgbClr val="FFCDA3"/>
                    </a:solidFill>
                  </a:tcPr>
                </a:tc>
              </a:tr>
              <a:tr h="1519008">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l">
                        <a:spcBef>
                          <a:spcPts val="0"/>
                        </a:spcBef>
                        <a:spcAft>
                          <a:spcPts val="0"/>
                        </a:spcAft>
                      </a:pPr>
                      <a:r>
                        <a:rPr lang="en-US" sz="2000" b="1" dirty="0">
                          <a:solidFill>
                            <a:schemeClr val="bg1"/>
                          </a:solidFill>
                          <a:effectLst/>
                        </a:rPr>
                        <a:t>Balsam poplar – 100</a:t>
                      </a:r>
                      <a:endParaRPr lang="en-US" sz="2000" b="1" dirty="0">
                        <a:solidFill>
                          <a:schemeClr val="bg1"/>
                        </a:solidFill>
                        <a:effectLst/>
                        <a:latin typeface="Calibri"/>
                        <a:ea typeface="Calibri"/>
                        <a:cs typeface="Times New Roman"/>
                      </a:endParaRPr>
                    </a:p>
                  </a:txBody>
                  <a:tcPr marL="58610" marR="58610" marT="0" marB="0" anchor="ctr">
                    <a:solidFill>
                      <a:srgbClr val="FFCDA3"/>
                    </a:solidFill>
                  </a:tcPr>
                </a:tc>
                <a:tc>
                  <a:txBody>
                    <a:bodyPr/>
                    <a:lstStyle/>
                    <a:p>
                      <a:pPr marL="0" marR="0" algn="l">
                        <a:spcBef>
                          <a:spcPts val="0"/>
                        </a:spcBef>
                        <a:spcAft>
                          <a:spcPts val="0"/>
                        </a:spcAft>
                      </a:pPr>
                      <a:r>
                        <a:rPr lang="en-US" sz="2000" b="1" dirty="0">
                          <a:solidFill>
                            <a:schemeClr val="bg1"/>
                          </a:solidFill>
                          <a:effectLst/>
                        </a:rPr>
                        <a:t>Balsam poplar -150</a:t>
                      </a:r>
                      <a:endParaRPr lang="en-US" sz="2000" b="1" dirty="0">
                        <a:solidFill>
                          <a:schemeClr val="bg1"/>
                        </a:solidFill>
                        <a:effectLst/>
                        <a:latin typeface="Calibri"/>
                        <a:ea typeface="Calibri"/>
                        <a:cs typeface="Times New Roman"/>
                      </a:endParaRPr>
                    </a:p>
                  </a:txBody>
                  <a:tcPr marL="58610" marR="58610" marT="0" marB="0" anchor="ctr">
                    <a:solidFill>
                      <a:srgbClr val="FFCDA3"/>
                    </a:solidFill>
                  </a:tcPr>
                </a:tc>
              </a:tr>
              <a:tr h="490646">
                <a:tc gridSpan="7">
                  <a:txBody>
                    <a:bodyPr/>
                    <a:lstStyle/>
                    <a:p>
                      <a:pPr marL="0" marR="0" algn="ctr">
                        <a:spcBef>
                          <a:spcPts val="0"/>
                        </a:spcBef>
                        <a:spcAft>
                          <a:spcPts val="0"/>
                        </a:spcAft>
                      </a:pPr>
                      <a:endParaRPr lang="en-US" sz="2000" dirty="0">
                        <a:effectLst/>
                        <a:latin typeface="Calibri"/>
                        <a:ea typeface="Calibri"/>
                        <a:cs typeface="Times New Roman"/>
                      </a:endParaRPr>
                    </a:p>
                  </a:txBody>
                  <a:tcPr marL="0" marR="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Tree>
    <p:extLst>
      <p:ext uri="{BB962C8B-B14F-4D97-AF65-F5344CB8AC3E}">
        <p14:creationId xmlns:p14="http://schemas.microsoft.com/office/powerpoint/2010/main" val="34814005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Autofit/>
          </a:bodyPr>
          <a:lstStyle/>
          <a:p>
            <a:r>
              <a:rPr lang="en-US" sz="4400" dirty="0" smtClean="0">
                <a:solidFill>
                  <a:srgbClr val="FFFFA7"/>
                </a:solidFill>
              </a:rPr>
              <a:t>Conversion notes – green weight</a:t>
            </a:r>
            <a:endParaRPr lang="en-US" sz="4400" dirty="0">
              <a:solidFill>
                <a:srgbClr val="FFFFA7"/>
              </a:solidFill>
            </a:endParaRPr>
          </a:p>
        </p:txBody>
      </p:sp>
      <p:sp>
        <p:nvSpPr>
          <p:cNvPr id="6" name="Rectangle 5"/>
          <p:cNvSpPr/>
          <p:nvPr/>
        </p:nvSpPr>
        <p:spPr>
          <a:xfrm>
            <a:off x="475080" y="1295400"/>
            <a:ext cx="8102125" cy="4031873"/>
          </a:xfrm>
          <a:prstGeom prst="rect">
            <a:avLst/>
          </a:prstGeom>
        </p:spPr>
        <p:txBody>
          <a:bodyPr wrap="square">
            <a:spAutoFit/>
          </a:bodyPr>
          <a:lstStyle/>
          <a:p>
            <a:pPr lvl="0" eaLnBrk="0" fontAlgn="base" hangingPunct="0">
              <a:spcBef>
                <a:spcPct val="0"/>
              </a:spcBef>
              <a:spcAft>
                <a:spcPct val="0"/>
              </a:spcAft>
            </a:pPr>
            <a:r>
              <a:rPr lang="en-US" altLang="en-US" sz="3200" dirty="0" smtClean="0">
                <a:latin typeface="Calibri" panose="020F0502020204030204" pitchFamily="34" charset="0"/>
                <a:ea typeface="Times New Roman" pitchFamily="18" charset="0"/>
                <a:cs typeface="Times New Roman" pitchFamily="18" charset="0"/>
              </a:rPr>
              <a:t>Green</a:t>
            </a:r>
            <a:r>
              <a:rPr lang="en-US" altLang="en-US" sz="3200" dirty="0" smtClean="0">
                <a:latin typeface="Arial" pitchFamily="34" charset="0"/>
                <a:ea typeface="Times New Roman" pitchFamily="18" charset="0"/>
                <a:cs typeface="Times New Roman" pitchFamily="18" charset="0"/>
              </a:rPr>
              <a:t> </a:t>
            </a:r>
            <a:r>
              <a:rPr lang="en-US" altLang="en-US" sz="3200" dirty="0">
                <a:latin typeface="Arial" pitchFamily="34" charset="0"/>
                <a:ea typeface="Times New Roman" pitchFamily="18" charset="0"/>
                <a:cs typeface="Times New Roman" pitchFamily="18" charset="0"/>
              </a:rPr>
              <a:t>weights vary widely depending on moisture content, and moisture content varies with </a:t>
            </a:r>
            <a:r>
              <a:rPr lang="en-US" altLang="en-US" sz="3200" dirty="0" smtClean="0">
                <a:latin typeface="Arial" pitchFamily="34" charset="0"/>
                <a:ea typeface="Times New Roman" pitchFamily="18" charset="0"/>
                <a:cs typeface="Times New Roman" pitchFamily="18" charset="0"/>
              </a:rPr>
              <a:t>species</a:t>
            </a:r>
            <a:r>
              <a:rPr lang="en-US" altLang="en-US" sz="3200" dirty="0">
                <a:latin typeface="Arial" pitchFamily="34" charset="0"/>
                <a:ea typeface="Times New Roman" pitchFamily="18" charset="0"/>
                <a:cs typeface="Times New Roman" pitchFamily="18" charset="0"/>
              </a:rPr>
              <a:t>, season of harvest, and site conditions</a:t>
            </a:r>
            <a:r>
              <a:rPr lang="en-US" altLang="en-US" sz="3200" dirty="0" smtClean="0">
                <a:latin typeface="Arial" pitchFamily="34" charset="0"/>
                <a:ea typeface="Times New Roman" pitchFamily="18" charset="0"/>
                <a:cs typeface="Times New Roman" pitchFamily="18" charset="0"/>
              </a:rPr>
              <a:t>.</a:t>
            </a:r>
          </a:p>
          <a:p>
            <a:pPr lvl="0" eaLnBrk="0" fontAlgn="base" hangingPunct="0">
              <a:spcBef>
                <a:spcPct val="0"/>
              </a:spcBef>
              <a:spcAft>
                <a:spcPct val="0"/>
              </a:spcAft>
            </a:pPr>
            <a:endParaRPr lang="en-US" altLang="en-US" sz="3200" dirty="0">
              <a:latin typeface="Arial" pitchFamily="34" charset="0"/>
              <a:ea typeface="Times New Roman" pitchFamily="18" charset="0"/>
              <a:cs typeface="Times New Roman" pitchFamily="18" charset="0"/>
            </a:endParaRPr>
          </a:p>
          <a:p>
            <a:pPr lvl="0" algn="ctr" eaLnBrk="0" fontAlgn="base" hangingPunct="0">
              <a:spcBef>
                <a:spcPct val="0"/>
              </a:spcBef>
              <a:spcAft>
                <a:spcPct val="0"/>
              </a:spcAft>
            </a:pPr>
            <a:r>
              <a:rPr lang="en-US" altLang="en-US" sz="3200" dirty="0" smtClean="0">
                <a:latin typeface="Arial" pitchFamily="34" charset="0"/>
                <a:ea typeface="Times New Roman" pitchFamily="18" charset="0"/>
                <a:cs typeface="Times New Roman" pitchFamily="18" charset="0"/>
              </a:rPr>
              <a:t>These are rules of thumb  </a:t>
            </a:r>
          </a:p>
          <a:p>
            <a:pPr lvl="0" eaLnBrk="0" fontAlgn="base" hangingPunct="0">
              <a:spcBef>
                <a:spcPct val="0"/>
              </a:spcBef>
              <a:spcAft>
                <a:spcPct val="0"/>
              </a:spcAft>
            </a:pPr>
            <a:endParaRPr lang="en-US" sz="3200" dirty="0">
              <a:latin typeface="Arial" pitchFamily="34" charset="0"/>
              <a:ea typeface="Calibri"/>
              <a:cs typeface="Times New Roman" pitchFamily="18" charset="0"/>
            </a:endParaRPr>
          </a:p>
          <a:p>
            <a:pPr lvl="0" eaLnBrk="0" fontAlgn="base" hangingPunct="0">
              <a:spcBef>
                <a:spcPct val="0"/>
              </a:spcBef>
              <a:spcAft>
                <a:spcPct val="0"/>
              </a:spcAft>
            </a:pPr>
            <a:endParaRPr lang="en-US" sz="3200" dirty="0">
              <a:latin typeface="Calibri"/>
              <a:ea typeface="Calibri"/>
              <a:cs typeface="Times New Roman"/>
            </a:endParaRPr>
          </a:p>
        </p:txBody>
      </p:sp>
      <p:pic>
        <p:nvPicPr>
          <p:cNvPr id="1026" name="Picture 2" descr="C:\Users\mwfreeman\AppData\Local\Microsoft\Windows\Temporary Internet Files\Content.IE5\23XZ8R87\thumbs-up-nathan-eady-01[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81799" y="3657600"/>
            <a:ext cx="900113" cy="106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75449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solidFill>
                  <a:srgbClr val="FFFF8B"/>
                </a:solidFill>
              </a:rPr>
              <a:t>Purpose</a:t>
            </a:r>
            <a:endParaRPr lang="en-US" sz="4800" dirty="0">
              <a:solidFill>
                <a:srgbClr val="FFFF8B"/>
              </a:solidFill>
            </a:endParaRPr>
          </a:p>
        </p:txBody>
      </p:sp>
      <p:sp>
        <p:nvSpPr>
          <p:cNvPr id="3" name="Content Placeholder 2"/>
          <p:cNvSpPr>
            <a:spLocks noGrp="1"/>
          </p:cNvSpPr>
          <p:nvPr>
            <p:ph idx="1"/>
          </p:nvPr>
        </p:nvSpPr>
        <p:spPr/>
        <p:txBody>
          <a:bodyPr>
            <a:normAutofit/>
          </a:bodyPr>
          <a:lstStyle/>
          <a:p>
            <a:r>
              <a:rPr lang="en-US" sz="3600" dirty="0" smtClean="0"/>
              <a:t>To review and update the Forest Resources &amp; Practices Act reforestation standards for Interior (III)  and Southcentral Alaska (II)</a:t>
            </a:r>
          </a:p>
          <a:p>
            <a:r>
              <a:rPr lang="en-US" sz="3600" dirty="0" smtClean="0"/>
              <a:t>To identify high priority research needs for reforestation</a:t>
            </a:r>
            <a:endParaRPr lang="en-US" sz="3600" dirty="0"/>
          </a:p>
        </p:txBody>
      </p:sp>
    </p:spTree>
    <p:extLst>
      <p:ext uri="{BB962C8B-B14F-4D97-AF65-F5344CB8AC3E}">
        <p14:creationId xmlns:p14="http://schemas.microsoft.com/office/powerpoint/2010/main" val="36857005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4400" dirty="0" smtClean="0">
                <a:solidFill>
                  <a:srgbClr val="FFFF8B"/>
                </a:solidFill>
              </a:rPr>
              <a:t>Stocking standard for residuals </a:t>
            </a:r>
            <a:endParaRPr lang="en-US" sz="4400" dirty="0">
              <a:solidFill>
                <a:srgbClr val="FFFF8B"/>
              </a:solidFill>
            </a:endParaRPr>
          </a:p>
        </p:txBody>
      </p:sp>
      <p:sp>
        <p:nvSpPr>
          <p:cNvPr id="3" name="Content Placeholder 2"/>
          <p:cNvSpPr>
            <a:spLocks noGrp="1"/>
          </p:cNvSpPr>
          <p:nvPr>
            <p:ph idx="1"/>
          </p:nvPr>
        </p:nvSpPr>
        <p:spPr>
          <a:xfrm>
            <a:off x="457200" y="1295400"/>
            <a:ext cx="8382000" cy="4678363"/>
          </a:xfrm>
        </p:spPr>
        <p:txBody>
          <a:bodyPr>
            <a:noAutofit/>
          </a:bodyPr>
          <a:lstStyle/>
          <a:p>
            <a:pPr marL="0" indent="0">
              <a:buNone/>
            </a:pPr>
            <a:r>
              <a:rPr lang="en-US" sz="2800" dirty="0" smtClean="0"/>
              <a:t>The IG </a:t>
            </a:r>
            <a:r>
              <a:rPr lang="en-US" sz="2800" dirty="0"/>
              <a:t>recommends that the stocking standard </a:t>
            </a:r>
            <a:r>
              <a:rPr lang="en-US" sz="2800" dirty="0" smtClean="0"/>
              <a:t>chart in </a:t>
            </a:r>
            <a:r>
              <a:rPr lang="en-US" sz="2800" dirty="0"/>
              <a:t>.</a:t>
            </a:r>
            <a:r>
              <a:rPr lang="en-US" sz="2800" dirty="0" smtClean="0"/>
              <a:t>375(b)(</a:t>
            </a:r>
            <a:r>
              <a:rPr lang="en-US" sz="2800" dirty="0"/>
              <a:t>4</a:t>
            </a:r>
            <a:r>
              <a:rPr lang="en-US" sz="2800" i="1" dirty="0"/>
              <a:t>) </a:t>
            </a:r>
            <a:r>
              <a:rPr lang="en-US" sz="2800" dirty="0" smtClean="0"/>
              <a:t>be corrected to close the gap between size classes:</a:t>
            </a:r>
            <a:endParaRPr lang="en-US" dirty="0">
              <a:solidFill>
                <a:srgbClr val="92D050"/>
              </a:solidFill>
            </a:endParaRPr>
          </a:p>
          <a:p>
            <a:pPr marL="0" indent="0">
              <a:buNone/>
            </a:pPr>
            <a:endParaRPr lang="en-US" sz="2800" dirty="0"/>
          </a:p>
          <a:p>
            <a:endParaRPr lang="en-US" sz="2800" dirty="0"/>
          </a:p>
        </p:txBody>
      </p:sp>
      <p:graphicFrame>
        <p:nvGraphicFramePr>
          <p:cNvPr id="4" name="Table 3"/>
          <p:cNvGraphicFramePr>
            <a:graphicFrameLocks noGrp="1"/>
          </p:cNvGraphicFramePr>
          <p:nvPr>
            <p:extLst>
              <p:ext uri="{D42A27DB-BD31-4B8C-83A1-F6EECF244321}">
                <p14:modId xmlns:p14="http://schemas.microsoft.com/office/powerpoint/2010/main" val="3869142369"/>
              </p:ext>
            </p:extLst>
          </p:nvPr>
        </p:nvGraphicFramePr>
        <p:xfrm>
          <a:off x="838200" y="2895600"/>
          <a:ext cx="7315200" cy="3105867"/>
        </p:xfrm>
        <a:graphic>
          <a:graphicData uri="http://schemas.openxmlformats.org/drawingml/2006/table">
            <a:tbl>
              <a:tblPr firstRow="1" bandRow="1">
                <a:tableStyleId>{5C22544A-7EE6-4342-B048-85BDC9FD1C3A}</a:tableStyleId>
              </a:tblPr>
              <a:tblGrid>
                <a:gridCol w="3886200"/>
                <a:gridCol w="3429000"/>
              </a:tblGrid>
              <a:tr h="1057523">
                <a:tc>
                  <a:txBody>
                    <a:bodyPr/>
                    <a:lstStyle/>
                    <a:p>
                      <a:pPr algn="ctr"/>
                      <a:r>
                        <a:rPr lang="en-US" sz="2400" dirty="0" smtClean="0"/>
                        <a:t>Average DBH of Remaining Stand – Inches</a:t>
                      </a:r>
                      <a:endParaRPr lang="en-US" sz="2400" dirty="0"/>
                    </a:p>
                  </a:txBody>
                  <a:tcPr anchor="ctr"/>
                </a:tc>
                <a:tc>
                  <a:txBody>
                    <a:bodyPr/>
                    <a:lstStyle/>
                    <a:p>
                      <a:pPr algn="ctr"/>
                      <a:r>
                        <a:rPr lang="en-US" sz="2400" dirty="0" smtClean="0"/>
                        <a:t>Minimum Stocking</a:t>
                      </a:r>
                      <a:r>
                        <a:rPr lang="en-US" sz="2400" baseline="0" dirty="0" smtClean="0"/>
                        <a:t> Standard (trees per acre)</a:t>
                      </a:r>
                      <a:endParaRPr lang="en-US" sz="2400" dirty="0"/>
                    </a:p>
                  </a:txBody>
                  <a:tcPr anchor="ctr"/>
                </a:tc>
              </a:tr>
              <a:tr h="612692">
                <a:tc>
                  <a:txBody>
                    <a:bodyPr/>
                    <a:lstStyle/>
                    <a:p>
                      <a:r>
                        <a:rPr lang="en-US" sz="2400" dirty="0" smtClean="0"/>
                        <a:t>Greater than </a:t>
                      </a:r>
                      <a:r>
                        <a:rPr lang="en-US" sz="2400" b="1" dirty="0" smtClean="0">
                          <a:solidFill>
                            <a:srgbClr val="FF0000"/>
                          </a:solidFill>
                        </a:rPr>
                        <a:t>or equal to </a:t>
                      </a:r>
                      <a:r>
                        <a:rPr lang="en-US" sz="2400" dirty="0" smtClean="0"/>
                        <a:t>9 (saw</a:t>
                      </a:r>
                      <a:r>
                        <a:rPr lang="en-US" sz="2400" baseline="0" dirty="0" smtClean="0"/>
                        <a:t> timber)</a:t>
                      </a:r>
                      <a:endParaRPr lang="en-US" sz="2400" dirty="0"/>
                    </a:p>
                  </a:txBody>
                  <a:tcPr/>
                </a:tc>
                <a:tc>
                  <a:txBody>
                    <a:bodyPr/>
                    <a:lstStyle/>
                    <a:p>
                      <a:r>
                        <a:rPr lang="en-US" sz="2400" dirty="0" smtClean="0"/>
                        <a:t>120</a:t>
                      </a:r>
                    </a:p>
                  </a:txBody>
                  <a:tcPr/>
                </a:tc>
              </a:tr>
              <a:tr h="612692">
                <a:tc>
                  <a:txBody>
                    <a:bodyPr/>
                    <a:lstStyle/>
                    <a:p>
                      <a:r>
                        <a:rPr lang="en-US" sz="2400" dirty="0" smtClean="0"/>
                        <a:t>6 to 8 (pole timber)</a:t>
                      </a:r>
                      <a:endParaRPr lang="en-US" sz="2400" dirty="0"/>
                    </a:p>
                  </a:txBody>
                  <a:tcPr/>
                </a:tc>
                <a:tc>
                  <a:txBody>
                    <a:bodyPr/>
                    <a:lstStyle/>
                    <a:p>
                      <a:r>
                        <a:rPr lang="en-US" sz="2400" dirty="0" smtClean="0"/>
                        <a:t>170</a:t>
                      </a:r>
                      <a:endParaRPr lang="en-US" sz="2400" dirty="0"/>
                    </a:p>
                  </a:txBody>
                  <a:tcPr/>
                </a:tc>
              </a:tr>
              <a:tr h="612692">
                <a:tc>
                  <a:txBody>
                    <a:bodyPr/>
                    <a:lstStyle/>
                    <a:p>
                      <a:r>
                        <a:rPr lang="en-US" sz="2400" dirty="0" smtClean="0"/>
                        <a:t>1 to 5 (sapling)</a:t>
                      </a:r>
                      <a:endParaRPr lang="en-US" sz="2400" dirty="0"/>
                    </a:p>
                  </a:txBody>
                  <a:tcPr/>
                </a:tc>
                <a:tc>
                  <a:txBody>
                    <a:bodyPr/>
                    <a:lstStyle/>
                    <a:p>
                      <a:r>
                        <a:rPr lang="en-US" sz="2400" dirty="0" smtClean="0"/>
                        <a:t>200</a:t>
                      </a:r>
                      <a:endParaRPr lang="en-US" sz="2400" dirty="0"/>
                    </a:p>
                  </a:txBody>
                  <a:tcPr/>
                </a:tc>
              </a:tr>
            </a:tbl>
          </a:graphicData>
        </a:graphic>
      </p:graphicFrame>
    </p:spTree>
    <p:extLst>
      <p:ext uri="{BB962C8B-B14F-4D97-AF65-F5344CB8AC3E}">
        <p14:creationId xmlns:p14="http://schemas.microsoft.com/office/powerpoint/2010/main" val="28943699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Autofit/>
          </a:bodyPr>
          <a:lstStyle/>
          <a:p>
            <a:r>
              <a:rPr lang="en-US" sz="4200" dirty="0" smtClean="0">
                <a:solidFill>
                  <a:srgbClr val="FFFF8B"/>
                </a:solidFill>
              </a:rPr>
              <a:t>Stocking distribution – C8am</a:t>
            </a:r>
            <a:endParaRPr lang="en-US" sz="4200" dirty="0">
              <a:solidFill>
                <a:srgbClr val="FFFF8B"/>
              </a:solidFill>
            </a:endParaRPr>
          </a:p>
        </p:txBody>
      </p:sp>
      <p:sp>
        <p:nvSpPr>
          <p:cNvPr id="3" name="Content Placeholder 2"/>
          <p:cNvSpPr>
            <a:spLocks noGrp="1"/>
          </p:cNvSpPr>
          <p:nvPr>
            <p:ph idx="1"/>
          </p:nvPr>
        </p:nvSpPr>
        <p:spPr>
          <a:xfrm>
            <a:off x="457200" y="990600"/>
            <a:ext cx="8229600" cy="4525963"/>
          </a:xfrm>
        </p:spPr>
        <p:txBody>
          <a:bodyPr>
            <a:noAutofit/>
          </a:bodyPr>
          <a:lstStyle/>
          <a:p>
            <a:pPr marL="0" indent="0">
              <a:buNone/>
            </a:pPr>
            <a:r>
              <a:rPr lang="en-US" sz="2600" dirty="0" smtClean="0"/>
              <a:t>Given </a:t>
            </a:r>
            <a:r>
              <a:rPr lang="en-US" sz="2600" dirty="0"/>
              <a:t>information on continued recruitment beyond the current deadlines for </a:t>
            </a:r>
            <a:r>
              <a:rPr lang="en-US" sz="2600" dirty="0" smtClean="0"/>
              <a:t>reforestation, </a:t>
            </a:r>
            <a:r>
              <a:rPr lang="en-US" sz="2600" dirty="0"/>
              <a:t>requiring reforestation on 90% </a:t>
            </a:r>
            <a:r>
              <a:rPr lang="en-US" sz="2600" dirty="0" smtClean="0"/>
              <a:t>of </a:t>
            </a:r>
            <a:r>
              <a:rPr lang="en-US" sz="2600" dirty="0"/>
              <a:t>the harvest area within 5-7 years is too stringent. </a:t>
            </a:r>
            <a:r>
              <a:rPr lang="en-US" sz="2600" dirty="0" smtClean="0"/>
              <a:t>Reforestation </a:t>
            </a:r>
            <a:r>
              <a:rPr lang="en-US" sz="2600" dirty="0"/>
              <a:t>on 80% of the harvest area is recommended as a more appropriate minimum target based on field experience and the time frame for regeneration surveys defined in the regulations. </a:t>
            </a:r>
            <a:r>
              <a:rPr lang="en-US" sz="2600" dirty="0" smtClean="0"/>
              <a:t>Time </a:t>
            </a:r>
            <a:r>
              <a:rPr lang="en-US" sz="2600" dirty="0"/>
              <a:t>extensions for achieving this standard may be considered under the </a:t>
            </a:r>
            <a:r>
              <a:rPr lang="en-US" sz="2600" dirty="0" smtClean="0"/>
              <a:t>existing procedures </a:t>
            </a:r>
            <a:r>
              <a:rPr lang="en-US" sz="2600" dirty="0"/>
              <a:t>for extension in .375(e). </a:t>
            </a:r>
            <a:r>
              <a:rPr lang="en-US" dirty="0" smtClean="0">
                <a:solidFill>
                  <a:srgbClr val="92D050"/>
                </a:solidFill>
              </a:rPr>
              <a:t>(</a:t>
            </a:r>
            <a:r>
              <a:rPr lang="en-US" dirty="0">
                <a:solidFill>
                  <a:srgbClr val="92D050"/>
                </a:solidFill>
              </a:rPr>
              <a:t>K-YES)</a:t>
            </a:r>
          </a:p>
          <a:p>
            <a:pPr marL="274320" lvl="1" indent="0">
              <a:buNone/>
            </a:pPr>
            <a:r>
              <a:rPr lang="en-US" sz="2800" dirty="0">
                <a:solidFill>
                  <a:srgbClr val="B3EBFF"/>
                </a:solidFill>
              </a:rPr>
              <a:t>11 AAC 95.375 (d)(4).  no more than </a:t>
            </a:r>
            <a:r>
              <a:rPr lang="en-US" sz="2800" strike="sngStrike" dirty="0">
                <a:solidFill>
                  <a:srgbClr val="B3EBFF"/>
                </a:solidFill>
              </a:rPr>
              <a:t>10 </a:t>
            </a:r>
            <a:r>
              <a:rPr lang="en-US" sz="2800" u="sng" dirty="0">
                <a:solidFill>
                  <a:srgbClr val="B3EBFF"/>
                </a:solidFill>
              </a:rPr>
              <a:t> 20 </a:t>
            </a:r>
            <a:r>
              <a:rPr lang="en-US" sz="2800" dirty="0">
                <a:solidFill>
                  <a:srgbClr val="B3EBFF"/>
                </a:solidFill>
              </a:rPr>
              <a:t>percent of the harvest area or contiguous areas may be below the stocking levels as set out in (1) or (2) of this subsec­tion.</a:t>
            </a:r>
          </a:p>
          <a:p>
            <a:endParaRPr lang="en-US" sz="2600" dirty="0"/>
          </a:p>
        </p:txBody>
      </p:sp>
    </p:spTree>
    <p:extLst>
      <p:ext uri="{BB962C8B-B14F-4D97-AF65-F5344CB8AC3E}">
        <p14:creationId xmlns:p14="http://schemas.microsoft.com/office/powerpoint/2010/main" val="647137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4400" dirty="0" smtClean="0">
                <a:solidFill>
                  <a:srgbClr val="FFFF8B"/>
                </a:solidFill>
              </a:rPr>
              <a:t>Stocking distribution – C6am</a:t>
            </a:r>
            <a:endParaRPr lang="en-US" sz="4400" dirty="0">
              <a:solidFill>
                <a:srgbClr val="FFFF8B"/>
              </a:solidFill>
            </a:endParaRPr>
          </a:p>
        </p:txBody>
      </p:sp>
      <p:sp>
        <p:nvSpPr>
          <p:cNvPr id="3" name="Content Placeholder 2"/>
          <p:cNvSpPr>
            <a:spLocks noGrp="1"/>
          </p:cNvSpPr>
          <p:nvPr>
            <p:ph idx="1"/>
          </p:nvPr>
        </p:nvSpPr>
        <p:spPr>
          <a:xfrm>
            <a:off x="457200" y="1295400"/>
            <a:ext cx="8382000" cy="4678363"/>
          </a:xfrm>
        </p:spPr>
        <p:txBody>
          <a:bodyPr>
            <a:noAutofit/>
          </a:bodyPr>
          <a:lstStyle/>
          <a:p>
            <a:pPr marL="0" indent="0">
              <a:buNone/>
            </a:pPr>
            <a:r>
              <a:rPr lang="en-US" sz="2800" dirty="0" smtClean="0"/>
              <a:t>The </a:t>
            </a:r>
            <a:r>
              <a:rPr lang="en-US" sz="2800" dirty="0"/>
              <a:t>stocking standard in .375(d)(4</a:t>
            </a:r>
            <a:r>
              <a:rPr lang="en-US" sz="2800" i="1" dirty="0"/>
              <a:t>) </a:t>
            </a:r>
            <a:r>
              <a:rPr lang="en-US" sz="2800" dirty="0" smtClean="0"/>
              <a:t>should allow </a:t>
            </a:r>
            <a:r>
              <a:rPr lang="en-US" sz="2800" dirty="0"/>
              <a:t>flexibility to reflect natural variation in stocking distribution prior to harvest.  If the landowner plans to request a </a:t>
            </a:r>
            <a:r>
              <a:rPr lang="en-US" sz="2800" dirty="0" smtClean="0"/>
              <a:t>variation from this standard, </a:t>
            </a:r>
            <a:r>
              <a:rPr lang="en-US" sz="2800" dirty="0"/>
              <a:t>pre-existing patchy conditions within </a:t>
            </a:r>
            <a:r>
              <a:rPr lang="en-US" sz="2800" dirty="0" smtClean="0"/>
              <a:t>                                              harvest </a:t>
            </a:r>
            <a:r>
              <a:rPr lang="en-US" sz="2800" dirty="0" smtClean="0"/>
              <a:t>units should                                                    </a:t>
            </a:r>
            <a:r>
              <a:rPr lang="en-US" sz="2800" dirty="0" smtClean="0"/>
              <a:t>be </a:t>
            </a:r>
            <a:r>
              <a:rPr lang="en-US" sz="2800" dirty="0"/>
              <a:t>documented</a:t>
            </a:r>
            <a:r>
              <a:rPr lang="en-US" sz="2800" dirty="0" smtClean="0"/>
              <a:t> in </a:t>
            </a:r>
            <a:r>
              <a:rPr lang="en-US" sz="2800" dirty="0"/>
              <a:t>the </a:t>
            </a:r>
            <a:r>
              <a:rPr lang="en-US" sz="2800" dirty="0" smtClean="0"/>
              <a:t>                                                    DPO</a:t>
            </a:r>
            <a:r>
              <a:rPr lang="en-US" sz="2800" dirty="0"/>
              <a:t>. </a:t>
            </a:r>
            <a:r>
              <a:rPr lang="en-US" dirty="0" smtClean="0">
                <a:solidFill>
                  <a:srgbClr val="92D050"/>
                </a:solidFill>
              </a:rPr>
              <a:t>(</a:t>
            </a:r>
            <a:r>
              <a:rPr lang="en-US" dirty="0">
                <a:solidFill>
                  <a:srgbClr val="92D050"/>
                </a:solidFill>
              </a:rPr>
              <a:t>K-YES</a:t>
            </a:r>
            <a:r>
              <a:rPr lang="en-US" dirty="0" smtClean="0">
                <a:solidFill>
                  <a:srgbClr val="92D050"/>
                </a:solidFill>
              </a:rPr>
              <a:t>)</a:t>
            </a:r>
          </a:p>
          <a:p>
            <a:pPr marL="0" indent="0">
              <a:buNone/>
            </a:pPr>
            <a:endParaRPr lang="en-US" sz="2800" dirty="0"/>
          </a:p>
        </p:txBody>
      </p:sp>
      <p:pic>
        <p:nvPicPr>
          <p:cNvPr id="4098" name="Picture 2" descr="http://alaska.usgs.gov/science/geography/images/burn3.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18000" y="3463509"/>
            <a:ext cx="4476750" cy="313202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318000" y="6248400"/>
            <a:ext cx="2692400" cy="369332"/>
          </a:xfrm>
          <a:prstGeom prst="rect">
            <a:avLst/>
          </a:prstGeom>
          <a:noFill/>
        </p:spPr>
        <p:txBody>
          <a:bodyPr wrap="square" rtlCol="0">
            <a:spAutoFit/>
          </a:bodyPr>
          <a:lstStyle/>
          <a:p>
            <a:r>
              <a:rPr lang="en-US" dirty="0" smtClean="0"/>
              <a:t>Alaska.usgs.gov</a:t>
            </a:r>
            <a:endParaRPr lang="en-US" dirty="0"/>
          </a:p>
        </p:txBody>
      </p:sp>
    </p:spTree>
    <p:extLst>
      <p:ext uri="{BB962C8B-B14F-4D97-AF65-F5344CB8AC3E}">
        <p14:creationId xmlns:p14="http://schemas.microsoft.com/office/powerpoint/2010/main" val="11636965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Autofit/>
          </a:bodyPr>
          <a:lstStyle/>
          <a:p>
            <a:pPr marL="0" lvl="1" indent="0">
              <a:buNone/>
            </a:pPr>
            <a:r>
              <a:rPr lang="en-US" sz="3000" b="1" dirty="0">
                <a:solidFill>
                  <a:srgbClr val="B3EBFF"/>
                </a:solidFill>
              </a:rPr>
              <a:t>11 AAC </a:t>
            </a:r>
            <a:r>
              <a:rPr lang="en-US" sz="3000" b="1" dirty="0" smtClean="0">
                <a:solidFill>
                  <a:srgbClr val="B3EBFF"/>
                </a:solidFill>
              </a:rPr>
              <a:t>95.375 </a:t>
            </a:r>
            <a:r>
              <a:rPr lang="en-US" sz="3000" b="1" dirty="0">
                <a:solidFill>
                  <a:srgbClr val="B3EBFF"/>
                </a:solidFill>
              </a:rPr>
              <a:t>Reforestation requirement.</a:t>
            </a:r>
            <a:r>
              <a:rPr lang="en-US" sz="3000" dirty="0">
                <a:solidFill>
                  <a:srgbClr val="B3EBFF"/>
                </a:solidFill>
              </a:rPr>
              <a:t> </a:t>
            </a:r>
            <a:endParaRPr lang="en-US" sz="3000" b="1" dirty="0" smtClean="0">
              <a:solidFill>
                <a:srgbClr val="B3EBFF"/>
              </a:solidFill>
            </a:endParaRPr>
          </a:p>
          <a:p>
            <a:pPr marL="274320" lvl="1" indent="-274320"/>
            <a:r>
              <a:rPr lang="en-US" sz="3000" b="1" dirty="0" smtClean="0">
                <a:solidFill>
                  <a:srgbClr val="B3EBFF"/>
                </a:solidFill>
              </a:rPr>
              <a:t>(c) </a:t>
            </a:r>
            <a:r>
              <a:rPr lang="en-US" sz="3000" dirty="0" smtClean="0">
                <a:solidFill>
                  <a:srgbClr val="B3EBFF"/>
                </a:solidFill>
              </a:rPr>
              <a:t>In </a:t>
            </a:r>
            <a:r>
              <a:rPr lang="en-US" sz="3000" dirty="0">
                <a:solidFill>
                  <a:srgbClr val="B3EBFF"/>
                </a:solidFill>
              </a:rPr>
              <a:t>areas within Region II or III where the natural </a:t>
            </a:r>
            <a:r>
              <a:rPr lang="en-US" sz="3000" u="sng" dirty="0">
                <a:solidFill>
                  <a:srgbClr val="B3EBFF"/>
                </a:solidFill>
              </a:rPr>
              <a:t>amount or distribution of </a:t>
            </a:r>
            <a:r>
              <a:rPr lang="en-US" sz="3000" dirty="0">
                <a:solidFill>
                  <a:srgbClr val="B3EBFF"/>
                </a:solidFill>
              </a:rPr>
              <a:t>stocking of commercial trees is below the minimum standards in (b)(4) before harvest, the division will consider a variation from the stocking levels required in (d) of this </a:t>
            </a:r>
            <a:r>
              <a:rPr lang="en-US" sz="3000" dirty="0" smtClean="0">
                <a:solidFill>
                  <a:srgbClr val="B3EBFF"/>
                </a:solidFill>
              </a:rPr>
              <a:t>section.</a:t>
            </a:r>
            <a:r>
              <a:rPr lang="en-US" sz="3000" dirty="0">
                <a:solidFill>
                  <a:srgbClr val="B3EBFF"/>
                </a:solidFill>
              </a:rPr>
              <a:t> </a:t>
            </a:r>
            <a:r>
              <a:rPr lang="en-US" sz="3000" dirty="0" smtClean="0">
                <a:solidFill>
                  <a:srgbClr val="B3EBFF"/>
                </a:solidFill>
              </a:rPr>
              <a:t> A request for variation under this section must be submitted through a DPO with documentation of pre-harvest stocking level and </a:t>
            </a:r>
            <a:r>
              <a:rPr lang="en-US" sz="3000" dirty="0" smtClean="0">
                <a:solidFill>
                  <a:srgbClr val="B3EBFF"/>
                </a:solidFill>
              </a:rPr>
              <a:t>distribution.                                                             </a:t>
            </a:r>
            <a:endParaRPr lang="en-US" sz="3000" u="sng" dirty="0">
              <a:solidFill>
                <a:srgbClr val="B3EBFF"/>
              </a:solidFill>
            </a:endParaRPr>
          </a:p>
        </p:txBody>
      </p:sp>
    </p:spTree>
    <p:extLst>
      <p:ext uri="{BB962C8B-B14F-4D97-AF65-F5344CB8AC3E}">
        <p14:creationId xmlns:p14="http://schemas.microsoft.com/office/powerpoint/2010/main" val="17837763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4000" dirty="0" smtClean="0">
                <a:solidFill>
                  <a:srgbClr val="FFFF8B"/>
                </a:solidFill>
              </a:rPr>
              <a:t>Stocking distribution – C6am/C12</a:t>
            </a:r>
            <a:endParaRPr lang="en-US" sz="4000" dirty="0">
              <a:solidFill>
                <a:srgbClr val="FFFF8B"/>
              </a:solidFill>
            </a:endParaRPr>
          </a:p>
        </p:txBody>
      </p:sp>
      <p:sp>
        <p:nvSpPr>
          <p:cNvPr id="3" name="Content Placeholder 2"/>
          <p:cNvSpPr>
            <a:spLocks noGrp="1"/>
          </p:cNvSpPr>
          <p:nvPr>
            <p:ph idx="1"/>
          </p:nvPr>
        </p:nvSpPr>
        <p:spPr>
          <a:xfrm>
            <a:off x="457200" y="1066800"/>
            <a:ext cx="8229600" cy="4525963"/>
          </a:xfrm>
        </p:spPr>
        <p:txBody>
          <a:bodyPr>
            <a:noAutofit/>
          </a:bodyPr>
          <a:lstStyle/>
          <a:p>
            <a:pPr marL="0" indent="0">
              <a:buNone/>
            </a:pPr>
            <a:r>
              <a:rPr lang="en-US" sz="2700" dirty="0" smtClean="0"/>
              <a:t>DOF should </a:t>
            </a:r>
            <a:r>
              <a:rPr lang="en-US" sz="2700" dirty="0"/>
              <a:t>consider site conditions and non-</a:t>
            </a:r>
            <a:r>
              <a:rPr lang="en-US" sz="2700" dirty="0" err="1"/>
              <a:t>stockable</a:t>
            </a:r>
            <a:r>
              <a:rPr lang="en-US" sz="2700" dirty="0"/>
              <a:t> areas when reviewing requests for variation from the stocking </a:t>
            </a:r>
            <a:r>
              <a:rPr lang="en-US" sz="2700" dirty="0" smtClean="0"/>
              <a:t>distribution standard </a:t>
            </a:r>
            <a:r>
              <a:rPr lang="en-US" sz="2700" dirty="0"/>
              <a:t>under 11 AAC 95.375(c).  Low stocking may reflect both long-term site conditions and conditions that could be remedied by forest management actions.  </a:t>
            </a:r>
            <a:r>
              <a:rPr lang="en-US" sz="2700" dirty="0" smtClean="0"/>
              <a:t>The </a:t>
            </a:r>
            <a:r>
              <a:rPr lang="en-US" sz="2700" dirty="0"/>
              <a:t>target is to achieve a regenerated stand that is similar to or more fully stocked than the stand that existed prior to the harvest</a:t>
            </a:r>
            <a:r>
              <a:rPr lang="en-US" sz="2700" dirty="0" smtClean="0"/>
              <a:t>.  </a:t>
            </a:r>
            <a:r>
              <a:rPr lang="en-US" sz="2700" dirty="0" smtClean="0">
                <a:solidFill>
                  <a:srgbClr val="92D050"/>
                </a:solidFill>
              </a:rPr>
              <a:t>(</a:t>
            </a:r>
            <a:r>
              <a:rPr lang="en-US" sz="2700" dirty="0">
                <a:solidFill>
                  <a:srgbClr val="92D050"/>
                </a:solidFill>
              </a:rPr>
              <a:t>K-YES)</a:t>
            </a:r>
          </a:p>
          <a:p>
            <a:pPr marL="274320" lvl="1" indent="0">
              <a:buNone/>
            </a:pPr>
            <a:r>
              <a:rPr lang="en-US" sz="2700" b="1" dirty="0">
                <a:solidFill>
                  <a:srgbClr val="B3EBFF"/>
                </a:solidFill>
              </a:rPr>
              <a:t>11 AAC 95.235. </a:t>
            </a:r>
            <a:r>
              <a:rPr lang="en-US" sz="2700" u="sng" dirty="0">
                <a:solidFill>
                  <a:srgbClr val="B3EBFF"/>
                </a:solidFill>
              </a:rPr>
              <a:t>(</a:t>
            </a:r>
            <a:r>
              <a:rPr lang="en-US" sz="2700" dirty="0">
                <a:solidFill>
                  <a:srgbClr val="B3EBFF"/>
                </a:solidFill>
              </a:rPr>
              <a:t>(</a:t>
            </a:r>
            <a:r>
              <a:rPr lang="en-US" sz="2700" u="sng" dirty="0">
                <a:solidFill>
                  <a:srgbClr val="B3EBFF"/>
                </a:solidFill>
              </a:rPr>
              <a:t>e</a:t>
            </a:r>
            <a:r>
              <a:rPr lang="en-US" sz="2700" dirty="0">
                <a:solidFill>
                  <a:srgbClr val="B3EBFF"/>
                </a:solidFill>
              </a:rPr>
              <a:t>)</a:t>
            </a:r>
            <a:r>
              <a:rPr lang="en-US" sz="2700" u="sng" dirty="0">
                <a:solidFill>
                  <a:srgbClr val="B3EBFF"/>
                </a:solidFill>
              </a:rPr>
              <a:t>-new)  In evaluating a request for a variation to reforestation stocking distribution standards under 11 AAC 95.375(d)(4) the state forester will consider non-</a:t>
            </a:r>
            <a:r>
              <a:rPr lang="en-US" sz="2700" u="sng" dirty="0" err="1">
                <a:solidFill>
                  <a:srgbClr val="B3EBFF"/>
                </a:solidFill>
              </a:rPr>
              <a:t>stockable</a:t>
            </a:r>
            <a:r>
              <a:rPr lang="en-US" sz="2700" u="sng" dirty="0">
                <a:solidFill>
                  <a:srgbClr val="B3EBFF"/>
                </a:solidFill>
              </a:rPr>
              <a:t> areas, and long-term and short-term site conditions.</a:t>
            </a:r>
            <a:r>
              <a:rPr lang="en-US" sz="2700" b="1" dirty="0">
                <a:solidFill>
                  <a:srgbClr val="B3EBFF"/>
                </a:solidFill>
              </a:rPr>
              <a:t> </a:t>
            </a:r>
            <a:endParaRPr lang="en-US" sz="2700" dirty="0">
              <a:solidFill>
                <a:srgbClr val="B3EBFF"/>
              </a:solidFill>
            </a:endParaRPr>
          </a:p>
        </p:txBody>
      </p:sp>
    </p:spTree>
    <p:extLst>
      <p:ext uri="{BB962C8B-B14F-4D97-AF65-F5344CB8AC3E}">
        <p14:creationId xmlns:p14="http://schemas.microsoft.com/office/powerpoint/2010/main" val="22071392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792162"/>
          </a:xfrm>
        </p:spPr>
        <p:txBody>
          <a:bodyPr>
            <a:normAutofit/>
          </a:bodyPr>
          <a:lstStyle/>
          <a:p>
            <a:r>
              <a:rPr lang="en-US" sz="4400" dirty="0" smtClean="0">
                <a:solidFill>
                  <a:srgbClr val="FFFF8B"/>
                </a:solidFill>
              </a:rPr>
              <a:t>Natural regen and DPOs – C1am</a:t>
            </a:r>
            <a:endParaRPr lang="en-US" sz="4400" dirty="0">
              <a:solidFill>
                <a:srgbClr val="FFFF8B"/>
              </a:solidFill>
            </a:endParaRPr>
          </a:p>
        </p:txBody>
      </p:sp>
      <p:sp>
        <p:nvSpPr>
          <p:cNvPr id="5" name="Content Placeholder 4"/>
          <p:cNvSpPr>
            <a:spLocks noGrp="1"/>
          </p:cNvSpPr>
          <p:nvPr>
            <p:ph idx="1"/>
          </p:nvPr>
        </p:nvSpPr>
        <p:spPr>
          <a:xfrm>
            <a:off x="457200" y="1143000"/>
            <a:ext cx="8229600" cy="5257800"/>
          </a:xfrm>
        </p:spPr>
        <p:txBody>
          <a:bodyPr>
            <a:normAutofit fontScale="92500" lnSpcReduction="20000"/>
          </a:bodyPr>
          <a:lstStyle/>
          <a:p>
            <a:pPr marL="0" indent="0">
              <a:buNone/>
            </a:pPr>
            <a:r>
              <a:rPr lang="en-US" sz="2800" dirty="0" smtClean="0"/>
              <a:t>DPOs </a:t>
            </a:r>
            <a:r>
              <a:rPr lang="en-US" sz="2800" dirty="0"/>
              <a:t>need more in-depth information where natural regeneration is the planned reforestation method.  Information provided should address the </a:t>
            </a:r>
            <a:r>
              <a:rPr lang="en-US" sz="2800" dirty="0" smtClean="0"/>
              <a:t>indicators </a:t>
            </a:r>
            <a:r>
              <a:rPr lang="en-US" sz="2800" dirty="0"/>
              <a:t>of likely natural regeneration success or failure in </a:t>
            </a:r>
            <a:r>
              <a:rPr lang="en-US" sz="2800" b="1" dirty="0"/>
              <a:t>F14am</a:t>
            </a:r>
            <a:r>
              <a:rPr lang="en-US" sz="2800" dirty="0"/>
              <a:t> and information on planned or completed site preparation or supplemental </a:t>
            </a:r>
            <a:r>
              <a:rPr lang="en-US" sz="2800" dirty="0" smtClean="0"/>
              <a:t>planting.</a:t>
            </a:r>
            <a:r>
              <a:rPr lang="en-US" sz="2600" dirty="0" smtClean="0">
                <a:solidFill>
                  <a:srgbClr val="98C9FE"/>
                </a:solidFill>
              </a:rPr>
              <a:t> </a:t>
            </a:r>
            <a:r>
              <a:rPr lang="en-US" sz="2600" dirty="0" smtClean="0">
                <a:solidFill>
                  <a:srgbClr val="FF9B9B"/>
                </a:solidFill>
              </a:rPr>
              <a:t>DPO worksheet C (RII and III)</a:t>
            </a:r>
            <a:r>
              <a:rPr lang="en-US" sz="2600" dirty="0" smtClean="0"/>
              <a:t>  </a:t>
            </a:r>
            <a:r>
              <a:rPr lang="en-US" sz="2600" dirty="0">
                <a:solidFill>
                  <a:srgbClr val="92D050"/>
                </a:solidFill>
              </a:rPr>
              <a:t>(K-YES)</a:t>
            </a:r>
          </a:p>
          <a:p>
            <a:pPr marL="457200" indent="-457200"/>
            <a:r>
              <a:rPr lang="en-US" dirty="0">
                <a:solidFill>
                  <a:schemeClr val="tx1"/>
                </a:solidFill>
              </a:rPr>
              <a:t>Seed bed conditions </a:t>
            </a:r>
          </a:p>
          <a:p>
            <a:pPr marL="457200" indent="-457200"/>
            <a:r>
              <a:rPr lang="en-US" dirty="0">
                <a:solidFill>
                  <a:schemeClr val="tx1"/>
                </a:solidFill>
              </a:rPr>
              <a:t>Minimal soil disturbance in areas of vegetative reproduction </a:t>
            </a:r>
          </a:p>
          <a:p>
            <a:pPr marL="457200" indent="-457200"/>
            <a:r>
              <a:rPr lang="en-US" dirty="0">
                <a:solidFill>
                  <a:schemeClr val="tx1"/>
                </a:solidFill>
              </a:rPr>
              <a:t>Seed source availability</a:t>
            </a:r>
          </a:p>
          <a:p>
            <a:pPr marL="457200" indent="-457200"/>
            <a:r>
              <a:rPr lang="en-US" dirty="0">
                <a:solidFill>
                  <a:schemeClr val="tx1"/>
                </a:solidFill>
              </a:rPr>
              <a:t>Risk of </a:t>
            </a:r>
            <a:r>
              <a:rPr lang="en-US" dirty="0" smtClean="0">
                <a:solidFill>
                  <a:schemeClr val="tx1"/>
                </a:solidFill>
              </a:rPr>
              <a:t>vegetative </a:t>
            </a:r>
            <a:r>
              <a:rPr lang="en-US" dirty="0">
                <a:solidFill>
                  <a:schemeClr val="tx1"/>
                </a:solidFill>
              </a:rPr>
              <a:t>competition is low (esp. grass)</a:t>
            </a:r>
          </a:p>
          <a:p>
            <a:pPr marL="457200" indent="-457200"/>
            <a:r>
              <a:rPr lang="en-US" dirty="0">
                <a:solidFill>
                  <a:schemeClr val="tx1"/>
                </a:solidFill>
              </a:rPr>
              <a:t>Not spruce beetle </a:t>
            </a:r>
            <a:r>
              <a:rPr lang="en-US" dirty="0" smtClean="0">
                <a:solidFill>
                  <a:schemeClr val="tx1"/>
                </a:solidFill>
              </a:rPr>
              <a:t>infested</a:t>
            </a:r>
          </a:p>
          <a:p>
            <a:pPr marL="457200" indent="-457200"/>
            <a:r>
              <a:rPr lang="en-US" dirty="0" smtClean="0">
                <a:solidFill>
                  <a:schemeClr val="tx1"/>
                </a:solidFill>
              </a:rPr>
              <a:t>Not </a:t>
            </a:r>
            <a:r>
              <a:rPr lang="en-US" dirty="0" err="1">
                <a:solidFill>
                  <a:schemeClr val="tx1"/>
                </a:solidFill>
              </a:rPr>
              <a:t>Tomentosus</a:t>
            </a:r>
            <a:r>
              <a:rPr lang="en-US" dirty="0">
                <a:solidFill>
                  <a:schemeClr val="tx1"/>
                </a:solidFill>
              </a:rPr>
              <a:t> root rot</a:t>
            </a:r>
          </a:p>
          <a:p>
            <a:pPr marL="457200" indent="-457200"/>
            <a:r>
              <a:rPr lang="en-US" dirty="0" smtClean="0">
                <a:solidFill>
                  <a:schemeClr val="tx1"/>
                </a:solidFill>
              </a:rPr>
              <a:t>Risk of herbivory </a:t>
            </a:r>
            <a:endParaRPr lang="en-US" dirty="0">
              <a:solidFill>
                <a:schemeClr val="tx1"/>
              </a:solidFill>
            </a:endParaRPr>
          </a:p>
          <a:p>
            <a:pPr marL="0" indent="0">
              <a:buNone/>
            </a:pPr>
            <a:r>
              <a:rPr lang="en-US" sz="3500" b="1" dirty="0" smtClean="0">
                <a:solidFill>
                  <a:srgbClr val="FFC000"/>
                </a:solidFill>
              </a:rPr>
              <a:t>See handout of DPO checklist</a:t>
            </a:r>
            <a:endParaRPr lang="en-US" sz="3500" b="1" dirty="0">
              <a:solidFill>
                <a:srgbClr val="FFC000"/>
              </a:solidFill>
            </a:endParaRPr>
          </a:p>
        </p:txBody>
      </p:sp>
    </p:spTree>
    <p:extLst>
      <p:ext uri="{BB962C8B-B14F-4D97-AF65-F5344CB8AC3E}">
        <p14:creationId xmlns:p14="http://schemas.microsoft.com/office/powerpoint/2010/main" val="173159882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763000" cy="4678363"/>
          </a:xfrm>
        </p:spPr>
        <p:txBody>
          <a:bodyPr>
            <a:noAutofit/>
          </a:bodyPr>
          <a:lstStyle/>
          <a:p>
            <a:pPr marL="0" indent="0">
              <a:buNone/>
            </a:pPr>
            <a:r>
              <a:rPr lang="en-US" sz="1600" b="1" dirty="0" smtClean="0">
                <a:solidFill>
                  <a:schemeClr val="tx1"/>
                </a:solidFill>
                <a:latin typeface="Calibri" panose="020F0502020204030204" pitchFamily="34" charset="0"/>
              </a:rPr>
              <a:t>DPO REFORESTATION COMMITMENT - REGENERATION </a:t>
            </a:r>
            <a:r>
              <a:rPr lang="en-US" sz="1600" b="1" dirty="0">
                <a:solidFill>
                  <a:schemeClr val="tx1"/>
                </a:solidFill>
                <a:latin typeface="Calibri" panose="020F0502020204030204" pitchFamily="34" charset="0"/>
              </a:rPr>
              <a:t>METHOD </a:t>
            </a:r>
          </a:p>
          <a:p>
            <a:pPr marL="0" indent="0">
              <a:buNone/>
            </a:pPr>
            <a:r>
              <a:rPr lang="en-US" sz="1600" dirty="0" smtClean="0">
                <a:solidFill>
                  <a:schemeClr val="tx1"/>
                </a:solidFill>
                <a:latin typeface="Calibri" panose="020F0502020204030204" pitchFamily="34" charset="0"/>
              </a:rPr>
              <a:t>[ </a:t>
            </a:r>
            <a:r>
              <a:rPr lang="en-US" sz="1600" dirty="0">
                <a:solidFill>
                  <a:schemeClr val="tx1"/>
                </a:solidFill>
                <a:latin typeface="Calibri" panose="020F0502020204030204" pitchFamily="34" charset="0"/>
              </a:rPr>
              <a:t>] Landowner will rely on natural regeneration of the site. </a:t>
            </a:r>
            <a:r>
              <a:rPr lang="en-US" sz="1600" u="sng" dirty="0">
                <a:solidFill>
                  <a:schemeClr val="tx1"/>
                </a:solidFill>
                <a:latin typeface="Calibri" panose="020F0502020204030204" pitchFamily="34" charset="0"/>
              </a:rPr>
              <a:t>Please provide</a:t>
            </a:r>
            <a:r>
              <a:rPr lang="en-US" sz="1600" u="sng" dirty="0">
                <a:solidFill>
                  <a:srgbClr val="FFC000"/>
                </a:solidFill>
                <a:latin typeface="Calibri" panose="020F0502020204030204" pitchFamily="34" charset="0"/>
              </a:rPr>
              <a:t> known information </a:t>
            </a:r>
            <a:r>
              <a:rPr lang="en-US" sz="1600" u="sng" dirty="0">
                <a:solidFill>
                  <a:schemeClr val="tx1"/>
                </a:solidFill>
                <a:latin typeface="Calibri" panose="020F0502020204030204" pitchFamily="34" charset="0"/>
              </a:rPr>
              <a:t>on the following indicators of suitability for natural regeneration.</a:t>
            </a:r>
            <a:r>
              <a:rPr lang="en-US" sz="1600" u="sng" dirty="0">
                <a:solidFill>
                  <a:srgbClr val="FFC000"/>
                </a:solidFill>
                <a:latin typeface="Calibri" panose="020F0502020204030204" pitchFamily="34" charset="0"/>
              </a:rPr>
              <a:t>  Where boxes are checked “no”, please explain.  </a:t>
            </a:r>
            <a:endParaRPr lang="en-US" sz="1600" dirty="0">
              <a:solidFill>
                <a:srgbClr val="FFC000"/>
              </a:solidFill>
              <a:latin typeface="Calibri" panose="020F0502020204030204" pitchFamily="34" charset="0"/>
            </a:endParaRPr>
          </a:p>
          <a:p>
            <a:pPr marL="0" indent="0" defTabSz="457200">
              <a:buNone/>
            </a:pPr>
            <a:r>
              <a:rPr lang="en-US" sz="1400" b="1" u="sng" dirty="0" smtClean="0">
                <a:solidFill>
                  <a:schemeClr val="tx1"/>
                </a:solidFill>
                <a:latin typeface="Calibri" panose="020F0502020204030204" pitchFamily="34" charset="0"/>
              </a:rPr>
              <a:t>Yes</a:t>
            </a:r>
            <a:r>
              <a:rPr lang="en-US" sz="1400" b="1" u="sng" dirty="0">
                <a:solidFill>
                  <a:schemeClr val="tx1"/>
                </a:solidFill>
                <a:latin typeface="Calibri" panose="020F0502020204030204" pitchFamily="34" charset="0"/>
              </a:rPr>
              <a:t>	</a:t>
            </a:r>
            <a:r>
              <a:rPr lang="en-US" sz="1400" b="1" u="sng" dirty="0" smtClean="0">
                <a:solidFill>
                  <a:schemeClr val="tx1"/>
                </a:solidFill>
                <a:latin typeface="Calibri" panose="020F0502020204030204" pitchFamily="34" charset="0"/>
              </a:rPr>
              <a:t>No	N/A</a:t>
            </a:r>
            <a:r>
              <a:rPr lang="en-US" sz="1400" b="1" u="sng" dirty="0">
                <a:solidFill>
                  <a:schemeClr val="tx1"/>
                </a:solidFill>
                <a:latin typeface="Calibri" panose="020F0502020204030204" pitchFamily="34" charset="0"/>
              </a:rPr>
              <a:t>	</a:t>
            </a:r>
            <a:r>
              <a:rPr lang="en-US" sz="1400" b="1" u="sng" dirty="0" smtClean="0">
                <a:solidFill>
                  <a:schemeClr val="tx1"/>
                </a:solidFill>
                <a:latin typeface="Calibri" panose="020F0502020204030204" pitchFamily="34" charset="0"/>
              </a:rPr>
              <a:t>Unknown</a:t>
            </a:r>
            <a:endParaRPr lang="en-US" sz="1400" dirty="0">
              <a:solidFill>
                <a:schemeClr val="tx1"/>
              </a:solidFill>
              <a:latin typeface="Calibri" panose="020F0502020204030204" pitchFamily="34" charset="0"/>
            </a:endParaRPr>
          </a:p>
          <a:p>
            <a:pPr marL="0" indent="0">
              <a:buNone/>
            </a:pPr>
            <a:r>
              <a:rPr lang="en-US" sz="1100" b="1" u="sng" dirty="0">
                <a:solidFill>
                  <a:schemeClr val="tx1"/>
                </a:solidFill>
                <a:latin typeface="Calibri" panose="020F0502020204030204" pitchFamily="34" charset="0"/>
              </a:rPr>
              <a:t>Seedbed and soil conditions suitable</a:t>
            </a:r>
            <a:endParaRPr lang="en-US" sz="1100" dirty="0">
              <a:solidFill>
                <a:schemeClr val="tx1"/>
              </a:solidFill>
              <a:latin typeface="Calibri" panose="020F0502020204030204" pitchFamily="34" charset="0"/>
            </a:endParaRPr>
          </a:p>
          <a:p>
            <a:pPr marL="0" indent="0" defTabSz="457200">
              <a:buNone/>
            </a:pPr>
            <a:r>
              <a:rPr lang="en-US" sz="1100" dirty="0">
                <a:solidFill>
                  <a:schemeClr val="tx1"/>
                </a:solidFill>
                <a:latin typeface="Calibri" panose="020F0502020204030204" pitchFamily="34" charset="0"/>
              </a:rPr>
              <a:t>[ </a:t>
            </a:r>
            <a:r>
              <a:rPr lang="en-US" sz="1100" dirty="0" smtClean="0">
                <a:solidFill>
                  <a:schemeClr val="tx1"/>
                </a:solidFill>
                <a:latin typeface="Calibri" panose="020F0502020204030204" pitchFamily="34" charset="0"/>
              </a:rPr>
              <a:t>]	[ </a:t>
            </a:r>
            <a:r>
              <a:rPr lang="en-US" sz="1100" dirty="0">
                <a:solidFill>
                  <a:schemeClr val="tx1"/>
                </a:solidFill>
                <a:latin typeface="Calibri" panose="020F0502020204030204" pitchFamily="34" charset="0"/>
              </a:rPr>
              <a:t>]  	[ ] 	</a:t>
            </a:r>
            <a:r>
              <a:rPr lang="en-US" sz="1100" dirty="0" smtClean="0">
                <a:solidFill>
                  <a:schemeClr val="tx1"/>
                </a:solidFill>
                <a:latin typeface="Calibri" panose="020F0502020204030204" pitchFamily="34" charset="0"/>
              </a:rPr>
              <a:t>[ </a:t>
            </a:r>
            <a:r>
              <a:rPr lang="en-US" sz="1100" dirty="0">
                <a:solidFill>
                  <a:schemeClr val="tx1"/>
                </a:solidFill>
                <a:latin typeface="Calibri" panose="020F0502020204030204" pitchFamily="34" charset="0"/>
              </a:rPr>
              <a:t>]	Moss layers are shallow  (</a:t>
            </a:r>
            <a:r>
              <a:rPr lang="en-US" sz="1100" u="sng" dirty="0">
                <a:solidFill>
                  <a:schemeClr val="tx1"/>
                </a:solidFill>
                <a:latin typeface="Calibri" panose="020F0502020204030204" pitchFamily="34" charset="0"/>
              </a:rPr>
              <a:t>&lt;4”) </a:t>
            </a:r>
            <a:r>
              <a:rPr lang="en-US" sz="1100" dirty="0">
                <a:solidFill>
                  <a:schemeClr val="tx1"/>
                </a:solidFill>
                <a:latin typeface="Calibri" panose="020F0502020204030204" pitchFamily="34" charset="0"/>
              </a:rPr>
              <a:t>or absent</a:t>
            </a:r>
          </a:p>
          <a:p>
            <a:pPr marL="0" indent="0" defTabSz="457200">
              <a:buNone/>
            </a:pPr>
            <a:r>
              <a:rPr lang="en-US" sz="1100" dirty="0">
                <a:solidFill>
                  <a:schemeClr val="tx1"/>
                </a:solidFill>
                <a:latin typeface="Calibri" panose="020F0502020204030204" pitchFamily="34" charset="0"/>
              </a:rPr>
              <a:t>[ ]	</a:t>
            </a:r>
            <a:r>
              <a:rPr lang="en-US" sz="1100" dirty="0" smtClean="0">
                <a:solidFill>
                  <a:schemeClr val="tx1"/>
                </a:solidFill>
                <a:latin typeface="Calibri" panose="020F0502020204030204" pitchFamily="34" charset="0"/>
              </a:rPr>
              <a:t>[ </a:t>
            </a:r>
            <a:r>
              <a:rPr lang="en-US" sz="1100" dirty="0">
                <a:solidFill>
                  <a:schemeClr val="tx1"/>
                </a:solidFill>
                <a:latin typeface="Calibri" panose="020F0502020204030204" pitchFamily="34" charset="0"/>
              </a:rPr>
              <a:t>]  	</a:t>
            </a:r>
            <a:r>
              <a:rPr lang="en-US" sz="1100" dirty="0" smtClean="0">
                <a:solidFill>
                  <a:schemeClr val="tx1"/>
                </a:solidFill>
                <a:latin typeface="Calibri" panose="020F0502020204030204" pitchFamily="34" charset="0"/>
              </a:rPr>
              <a:t>[ </a:t>
            </a:r>
            <a:r>
              <a:rPr lang="en-US" sz="1100" dirty="0">
                <a:solidFill>
                  <a:schemeClr val="tx1"/>
                </a:solidFill>
                <a:latin typeface="Calibri" panose="020F0502020204030204" pitchFamily="34" charset="0"/>
              </a:rPr>
              <a:t>]	</a:t>
            </a:r>
            <a:r>
              <a:rPr lang="en-US" sz="1100" dirty="0" smtClean="0">
                <a:solidFill>
                  <a:schemeClr val="tx1"/>
                </a:solidFill>
                <a:latin typeface="Calibri" panose="020F0502020204030204" pitchFamily="34" charset="0"/>
              </a:rPr>
              <a:t>[ </a:t>
            </a:r>
            <a:r>
              <a:rPr lang="en-US" sz="1100" dirty="0">
                <a:solidFill>
                  <a:schemeClr val="tx1"/>
                </a:solidFill>
                <a:latin typeface="Calibri" panose="020F0502020204030204" pitchFamily="34" charset="0"/>
              </a:rPr>
              <a:t>]	Where birch or spruce regeneration is targeted, exposed mineral </a:t>
            </a:r>
            <a:endParaRPr lang="en-US" sz="1100" dirty="0" smtClean="0">
              <a:solidFill>
                <a:schemeClr val="tx1"/>
              </a:solidFill>
              <a:latin typeface="Calibri" panose="020F0502020204030204" pitchFamily="34" charset="0"/>
            </a:endParaRPr>
          </a:p>
          <a:p>
            <a:pPr marL="0" indent="0" defTabSz="457200">
              <a:buNone/>
            </a:pPr>
            <a:r>
              <a:rPr lang="en-US" sz="1100" dirty="0" smtClean="0">
                <a:solidFill>
                  <a:schemeClr val="tx1"/>
                </a:solidFill>
                <a:latin typeface="Calibri" panose="020F0502020204030204" pitchFamily="34" charset="0"/>
              </a:rPr>
              <a:t>				soil </a:t>
            </a:r>
            <a:r>
              <a:rPr lang="en-US" sz="1100" dirty="0">
                <a:solidFill>
                  <a:schemeClr val="tx1"/>
                </a:solidFill>
                <a:latin typeface="Calibri" panose="020F0502020204030204" pitchFamily="34" charset="0"/>
              </a:rPr>
              <a:t>will exist on at least 25% of the harvest area and is well-distributed across the unit</a:t>
            </a:r>
          </a:p>
          <a:p>
            <a:pPr marL="0" indent="0" defTabSz="457200">
              <a:buNone/>
            </a:pPr>
            <a:r>
              <a:rPr lang="en-US" sz="1100" dirty="0" smtClean="0">
                <a:solidFill>
                  <a:schemeClr val="tx1"/>
                </a:solidFill>
                <a:latin typeface="Calibri" panose="020F0502020204030204" pitchFamily="34" charset="0"/>
              </a:rPr>
              <a:t>[ </a:t>
            </a:r>
            <a:r>
              <a:rPr lang="en-US" sz="1100" dirty="0">
                <a:solidFill>
                  <a:schemeClr val="tx1"/>
                </a:solidFill>
                <a:latin typeface="Calibri" panose="020F0502020204030204" pitchFamily="34" charset="0"/>
              </a:rPr>
              <a:t>]	</a:t>
            </a:r>
            <a:r>
              <a:rPr lang="en-US" sz="1100" dirty="0" smtClean="0">
                <a:solidFill>
                  <a:schemeClr val="tx1"/>
                </a:solidFill>
                <a:latin typeface="Calibri" panose="020F0502020204030204" pitchFamily="34" charset="0"/>
              </a:rPr>
              <a:t>[ ]</a:t>
            </a:r>
            <a:r>
              <a:rPr lang="en-US" sz="1100" dirty="0">
                <a:solidFill>
                  <a:schemeClr val="tx1"/>
                </a:solidFill>
                <a:latin typeface="Calibri" panose="020F0502020204030204" pitchFamily="34" charset="0"/>
              </a:rPr>
              <a:t>	[ ]	</a:t>
            </a:r>
            <a:r>
              <a:rPr lang="en-US" sz="1100" dirty="0" smtClean="0">
                <a:solidFill>
                  <a:schemeClr val="tx1"/>
                </a:solidFill>
                <a:latin typeface="Calibri" panose="020F0502020204030204" pitchFamily="34" charset="0"/>
              </a:rPr>
              <a:t>[ </a:t>
            </a:r>
            <a:r>
              <a:rPr lang="en-US" sz="1100" dirty="0">
                <a:solidFill>
                  <a:schemeClr val="tx1"/>
                </a:solidFill>
                <a:latin typeface="Calibri" panose="020F0502020204030204" pitchFamily="34" charset="0"/>
              </a:rPr>
              <a:t>]	Where aspen regeneration from suckering is targeted, root</a:t>
            </a:r>
          </a:p>
          <a:p>
            <a:pPr marL="0" indent="0" defTabSz="457200">
              <a:buNone/>
            </a:pPr>
            <a:r>
              <a:rPr lang="en-US" sz="1100" dirty="0" smtClean="0">
                <a:solidFill>
                  <a:schemeClr val="tx1"/>
                </a:solidFill>
                <a:latin typeface="Calibri" panose="020F0502020204030204" pitchFamily="34" charset="0"/>
              </a:rPr>
              <a:t>				damage </a:t>
            </a:r>
            <a:r>
              <a:rPr lang="en-US" sz="1100" dirty="0">
                <a:solidFill>
                  <a:schemeClr val="tx1"/>
                </a:solidFill>
                <a:latin typeface="Calibri" panose="020F0502020204030204" pitchFamily="34" charset="0"/>
              </a:rPr>
              <a:t>will be minimal and soil exposure will encourage </a:t>
            </a:r>
            <a:r>
              <a:rPr lang="en-US" sz="1100" dirty="0" smtClean="0">
                <a:solidFill>
                  <a:schemeClr val="tx1"/>
                </a:solidFill>
                <a:latin typeface="Calibri" panose="020F0502020204030204" pitchFamily="34" charset="0"/>
              </a:rPr>
              <a:t>warming</a:t>
            </a:r>
            <a:r>
              <a:rPr lang="en-US" sz="1100" dirty="0">
                <a:solidFill>
                  <a:schemeClr val="tx1"/>
                </a:solidFill>
                <a:latin typeface="Calibri" panose="020F0502020204030204" pitchFamily="34" charset="0"/>
              </a:rPr>
              <a:t> </a:t>
            </a:r>
            <a:endParaRPr lang="en-US" sz="1100" dirty="0" smtClean="0">
              <a:solidFill>
                <a:schemeClr val="tx1"/>
              </a:solidFill>
              <a:latin typeface="Calibri" panose="020F0502020204030204" pitchFamily="34" charset="0"/>
            </a:endParaRPr>
          </a:p>
          <a:p>
            <a:pPr marL="0" indent="0" defTabSz="457200">
              <a:buNone/>
            </a:pPr>
            <a:r>
              <a:rPr lang="en-US" sz="1100" b="1" u="sng" dirty="0" smtClean="0">
                <a:solidFill>
                  <a:schemeClr val="tx1"/>
                </a:solidFill>
                <a:latin typeface="Calibri" panose="020F0502020204030204" pitchFamily="34" charset="0"/>
              </a:rPr>
              <a:t>Seed/vegetative </a:t>
            </a:r>
            <a:r>
              <a:rPr lang="en-US" sz="1100" b="1" u="sng" dirty="0">
                <a:solidFill>
                  <a:schemeClr val="tx1"/>
                </a:solidFill>
                <a:latin typeface="Calibri" panose="020F0502020204030204" pitchFamily="34" charset="0"/>
              </a:rPr>
              <a:t>reproduction sources available</a:t>
            </a:r>
            <a:endParaRPr lang="en-US" sz="1100" u="sng" dirty="0">
              <a:solidFill>
                <a:schemeClr val="tx1"/>
              </a:solidFill>
              <a:latin typeface="Calibri" panose="020F0502020204030204" pitchFamily="34" charset="0"/>
            </a:endParaRPr>
          </a:p>
          <a:p>
            <a:pPr marL="0" indent="0" defTabSz="457200">
              <a:buNone/>
            </a:pPr>
            <a:r>
              <a:rPr lang="en-US" sz="1100" dirty="0">
                <a:solidFill>
                  <a:schemeClr val="tx1"/>
                </a:solidFill>
                <a:latin typeface="Calibri" panose="020F0502020204030204" pitchFamily="34" charset="0"/>
              </a:rPr>
              <a:t>[ ]	</a:t>
            </a:r>
            <a:r>
              <a:rPr lang="en-US" sz="1100" dirty="0" smtClean="0">
                <a:solidFill>
                  <a:schemeClr val="tx1"/>
                </a:solidFill>
                <a:latin typeface="Calibri" panose="020F0502020204030204" pitchFamily="34" charset="0"/>
              </a:rPr>
              <a:t>[ </a:t>
            </a:r>
            <a:r>
              <a:rPr lang="en-US" sz="1100" dirty="0">
                <a:solidFill>
                  <a:schemeClr val="tx1"/>
                </a:solidFill>
                <a:latin typeface="Calibri" panose="020F0502020204030204" pitchFamily="34" charset="0"/>
              </a:rPr>
              <a:t>]  	</a:t>
            </a:r>
            <a:r>
              <a:rPr lang="en-US" sz="1100" dirty="0" smtClean="0">
                <a:solidFill>
                  <a:schemeClr val="tx1"/>
                </a:solidFill>
                <a:latin typeface="Calibri" panose="020F0502020204030204" pitchFamily="34" charset="0"/>
              </a:rPr>
              <a:t>[ </a:t>
            </a:r>
            <a:r>
              <a:rPr lang="en-US" sz="1100" dirty="0">
                <a:solidFill>
                  <a:schemeClr val="tx1"/>
                </a:solidFill>
                <a:latin typeface="Calibri" panose="020F0502020204030204" pitchFamily="34" charset="0"/>
              </a:rPr>
              <a:t>] 	</a:t>
            </a:r>
            <a:r>
              <a:rPr lang="en-US" sz="1100" dirty="0" smtClean="0">
                <a:solidFill>
                  <a:schemeClr val="tx1"/>
                </a:solidFill>
                <a:latin typeface="Calibri" panose="020F0502020204030204" pitchFamily="34" charset="0"/>
              </a:rPr>
              <a:t>[ </a:t>
            </a:r>
            <a:r>
              <a:rPr lang="en-US" sz="1100" dirty="0">
                <a:solidFill>
                  <a:schemeClr val="tx1"/>
                </a:solidFill>
                <a:latin typeface="Calibri" panose="020F0502020204030204" pitchFamily="34" charset="0"/>
              </a:rPr>
              <a:t>]	Exposure to prevailing winds, if known </a:t>
            </a:r>
          </a:p>
          <a:p>
            <a:pPr marL="0" indent="0" defTabSz="457200">
              <a:buNone/>
            </a:pPr>
            <a:r>
              <a:rPr lang="en-US" sz="1100" dirty="0">
                <a:solidFill>
                  <a:schemeClr val="tx1"/>
                </a:solidFill>
                <a:latin typeface="Calibri" panose="020F0502020204030204" pitchFamily="34" charset="0"/>
              </a:rPr>
              <a:t>[ </a:t>
            </a:r>
            <a:r>
              <a:rPr lang="en-US" sz="1100" dirty="0" smtClean="0">
                <a:solidFill>
                  <a:schemeClr val="tx1"/>
                </a:solidFill>
                <a:latin typeface="Calibri" panose="020F0502020204030204" pitchFamily="34" charset="0"/>
              </a:rPr>
              <a:t>]</a:t>
            </a:r>
            <a:r>
              <a:rPr lang="en-US" sz="1100" dirty="0">
                <a:solidFill>
                  <a:schemeClr val="tx1"/>
                </a:solidFill>
                <a:latin typeface="Calibri" panose="020F0502020204030204" pitchFamily="34" charset="0"/>
              </a:rPr>
              <a:t>	[ ]  	</a:t>
            </a:r>
            <a:r>
              <a:rPr lang="en-US" sz="1100" dirty="0" smtClean="0">
                <a:solidFill>
                  <a:schemeClr val="tx1"/>
                </a:solidFill>
                <a:latin typeface="Calibri" panose="020F0502020204030204" pitchFamily="34" charset="0"/>
              </a:rPr>
              <a:t>[ </a:t>
            </a:r>
            <a:r>
              <a:rPr lang="en-US" sz="1100" dirty="0">
                <a:solidFill>
                  <a:schemeClr val="tx1"/>
                </a:solidFill>
                <a:latin typeface="Calibri" panose="020F0502020204030204" pitchFamily="34" charset="0"/>
              </a:rPr>
              <a:t>] 	</a:t>
            </a:r>
            <a:r>
              <a:rPr lang="en-US" sz="1100" dirty="0" smtClean="0">
                <a:solidFill>
                  <a:schemeClr val="tx1"/>
                </a:solidFill>
                <a:latin typeface="Calibri" panose="020F0502020204030204" pitchFamily="34" charset="0"/>
              </a:rPr>
              <a:t>[ </a:t>
            </a:r>
            <a:r>
              <a:rPr lang="en-US" sz="1100" dirty="0">
                <a:solidFill>
                  <a:schemeClr val="tx1"/>
                </a:solidFill>
                <a:latin typeface="Calibri" panose="020F0502020204030204" pitchFamily="34" charset="0"/>
              </a:rPr>
              <a:t>]	Adequate seed trees exist within 3 tree heights of </a:t>
            </a:r>
            <a:r>
              <a:rPr lang="en-US" sz="1100" dirty="0" smtClean="0">
                <a:solidFill>
                  <a:schemeClr val="tx1"/>
                </a:solidFill>
                <a:latin typeface="Calibri" panose="020F0502020204030204" pitchFamily="34" charset="0"/>
              </a:rPr>
              <a:t>the  reforestation </a:t>
            </a:r>
            <a:r>
              <a:rPr lang="en-US" sz="1100" dirty="0">
                <a:solidFill>
                  <a:schemeClr val="tx1"/>
                </a:solidFill>
                <a:latin typeface="Calibri" panose="020F0502020204030204" pitchFamily="34" charset="0"/>
              </a:rPr>
              <a:t>site for spruce or within 2 tree heights for birch </a:t>
            </a:r>
          </a:p>
          <a:p>
            <a:pPr marL="0" indent="0" defTabSz="457200">
              <a:buNone/>
            </a:pPr>
            <a:r>
              <a:rPr lang="en-US" sz="1100" dirty="0">
                <a:solidFill>
                  <a:schemeClr val="tx1"/>
                </a:solidFill>
                <a:latin typeface="Calibri" panose="020F0502020204030204" pitchFamily="34" charset="0"/>
              </a:rPr>
              <a:t>[ ]	</a:t>
            </a:r>
            <a:r>
              <a:rPr lang="en-US" sz="1100" dirty="0" smtClean="0">
                <a:solidFill>
                  <a:schemeClr val="tx1"/>
                </a:solidFill>
                <a:latin typeface="Calibri" panose="020F0502020204030204" pitchFamily="34" charset="0"/>
              </a:rPr>
              <a:t>[ </a:t>
            </a:r>
            <a:r>
              <a:rPr lang="en-US" sz="1100" dirty="0">
                <a:solidFill>
                  <a:schemeClr val="tx1"/>
                </a:solidFill>
                <a:latin typeface="Calibri" panose="020F0502020204030204" pitchFamily="34" charset="0"/>
              </a:rPr>
              <a:t>]  	</a:t>
            </a:r>
            <a:r>
              <a:rPr lang="en-US" sz="1100" dirty="0" smtClean="0">
                <a:solidFill>
                  <a:schemeClr val="tx1"/>
                </a:solidFill>
                <a:latin typeface="Calibri" panose="020F0502020204030204" pitchFamily="34" charset="0"/>
              </a:rPr>
              <a:t>[ </a:t>
            </a:r>
            <a:r>
              <a:rPr lang="en-US" sz="1100" dirty="0">
                <a:solidFill>
                  <a:schemeClr val="tx1"/>
                </a:solidFill>
                <a:latin typeface="Calibri" panose="020F0502020204030204" pitchFamily="34" charset="0"/>
              </a:rPr>
              <a:t>] 	</a:t>
            </a:r>
            <a:r>
              <a:rPr lang="en-US" sz="1100" dirty="0" smtClean="0">
                <a:solidFill>
                  <a:schemeClr val="tx1"/>
                </a:solidFill>
                <a:latin typeface="Calibri" panose="020F0502020204030204" pitchFamily="34" charset="0"/>
              </a:rPr>
              <a:t>[ </a:t>
            </a:r>
            <a:r>
              <a:rPr lang="en-US" sz="1100" dirty="0">
                <a:solidFill>
                  <a:schemeClr val="tx1"/>
                </a:solidFill>
                <a:latin typeface="Calibri" panose="020F0502020204030204" pitchFamily="34" charset="0"/>
              </a:rPr>
              <a:t>]	Where spruce regeneration is targeted, large seed crop in </a:t>
            </a:r>
            <a:r>
              <a:rPr lang="en-US" sz="1100" dirty="0" smtClean="0">
                <a:solidFill>
                  <a:schemeClr val="tx1"/>
                </a:solidFill>
                <a:latin typeface="Calibri" panose="020F0502020204030204" pitchFamily="34" charset="0"/>
              </a:rPr>
              <a:t>year prior </a:t>
            </a:r>
            <a:r>
              <a:rPr lang="en-US" sz="1100" dirty="0">
                <a:solidFill>
                  <a:schemeClr val="tx1"/>
                </a:solidFill>
                <a:latin typeface="Calibri" panose="020F0502020204030204" pitchFamily="34" charset="0"/>
              </a:rPr>
              <a:t>to harvest or current year</a:t>
            </a:r>
          </a:p>
          <a:p>
            <a:pPr marL="0" indent="0" defTabSz="457200">
              <a:buNone/>
            </a:pPr>
            <a:r>
              <a:rPr lang="en-US" sz="1100" dirty="0">
                <a:solidFill>
                  <a:schemeClr val="tx1"/>
                </a:solidFill>
                <a:latin typeface="Calibri" panose="020F0502020204030204" pitchFamily="34" charset="0"/>
              </a:rPr>
              <a:t>[ ]	</a:t>
            </a:r>
            <a:r>
              <a:rPr lang="en-US" sz="1100" dirty="0" smtClean="0">
                <a:solidFill>
                  <a:schemeClr val="tx1"/>
                </a:solidFill>
                <a:latin typeface="Calibri" panose="020F0502020204030204" pitchFamily="34" charset="0"/>
              </a:rPr>
              <a:t>[ </a:t>
            </a:r>
            <a:r>
              <a:rPr lang="en-US" sz="1100" dirty="0">
                <a:solidFill>
                  <a:schemeClr val="tx1"/>
                </a:solidFill>
                <a:latin typeface="Calibri" panose="020F0502020204030204" pitchFamily="34" charset="0"/>
              </a:rPr>
              <a:t>]  	[ ] 	</a:t>
            </a:r>
            <a:r>
              <a:rPr lang="en-US" sz="1100" dirty="0" smtClean="0">
                <a:solidFill>
                  <a:schemeClr val="tx1"/>
                </a:solidFill>
                <a:latin typeface="Calibri" panose="020F0502020204030204" pitchFamily="34" charset="0"/>
              </a:rPr>
              <a:t>[ </a:t>
            </a:r>
            <a:r>
              <a:rPr lang="en-US" sz="1100" dirty="0">
                <a:solidFill>
                  <a:schemeClr val="tx1"/>
                </a:solidFill>
                <a:latin typeface="Calibri" panose="020F0502020204030204" pitchFamily="34" charset="0"/>
              </a:rPr>
              <a:t>]	Where vegetative reproduction is targeted the harvest area </a:t>
            </a:r>
            <a:r>
              <a:rPr lang="en-US" sz="1100" dirty="0" smtClean="0">
                <a:solidFill>
                  <a:schemeClr val="tx1"/>
                </a:solidFill>
                <a:latin typeface="Calibri" panose="020F0502020204030204" pitchFamily="34" charset="0"/>
              </a:rPr>
              <a:t>contains </a:t>
            </a:r>
            <a:r>
              <a:rPr lang="en-US" sz="1100" dirty="0">
                <a:solidFill>
                  <a:schemeClr val="tx1"/>
                </a:solidFill>
                <a:latin typeface="Calibri" panose="020F0502020204030204" pitchFamily="34" charset="0"/>
              </a:rPr>
              <a:t>sufficient, well-distributed </a:t>
            </a:r>
            <a:endParaRPr lang="en-US" sz="1100" dirty="0" smtClean="0">
              <a:solidFill>
                <a:schemeClr val="tx1"/>
              </a:solidFill>
              <a:latin typeface="Calibri" panose="020F0502020204030204" pitchFamily="34" charset="0"/>
            </a:endParaRPr>
          </a:p>
          <a:p>
            <a:pPr marL="0" indent="0" defTabSz="457200">
              <a:buNone/>
            </a:pPr>
            <a:r>
              <a:rPr lang="en-US" sz="1100" dirty="0">
                <a:solidFill>
                  <a:schemeClr val="tx1"/>
                </a:solidFill>
                <a:latin typeface="Calibri" panose="020F0502020204030204" pitchFamily="34" charset="0"/>
              </a:rPr>
              <a:t>	</a:t>
            </a:r>
            <a:r>
              <a:rPr lang="en-US" sz="1100" dirty="0" smtClean="0">
                <a:solidFill>
                  <a:schemeClr val="tx1"/>
                </a:solidFill>
                <a:latin typeface="Calibri" panose="020F0502020204030204" pitchFamily="34" charset="0"/>
              </a:rPr>
              <a:t>			birch</a:t>
            </a:r>
            <a:r>
              <a:rPr lang="en-US" sz="1100" dirty="0">
                <a:solidFill>
                  <a:schemeClr val="tx1"/>
                </a:solidFill>
                <a:latin typeface="Calibri" panose="020F0502020204030204" pitchFamily="34" charset="0"/>
              </a:rPr>
              <a:t>, aspen, </a:t>
            </a:r>
            <a:r>
              <a:rPr lang="en-US" sz="1100" dirty="0" smtClean="0">
                <a:solidFill>
                  <a:schemeClr val="tx1"/>
                </a:solidFill>
                <a:latin typeface="Calibri" panose="020F0502020204030204" pitchFamily="34" charset="0"/>
              </a:rPr>
              <a:t>poplar</a:t>
            </a:r>
            <a:r>
              <a:rPr lang="en-US" sz="1100" dirty="0">
                <a:solidFill>
                  <a:schemeClr val="tx1"/>
                </a:solidFill>
                <a:latin typeface="Calibri" panose="020F0502020204030204" pitchFamily="34" charset="0"/>
              </a:rPr>
              <a:t>, </a:t>
            </a:r>
            <a:r>
              <a:rPr lang="en-US" sz="1100" dirty="0" smtClean="0">
                <a:solidFill>
                  <a:schemeClr val="tx1"/>
                </a:solidFill>
                <a:latin typeface="Calibri" panose="020F0502020204030204" pitchFamily="34" charset="0"/>
              </a:rPr>
              <a:t>cottonwood</a:t>
            </a:r>
            <a:r>
              <a:rPr lang="en-US" sz="1100" dirty="0">
                <a:solidFill>
                  <a:schemeClr val="tx1"/>
                </a:solidFill>
                <a:latin typeface="Calibri" panose="020F0502020204030204" pitchFamily="34" charset="0"/>
              </a:rPr>
              <a:t>, red alder, or other species known </a:t>
            </a:r>
            <a:r>
              <a:rPr lang="en-US" sz="1100" dirty="0" smtClean="0">
                <a:solidFill>
                  <a:schemeClr val="tx1"/>
                </a:solidFill>
                <a:latin typeface="Calibri" panose="020F0502020204030204" pitchFamily="34" charset="0"/>
              </a:rPr>
              <a:t>to 	revegetate </a:t>
            </a:r>
            <a:r>
              <a:rPr lang="en-US" sz="1100" dirty="0" err="1">
                <a:solidFill>
                  <a:schemeClr val="tx1"/>
                </a:solidFill>
                <a:latin typeface="Calibri" panose="020F0502020204030204" pitchFamily="34" charset="0"/>
              </a:rPr>
              <a:t>vegetatively</a:t>
            </a:r>
            <a:r>
              <a:rPr lang="en-US" sz="1100" dirty="0">
                <a:solidFill>
                  <a:schemeClr val="tx1"/>
                </a:solidFill>
                <a:latin typeface="Calibri" panose="020F0502020204030204" pitchFamily="34" charset="0"/>
              </a:rPr>
              <a:t> as approved by </a:t>
            </a:r>
            <a:r>
              <a:rPr lang="en-US" sz="1100" dirty="0" smtClean="0">
                <a:solidFill>
                  <a:schemeClr val="tx1"/>
                </a:solidFill>
                <a:latin typeface="Calibri" panose="020F0502020204030204" pitchFamily="34" charset="0"/>
              </a:rPr>
              <a:t>DOF.</a:t>
            </a:r>
            <a:endParaRPr lang="en-US" sz="1100" dirty="0">
              <a:solidFill>
                <a:schemeClr val="tx1"/>
              </a:solidFill>
              <a:latin typeface="Calibri" panose="020F0502020204030204" pitchFamily="34" charset="0"/>
            </a:endParaRPr>
          </a:p>
          <a:p>
            <a:pPr marL="0" indent="0" defTabSz="457200">
              <a:buNone/>
            </a:pPr>
            <a:r>
              <a:rPr lang="en-US" sz="1100" b="1" u="sng" dirty="0" smtClean="0">
                <a:solidFill>
                  <a:schemeClr val="tx1"/>
                </a:solidFill>
                <a:latin typeface="Calibri" panose="020F0502020204030204" pitchFamily="34" charset="0"/>
              </a:rPr>
              <a:t>Competition </a:t>
            </a:r>
            <a:r>
              <a:rPr lang="en-US" sz="1100" b="1" u="sng" dirty="0">
                <a:solidFill>
                  <a:schemeClr val="tx1"/>
                </a:solidFill>
                <a:latin typeface="Calibri" panose="020F0502020204030204" pitchFamily="34" charset="0"/>
              </a:rPr>
              <a:t>and infestation risk</a:t>
            </a:r>
            <a:endParaRPr lang="en-US" sz="1100" u="sng" dirty="0">
              <a:solidFill>
                <a:schemeClr val="tx1"/>
              </a:solidFill>
              <a:latin typeface="Calibri" panose="020F0502020204030204" pitchFamily="34" charset="0"/>
            </a:endParaRPr>
          </a:p>
          <a:p>
            <a:pPr marL="0" indent="0" defTabSz="457200">
              <a:buNone/>
            </a:pPr>
            <a:r>
              <a:rPr lang="en-US" sz="1100" dirty="0">
                <a:solidFill>
                  <a:schemeClr val="tx1"/>
                </a:solidFill>
                <a:latin typeface="Calibri" panose="020F0502020204030204" pitchFamily="34" charset="0"/>
              </a:rPr>
              <a:t>[ ]	</a:t>
            </a:r>
            <a:r>
              <a:rPr lang="en-US" sz="1100" dirty="0" smtClean="0">
                <a:solidFill>
                  <a:schemeClr val="tx1"/>
                </a:solidFill>
                <a:latin typeface="Calibri" panose="020F0502020204030204" pitchFamily="34" charset="0"/>
              </a:rPr>
              <a:t>[ </a:t>
            </a:r>
            <a:r>
              <a:rPr lang="en-US" sz="1100" dirty="0">
                <a:solidFill>
                  <a:schemeClr val="tx1"/>
                </a:solidFill>
                <a:latin typeface="Calibri" panose="020F0502020204030204" pitchFamily="34" charset="0"/>
              </a:rPr>
              <a:t>]  	</a:t>
            </a:r>
            <a:r>
              <a:rPr lang="en-US" sz="1100" dirty="0" smtClean="0">
                <a:solidFill>
                  <a:schemeClr val="tx1"/>
                </a:solidFill>
                <a:latin typeface="Calibri" panose="020F0502020204030204" pitchFamily="34" charset="0"/>
              </a:rPr>
              <a:t>[ </a:t>
            </a:r>
            <a:r>
              <a:rPr lang="en-US" sz="1100" dirty="0">
                <a:solidFill>
                  <a:schemeClr val="tx1"/>
                </a:solidFill>
                <a:latin typeface="Calibri" panose="020F0502020204030204" pitchFamily="34" charset="0"/>
              </a:rPr>
              <a:t>] 	</a:t>
            </a:r>
            <a:r>
              <a:rPr lang="en-US" sz="1100" dirty="0" smtClean="0">
                <a:solidFill>
                  <a:schemeClr val="tx1"/>
                </a:solidFill>
                <a:latin typeface="Calibri" panose="020F0502020204030204" pitchFamily="34" charset="0"/>
              </a:rPr>
              <a:t>[ </a:t>
            </a:r>
            <a:r>
              <a:rPr lang="en-US" sz="1100" dirty="0">
                <a:solidFill>
                  <a:schemeClr val="tx1"/>
                </a:solidFill>
                <a:latin typeface="Calibri" panose="020F0502020204030204" pitchFamily="34" charset="0"/>
              </a:rPr>
              <a:t>]	</a:t>
            </a:r>
            <a:r>
              <a:rPr lang="en-US" sz="1100" i="1" dirty="0">
                <a:solidFill>
                  <a:schemeClr val="tx1"/>
                </a:solidFill>
                <a:latin typeface="Calibri" panose="020F0502020204030204" pitchFamily="34" charset="0"/>
              </a:rPr>
              <a:t>Calamagrostis</a:t>
            </a:r>
            <a:r>
              <a:rPr lang="en-US" sz="1100" dirty="0">
                <a:solidFill>
                  <a:schemeClr val="tx1"/>
                </a:solidFill>
                <a:latin typeface="Calibri" panose="020F0502020204030204" pitchFamily="34" charset="0"/>
              </a:rPr>
              <a:t> (bluejoint grass) is not visually evident.  If </a:t>
            </a:r>
            <a:r>
              <a:rPr lang="en-US" sz="1100" dirty="0" smtClean="0">
                <a:solidFill>
                  <a:schemeClr val="tx1"/>
                </a:solidFill>
                <a:latin typeface="Calibri" panose="020F0502020204030204" pitchFamily="34" charset="0"/>
              </a:rPr>
              <a:t> </a:t>
            </a:r>
            <a:r>
              <a:rPr lang="en-US" sz="1100" i="1" dirty="0" smtClean="0">
                <a:solidFill>
                  <a:schemeClr val="tx1"/>
                </a:solidFill>
                <a:latin typeface="Calibri" panose="020F0502020204030204" pitchFamily="34" charset="0"/>
              </a:rPr>
              <a:t>Calamagrostis </a:t>
            </a:r>
            <a:r>
              <a:rPr lang="en-US" sz="1100" dirty="0">
                <a:solidFill>
                  <a:schemeClr val="tx1"/>
                </a:solidFill>
                <a:latin typeface="Calibri" panose="020F0502020204030204" pitchFamily="34" charset="0"/>
              </a:rPr>
              <a:t>is visually evident, describe abundance </a:t>
            </a:r>
            <a:endParaRPr lang="en-US" sz="1100" dirty="0" smtClean="0">
              <a:solidFill>
                <a:schemeClr val="tx1"/>
              </a:solidFill>
              <a:latin typeface="Calibri" panose="020F0502020204030204" pitchFamily="34" charset="0"/>
            </a:endParaRPr>
          </a:p>
          <a:p>
            <a:pPr marL="0" indent="0" defTabSz="457200">
              <a:buNone/>
            </a:pPr>
            <a:r>
              <a:rPr lang="en-US" sz="1100" dirty="0">
                <a:solidFill>
                  <a:schemeClr val="tx1"/>
                </a:solidFill>
                <a:latin typeface="Calibri" panose="020F0502020204030204" pitchFamily="34" charset="0"/>
              </a:rPr>
              <a:t>	</a:t>
            </a:r>
            <a:r>
              <a:rPr lang="en-US" sz="1100" dirty="0" smtClean="0">
                <a:solidFill>
                  <a:schemeClr val="tx1"/>
                </a:solidFill>
                <a:latin typeface="Calibri" panose="020F0502020204030204" pitchFamily="34" charset="0"/>
              </a:rPr>
              <a:t>			and </a:t>
            </a:r>
            <a:r>
              <a:rPr lang="en-US" sz="1100" dirty="0">
                <a:solidFill>
                  <a:schemeClr val="tx1"/>
                </a:solidFill>
                <a:latin typeface="Calibri" panose="020F0502020204030204" pitchFamily="34" charset="0"/>
              </a:rPr>
              <a:t>distribution</a:t>
            </a:r>
            <a:r>
              <a:rPr lang="en-US" sz="1100" dirty="0" smtClean="0">
                <a:solidFill>
                  <a:schemeClr val="tx1"/>
                </a:solidFill>
                <a:latin typeface="Calibri" panose="020F0502020204030204" pitchFamily="34" charset="0"/>
              </a:rPr>
              <a:t>.</a:t>
            </a:r>
          </a:p>
          <a:p>
            <a:pPr marL="0" indent="0" defTabSz="457200">
              <a:buNone/>
            </a:pPr>
            <a:r>
              <a:rPr lang="en-US" sz="1100" dirty="0" smtClean="0">
                <a:solidFill>
                  <a:schemeClr val="tx1"/>
                </a:solidFill>
                <a:latin typeface="Calibri" panose="020F0502020204030204" pitchFamily="34" charset="0"/>
              </a:rPr>
              <a:t>[ ]</a:t>
            </a:r>
            <a:r>
              <a:rPr lang="en-US" sz="1100" dirty="0">
                <a:solidFill>
                  <a:schemeClr val="tx1"/>
                </a:solidFill>
                <a:latin typeface="Calibri" panose="020F0502020204030204" pitchFamily="34" charset="0"/>
              </a:rPr>
              <a:t>	[ </a:t>
            </a:r>
            <a:r>
              <a:rPr lang="en-US" sz="1100" dirty="0" smtClean="0">
                <a:solidFill>
                  <a:schemeClr val="tx1"/>
                </a:solidFill>
                <a:latin typeface="Calibri" panose="020F0502020204030204" pitchFamily="34" charset="0"/>
              </a:rPr>
              <a:t>]</a:t>
            </a:r>
            <a:r>
              <a:rPr lang="en-US" sz="1100" dirty="0">
                <a:solidFill>
                  <a:schemeClr val="tx1"/>
                </a:solidFill>
                <a:latin typeface="Calibri" panose="020F0502020204030204" pitchFamily="34" charset="0"/>
              </a:rPr>
              <a:t>	[ ] 	</a:t>
            </a:r>
            <a:r>
              <a:rPr lang="en-US" sz="1100" dirty="0" smtClean="0">
                <a:solidFill>
                  <a:schemeClr val="tx1"/>
                </a:solidFill>
                <a:latin typeface="Calibri" panose="020F0502020204030204" pitchFamily="34" charset="0"/>
              </a:rPr>
              <a:t>[ </a:t>
            </a:r>
            <a:r>
              <a:rPr lang="en-US" sz="1100" dirty="0">
                <a:solidFill>
                  <a:schemeClr val="tx1"/>
                </a:solidFill>
                <a:latin typeface="Calibri" panose="020F0502020204030204" pitchFamily="34" charset="0"/>
              </a:rPr>
              <a:t>]	</a:t>
            </a:r>
            <a:r>
              <a:rPr lang="en-US" sz="1100" i="1" dirty="0">
                <a:solidFill>
                  <a:schemeClr val="tx1"/>
                </a:solidFill>
                <a:latin typeface="Calibri" panose="020F0502020204030204" pitchFamily="34" charset="0"/>
              </a:rPr>
              <a:t>Equisetum</a:t>
            </a:r>
            <a:r>
              <a:rPr lang="en-US" sz="1100" dirty="0">
                <a:solidFill>
                  <a:schemeClr val="tx1"/>
                </a:solidFill>
                <a:latin typeface="Calibri" panose="020F0502020204030204" pitchFamily="34" charset="0"/>
              </a:rPr>
              <a:t> (horsetail) is present prior to harvest</a:t>
            </a:r>
          </a:p>
          <a:p>
            <a:pPr marL="0" indent="0" defTabSz="457200">
              <a:buNone/>
            </a:pPr>
            <a:r>
              <a:rPr lang="en-US" sz="1100" dirty="0">
                <a:solidFill>
                  <a:schemeClr val="tx1"/>
                </a:solidFill>
                <a:latin typeface="Calibri" panose="020F0502020204030204" pitchFamily="34" charset="0"/>
              </a:rPr>
              <a:t>[ ]	</a:t>
            </a:r>
            <a:r>
              <a:rPr lang="en-US" sz="1100" dirty="0" smtClean="0">
                <a:solidFill>
                  <a:schemeClr val="tx1"/>
                </a:solidFill>
                <a:latin typeface="Calibri" panose="020F0502020204030204" pitchFamily="34" charset="0"/>
              </a:rPr>
              <a:t>[ </a:t>
            </a:r>
            <a:r>
              <a:rPr lang="en-US" sz="1100" dirty="0">
                <a:solidFill>
                  <a:schemeClr val="tx1"/>
                </a:solidFill>
                <a:latin typeface="Calibri" panose="020F0502020204030204" pitchFamily="34" charset="0"/>
              </a:rPr>
              <a:t>]  	</a:t>
            </a:r>
            <a:r>
              <a:rPr lang="en-US" sz="1100" dirty="0" smtClean="0">
                <a:solidFill>
                  <a:schemeClr val="tx1"/>
                </a:solidFill>
                <a:latin typeface="Calibri" panose="020F0502020204030204" pitchFamily="34" charset="0"/>
              </a:rPr>
              <a:t>[ </a:t>
            </a:r>
            <a:r>
              <a:rPr lang="en-US" sz="1100" dirty="0">
                <a:solidFill>
                  <a:schemeClr val="tx1"/>
                </a:solidFill>
                <a:latin typeface="Calibri" panose="020F0502020204030204" pitchFamily="34" charset="0"/>
              </a:rPr>
              <a:t>] 	</a:t>
            </a:r>
            <a:r>
              <a:rPr lang="en-US" sz="1100" dirty="0" smtClean="0">
                <a:solidFill>
                  <a:schemeClr val="tx1"/>
                </a:solidFill>
                <a:latin typeface="Calibri" panose="020F0502020204030204" pitchFamily="34" charset="0"/>
              </a:rPr>
              <a:t>[ </a:t>
            </a:r>
            <a:r>
              <a:rPr lang="en-US" sz="1100" dirty="0">
                <a:solidFill>
                  <a:schemeClr val="tx1"/>
                </a:solidFill>
                <a:latin typeface="Calibri" panose="020F0502020204030204" pitchFamily="34" charset="0"/>
              </a:rPr>
              <a:t>]	The site is not currently subject to intense herbivory due to peaks</a:t>
            </a:r>
          </a:p>
          <a:p>
            <a:pPr marL="0" indent="0" defTabSz="457200">
              <a:buNone/>
            </a:pPr>
            <a:r>
              <a:rPr lang="en-US" sz="1100" dirty="0" smtClean="0">
                <a:solidFill>
                  <a:schemeClr val="tx1"/>
                </a:solidFill>
                <a:latin typeface="Calibri" panose="020F0502020204030204" pitchFamily="34" charset="0"/>
              </a:rPr>
              <a:t>				in </a:t>
            </a:r>
            <a:r>
              <a:rPr lang="en-US" sz="1100" dirty="0">
                <a:solidFill>
                  <a:schemeClr val="tx1"/>
                </a:solidFill>
                <a:latin typeface="Calibri" panose="020F0502020204030204" pitchFamily="34" charset="0"/>
              </a:rPr>
              <a:t>the hare cycle, dense moose populations, or scarcity of browse in the surrounding landscape.</a:t>
            </a:r>
          </a:p>
          <a:p>
            <a:pPr marL="0" indent="0" defTabSz="457200">
              <a:buNone/>
            </a:pPr>
            <a:r>
              <a:rPr lang="en-US" sz="1100" dirty="0">
                <a:solidFill>
                  <a:schemeClr val="tx1"/>
                </a:solidFill>
                <a:latin typeface="Calibri" panose="020F0502020204030204" pitchFamily="34" charset="0"/>
              </a:rPr>
              <a:t>[ </a:t>
            </a:r>
            <a:r>
              <a:rPr lang="en-US" sz="1100" dirty="0" smtClean="0">
                <a:solidFill>
                  <a:schemeClr val="tx1"/>
                </a:solidFill>
                <a:latin typeface="Calibri" panose="020F0502020204030204" pitchFamily="34" charset="0"/>
              </a:rPr>
              <a:t>]</a:t>
            </a:r>
            <a:r>
              <a:rPr lang="en-US" sz="1100" dirty="0">
                <a:solidFill>
                  <a:schemeClr val="tx1"/>
                </a:solidFill>
                <a:latin typeface="Calibri" panose="020F0502020204030204" pitchFamily="34" charset="0"/>
              </a:rPr>
              <a:t>	[ ]  	[ ] 	[ ]	</a:t>
            </a:r>
            <a:r>
              <a:rPr lang="en-US" sz="1100" dirty="0" smtClean="0">
                <a:solidFill>
                  <a:schemeClr val="tx1"/>
                </a:solidFill>
                <a:latin typeface="Calibri" panose="020F0502020204030204" pitchFamily="34" charset="0"/>
              </a:rPr>
              <a:t>Existing </a:t>
            </a:r>
            <a:r>
              <a:rPr lang="en-US" sz="1100" dirty="0">
                <a:solidFill>
                  <a:schemeClr val="tx1"/>
                </a:solidFill>
                <a:latin typeface="Calibri" panose="020F0502020204030204" pitchFamily="34" charset="0"/>
              </a:rPr>
              <a:t>stands are not infested with </a:t>
            </a:r>
            <a:r>
              <a:rPr lang="en-US" sz="1100" dirty="0" smtClean="0">
                <a:solidFill>
                  <a:schemeClr val="tx1"/>
                </a:solidFill>
                <a:latin typeface="Calibri" panose="020F0502020204030204" pitchFamily="34" charset="0"/>
              </a:rPr>
              <a:t>bark </a:t>
            </a:r>
            <a:r>
              <a:rPr lang="en-US" sz="1100" dirty="0">
                <a:solidFill>
                  <a:schemeClr val="tx1"/>
                </a:solidFill>
                <a:latin typeface="Calibri" panose="020F0502020204030204" pitchFamily="34" charset="0"/>
              </a:rPr>
              <a:t>beetles </a:t>
            </a:r>
            <a:r>
              <a:rPr lang="en-US" sz="1100" dirty="0" smtClean="0">
                <a:solidFill>
                  <a:schemeClr val="tx1"/>
                </a:solidFill>
                <a:latin typeface="Calibri" panose="020F0502020204030204" pitchFamily="34" charset="0"/>
              </a:rPr>
              <a:t> </a:t>
            </a:r>
            <a:r>
              <a:rPr lang="en-US" sz="1100" i="1" dirty="0" smtClean="0">
                <a:solidFill>
                  <a:schemeClr val="tx1"/>
                </a:solidFill>
                <a:latin typeface="Calibri" panose="020F0502020204030204" pitchFamily="34" charset="0"/>
              </a:rPr>
              <a:t>(</a:t>
            </a:r>
            <a:r>
              <a:rPr lang="en-US" sz="1100" i="1" dirty="0">
                <a:solidFill>
                  <a:schemeClr val="tx1"/>
                </a:solidFill>
                <a:latin typeface="Calibri" panose="020F0502020204030204" pitchFamily="34" charset="0"/>
              </a:rPr>
              <a:t>Dendroctonus </a:t>
            </a:r>
            <a:r>
              <a:rPr lang="en-US" sz="1100" dirty="0" smtClean="0">
                <a:solidFill>
                  <a:schemeClr val="tx1"/>
                </a:solidFill>
                <a:latin typeface="Calibri" panose="020F0502020204030204" pitchFamily="34" charset="0"/>
              </a:rPr>
              <a:t>or </a:t>
            </a:r>
            <a:r>
              <a:rPr lang="en-US" sz="1100" i="1" dirty="0" err="1">
                <a:solidFill>
                  <a:schemeClr val="tx1"/>
                </a:solidFill>
                <a:latin typeface="Calibri" panose="020F0502020204030204" pitchFamily="34" charset="0"/>
              </a:rPr>
              <a:t>Ips</a:t>
            </a:r>
            <a:r>
              <a:rPr lang="en-US" sz="1100" i="1" dirty="0">
                <a:solidFill>
                  <a:schemeClr val="tx1"/>
                </a:solidFill>
                <a:latin typeface="Calibri" panose="020F0502020204030204" pitchFamily="34" charset="0"/>
              </a:rPr>
              <a:t>)</a:t>
            </a:r>
            <a:endParaRPr lang="en-US" sz="1100" dirty="0">
              <a:solidFill>
                <a:schemeClr val="tx1"/>
              </a:solidFill>
              <a:latin typeface="Calibri" panose="020F0502020204030204" pitchFamily="34" charset="0"/>
            </a:endParaRPr>
          </a:p>
          <a:p>
            <a:pPr marL="0" indent="0" defTabSz="457200">
              <a:buNone/>
            </a:pPr>
            <a:r>
              <a:rPr lang="en-US" sz="1100" dirty="0">
                <a:solidFill>
                  <a:schemeClr val="tx1"/>
                </a:solidFill>
                <a:latin typeface="Calibri" panose="020F0502020204030204" pitchFamily="34" charset="0"/>
              </a:rPr>
              <a:t>[ ]	[ ]  	</a:t>
            </a:r>
            <a:r>
              <a:rPr lang="en-US" sz="1100" dirty="0" smtClean="0">
                <a:solidFill>
                  <a:schemeClr val="tx1"/>
                </a:solidFill>
                <a:latin typeface="Calibri" panose="020F0502020204030204" pitchFamily="34" charset="0"/>
              </a:rPr>
              <a:t>[ </a:t>
            </a:r>
            <a:r>
              <a:rPr lang="en-US" sz="1100" dirty="0">
                <a:solidFill>
                  <a:schemeClr val="tx1"/>
                </a:solidFill>
                <a:latin typeface="Calibri" panose="020F0502020204030204" pitchFamily="34" charset="0"/>
              </a:rPr>
              <a:t>] 	</a:t>
            </a:r>
            <a:r>
              <a:rPr lang="en-US" sz="1100" dirty="0" smtClean="0">
                <a:solidFill>
                  <a:schemeClr val="tx1"/>
                </a:solidFill>
                <a:latin typeface="Calibri" panose="020F0502020204030204" pitchFamily="34" charset="0"/>
              </a:rPr>
              <a:t>[ </a:t>
            </a:r>
            <a:r>
              <a:rPr lang="en-US" sz="1100" dirty="0">
                <a:solidFill>
                  <a:schemeClr val="tx1"/>
                </a:solidFill>
                <a:latin typeface="Calibri" panose="020F0502020204030204" pitchFamily="34" charset="0"/>
              </a:rPr>
              <a:t>]	Where spruce regeneration is targeted, harvest areas are free </a:t>
            </a:r>
            <a:r>
              <a:rPr lang="en-US" sz="1100" dirty="0" smtClean="0">
                <a:solidFill>
                  <a:schemeClr val="tx1"/>
                </a:solidFill>
                <a:latin typeface="Calibri" panose="020F0502020204030204" pitchFamily="34" charset="0"/>
              </a:rPr>
              <a:t>of known </a:t>
            </a:r>
            <a:r>
              <a:rPr lang="en-US" sz="1100" dirty="0">
                <a:solidFill>
                  <a:schemeClr val="tx1"/>
                </a:solidFill>
                <a:latin typeface="Calibri" panose="020F0502020204030204" pitchFamily="34" charset="0"/>
              </a:rPr>
              <a:t>incidence of </a:t>
            </a:r>
            <a:r>
              <a:rPr lang="en-US" sz="1100" i="1" dirty="0" err="1">
                <a:solidFill>
                  <a:schemeClr val="tx1"/>
                </a:solidFill>
                <a:latin typeface="Calibri" panose="020F0502020204030204" pitchFamily="34" charset="0"/>
              </a:rPr>
              <a:t>Onnia</a:t>
            </a:r>
            <a:r>
              <a:rPr lang="en-US" sz="1100" i="1" dirty="0">
                <a:solidFill>
                  <a:schemeClr val="tx1"/>
                </a:solidFill>
                <a:latin typeface="Calibri" panose="020F0502020204030204" pitchFamily="34" charset="0"/>
              </a:rPr>
              <a:t> </a:t>
            </a:r>
            <a:r>
              <a:rPr lang="en-US" sz="1100" i="1" dirty="0" err="1">
                <a:solidFill>
                  <a:schemeClr val="tx1"/>
                </a:solidFill>
                <a:latin typeface="Calibri" panose="020F0502020204030204" pitchFamily="34" charset="0"/>
              </a:rPr>
              <a:t>tomentosus</a:t>
            </a:r>
            <a:r>
              <a:rPr lang="en-US" sz="1100" dirty="0">
                <a:solidFill>
                  <a:schemeClr val="tx1"/>
                </a:solidFill>
                <a:latin typeface="Calibri" panose="020F0502020204030204" pitchFamily="34" charset="0"/>
              </a:rPr>
              <a:t> root </a:t>
            </a:r>
            <a:r>
              <a:rPr lang="en-US" sz="1100" dirty="0" smtClean="0">
                <a:solidFill>
                  <a:schemeClr val="tx1"/>
                </a:solidFill>
                <a:latin typeface="Calibri" panose="020F0502020204030204" pitchFamily="34" charset="0"/>
              </a:rPr>
              <a:t>rot.</a:t>
            </a:r>
          </a:p>
          <a:p>
            <a:pPr marL="0" indent="0" defTabSz="457200">
              <a:buNone/>
            </a:pPr>
            <a:r>
              <a:rPr lang="en-US" sz="1100" dirty="0">
                <a:solidFill>
                  <a:schemeClr val="tx1"/>
                </a:solidFill>
                <a:latin typeface="Calibri" panose="020F0502020204030204" pitchFamily="34" charset="0"/>
              </a:rPr>
              <a:t> </a:t>
            </a:r>
            <a:br>
              <a:rPr lang="en-US" sz="1100" dirty="0">
                <a:solidFill>
                  <a:schemeClr val="tx1"/>
                </a:solidFill>
                <a:latin typeface="Calibri" panose="020F0502020204030204" pitchFamily="34" charset="0"/>
              </a:rPr>
            </a:br>
            <a:r>
              <a:rPr lang="en-US" sz="1600" u="sng" dirty="0">
                <a:solidFill>
                  <a:srgbClr val="FFC000"/>
                </a:solidFill>
                <a:latin typeface="Calibri" panose="020F0502020204030204" pitchFamily="34" charset="0"/>
              </a:rPr>
              <a:t>Note:  </a:t>
            </a:r>
            <a:r>
              <a:rPr lang="en-US" sz="1600" dirty="0">
                <a:solidFill>
                  <a:srgbClr val="FFC000"/>
                </a:solidFill>
                <a:latin typeface="Calibri" panose="020F0502020204030204" pitchFamily="34" charset="0"/>
              </a:rPr>
              <a:t>If likely competition or other factors indicate challenges for natural reforestation, prompt reforestation through site preparation and/or artificial regeneration is recommended to ensure success and minimize costs</a:t>
            </a:r>
            <a:r>
              <a:rPr lang="en-US" sz="1600" dirty="0" smtClean="0">
                <a:solidFill>
                  <a:srgbClr val="FFC000"/>
                </a:solidFill>
                <a:latin typeface="Calibri" panose="020F0502020204030204" pitchFamily="34" charset="0"/>
              </a:rPr>
              <a:t>.</a:t>
            </a:r>
            <a:r>
              <a:rPr lang="en-US" sz="1600" dirty="0">
                <a:solidFill>
                  <a:srgbClr val="FFC000"/>
                </a:solidFill>
                <a:latin typeface="Calibri" panose="020F0502020204030204" pitchFamily="34" charset="0"/>
              </a:rPr>
              <a:t> </a:t>
            </a:r>
          </a:p>
          <a:p>
            <a:pPr marL="0" indent="0" defTabSz="457200">
              <a:buNone/>
            </a:pPr>
            <a:r>
              <a:rPr lang="en-US" sz="1600" dirty="0" smtClean="0">
                <a:solidFill>
                  <a:srgbClr val="FFC000"/>
                </a:solidFill>
                <a:latin typeface="Calibri" panose="020F0502020204030204" pitchFamily="34" charset="0"/>
              </a:rPr>
              <a:t>[ </a:t>
            </a:r>
            <a:r>
              <a:rPr lang="en-US" sz="1600" dirty="0">
                <a:solidFill>
                  <a:srgbClr val="FFC000"/>
                </a:solidFill>
                <a:latin typeface="Calibri" panose="020F0502020204030204" pitchFamily="34" charset="0"/>
              </a:rPr>
              <a:t>] Landowner requests an extended period for natural regeneration under 11 AAC 95.XXX</a:t>
            </a:r>
          </a:p>
          <a:p>
            <a:pPr defTabSz="457200"/>
            <a:endParaRPr lang="en-US" sz="1100" dirty="0">
              <a:solidFill>
                <a:srgbClr val="FFC000"/>
              </a:solidFill>
              <a:latin typeface="Calibri" panose="020F0502020204030204" pitchFamily="34" charset="0"/>
            </a:endParaRPr>
          </a:p>
        </p:txBody>
      </p:sp>
    </p:spTree>
    <p:extLst>
      <p:ext uri="{BB962C8B-B14F-4D97-AF65-F5344CB8AC3E}">
        <p14:creationId xmlns:p14="http://schemas.microsoft.com/office/powerpoint/2010/main" val="34733708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4400" dirty="0" smtClean="0">
                <a:solidFill>
                  <a:srgbClr val="FFFFA7"/>
                </a:solidFill>
              </a:rPr>
              <a:t>DPOs, cont. –Supplement C (II-III)</a:t>
            </a:r>
            <a:endParaRPr lang="en-US" sz="4400" dirty="0">
              <a:solidFill>
                <a:srgbClr val="FFFFA7"/>
              </a:solidFill>
            </a:endParaRPr>
          </a:p>
        </p:txBody>
      </p:sp>
      <p:sp>
        <p:nvSpPr>
          <p:cNvPr id="3" name="Content Placeholder 2"/>
          <p:cNvSpPr>
            <a:spLocks noGrp="1"/>
          </p:cNvSpPr>
          <p:nvPr>
            <p:ph idx="1"/>
          </p:nvPr>
        </p:nvSpPr>
        <p:spPr>
          <a:xfrm>
            <a:off x="533400" y="1219200"/>
            <a:ext cx="8229600" cy="4525963"/>
          </a:xfrm>
        </p:spPr>
        <p:txBody>
          <a:bodyPr>
            <a:normAutofit fontScale="92500"/>
          </a:bodyPr>
          <a:lstStyle/>
          <a:p>
            <a:r>
              <a:rPr lang="en-US" sz="3600" dirty="0" smtClean="0"/>
              <a:t>IG:  allow other species with DOF approval</a:t>
            </a:r>
          </a:p>
          <a:p>
            <a:pPr marL="365760" lvl="1" indent="0">
              <a:buNone/>
            </a:pPr>
            <a:r>
              <a:rPr lang="en-US" sz="3200" dirty="0">
                <a:solidFill>
                  <a:srgbClr val="FFE0B3"/>
                </a:solidFill>
              </a:rPr>
              <a:t>Tree species considered by </a:t>
            </a:r>
            <a:r>
              <a:rPr lang="en-US" sz="3200" dirty="0" smtClean="0">
                <a:solidFill>
                  <a:srgbClr val="FFE0B3"/>
                </a:solidFill>
              </a:rPr>
              <a:t>DOF for </a:t>
            </a:r>
            <a:r>
              <a:rPr lang="en-US" sz="3200" dirty="0">
                <a:solidFill>
                  <a:srgbClr val="FFE0B3"/>
                </a:solidFill>
              </a:rPr>
              <a:t>stocking purposes include Sitka spruce, white spruce, Lutz spruce, aspen, balsam </a:t>
            </a:r>
            <a:r>
              <a:rPr lang="en-US" sz="3200" dirty="0" smtClean="0">
                <a:solidFill>
                  <a:srgbClr val="FFE0B3"/>
                </a:solidFill>
              </a:rPr>
              <a:t>                                poplar</a:t>
            </a:r>
            <a:r>
              <a:rPr lang="en-US" sz="3200" dirty="0">
                <a:solidFill>
                  <a:srgbClr val="FFE0B3"/>
                </a:solidFill>
              </a:rPr>
              <a:t>, western black </a:t>
            </a:r>
            <a:r>
              <a:rPr lang="en-US" sz="3200" dirty="0" smtClean="0">
                <a:solidFill>
                  <a:srgbClr val="FFE0B3"/>
                </a:solidFill>
              </a:rPr>
              <a:t>                                   cottonwood</a:t>
            </a:r>
            <a:r>
              <a:rPr lang="en-US" sz="3200" u="sng" dirty="0">
                <a:solidFill>
                  <a:srgbClr val="FFE0B3"/>
                </a:solidFill>
              </a:rPr>
              <a:t>,</a:t>
            </a:r>
            <a:r>
              <a:rPr lang="en-US" sz="3200" dirty="0">
                <a:solidFill>
                  <a:srgbClr val="FFE0B3"/>
                </a:solidFill>
              </a:rPr>
              <a:t> and paper </a:t>
            </a:r>
            <a:r>
              <a:rPr lang="en-US" sz="3200" dirty="0" smtClean="0">
                <a:solidFill>
                  <a:srgbClr val="FFE0B3"/>
                </a:solidFill>
              </a:rPr>
              <a:t>                                           birch </a:t>
            </a:r>
            <a:r>
              <a:rPr lang="en-US" sz="3200" u="sng" dirty="0">
                <a:solidFill>
                  <a:srgbClr val="FFE0B3"/>
                </a:solidFill>
              </a:rPr>
              <a:t>or other commercial </a:t>
            </a:r>
            <a:r>
              <a:rPr lang="en-US" sz="3200" u="sng" dirty="0" smtClean="0">
                <a:solidFill>
                  <a:srgbClr val="FFE0B3"/>
                </a:solidFill>
              </a:rPr>
              <a:t>                                        species </a:t>
            </a:r>
            <a:r>
              <a:rPr lang="en-US" sz="3200" u="sng" dirty="0">
                <a:solidFill>
                  <a:srgbClr val="FFE0B3"/>
                </a:solidFill>
              </a:rPr>
              <a:t>approved by the </a:t>
            </a:r>
            <a:r>
              <a:rPr lang="en-US" sz="3200" u="sng" dirty="0" smtClean="0">
                <a:solidFill>
                  <a:srgbClr val="FFE0B3"/>
                </a:solidFill>
              </a:rPr>
              <a:t>                                Division</a:t>
            </a:r>
            <a:endParaRPr lang="en-US" sz="3200" dirty="0">
              <a:solidFill>
                <a:srgbClr val="FFE0B3"/>
              </a:solidFill>
            </a:endParaRPr>
          </a:p>
        </p:txBody>
      </p:sp>
      <p:pic>
        <p:nvPicPr>
          <p:cNvPr id="5" name="Picture 2" descr="H:\My Pictures\2014-11-14 Alden 2\Picture 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72200" y="2966864"/>
            <a:ext cx="2611438" cy="351011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477000" y="5726643"/>
            <a:ext cx="2298170" cy="738664"/>
          </a:xfrm>
          <a:prstGeom prst="rect">
            <a:avLst/>
          </a:prstGeom>
          <a:noFill/>
        </p:spPr>
        <p:txBody>
          <a:bodyPr wrap="square" rtlCol="0">
            <a:spAutoFit/>
          </a:bodyPr>
          <a:lstStyle/>
          <a:p>
            <a:pPr algn="r"/>
            <a:r>
              <a:rPr lang="en-US" altLang="en-US" sz="1400" dirty="0" smtClean="0"/>
              <a:t>AK’s largest larch (2002) </a:t>
            </a:r>
            <a:endParaRPr lang="en-US" altLang="en-US" sz="1400" dirty="0"/>
          </a:p>
          <a:p>
            <a:pPr algn="r"/>
            <a:r>
              <a:rPr lang="en-US" altLang="en-US" sz="1400" dirty="0"/>
              <a:t>75 ‘ tall, 16.5 </a:t>
            </a:r>
            <a:r>
              <a:rPr lang="en-US" altLang="en-US" sz="1400" dirty="0" smtClean="0"/>
              <a:t>DBH at 50 yrs.  Wasilla.  From John Alden</a:t>
            </a:r>
            <a:endParaRPr lang="en-US" sz="1400" dirty="0"/>
          </a:p>
        </p:txBody>
      </p:sp>
    </p:spTree>
    <p:extLst>
      <p:ext uri="{BB962C8B-B14F-4D97-AF65-F5344CB8AC3E}">
        <p14:creationId xmlns:p14="http://schemas.microsoft.com/office/powerpoint/2010/main" val="7204704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400" dirty="0" smtClean="0">
                <a:solidFill>
                  <a:srgbClr val="FFFFA7"/>
                </a:solidFill>
              </a:rPr>
              <a:t>DPOs cont.</a:t>
            </a:r>
            <a:endParaRPr lang="en-US" sz="4400" dirty="0">
              <a:solidFill>
                <a:srgbClr val="FFFFA7"/>
              </a:solidFill>
            </a:endParaRPr>
          </a:p>
        </p:txBody>
      </p:sp>
      <p:sp>
        <p:nvSpPr>
          <p:cNvPr id="3" name="Content Placeholder 2"/>
          <p:cNvSpPr>
            <a:spLocks noGrp="1"/>
          </p:cNvSpPr>
          <p:nvPr>
            <p:ph idx="1"/>
          </p:nvPr>
        </p:nvSpPr>
        <p:spPr/>
        <p:txBody>
          <a:bodyPr>
            <a:noAutofit/>
          </a:bodyPr>
          <a:lstStyle/>
          <a:p>
            <a:pPr marL="0" indent="0">
              <a:buNone/>
            </a:pPr>
            <a:r>
              <a:rPr lang="en-US" sz="4000" dirty="0" smtClean="0"/>
              <a:t>IG:  Add checkbox for season of harvesting</a:t>
            </a:r>
          </a:p>
          <a:p>
            <a:pPr marL="274320" lvl="1" indent="0">
              <a:buNone/>
            </a:pPr>
            <a:r>
              <a:rPr lang="en-US" sz="3200" dirty="0" smtClean="0">
                <a:solidFill>
                  <a:srgbClr val="FFE0B3"/>
                </a:solidFill>
              </a:rPr>
              <a:t>DPO – Harvest &amp; Silvicultural Characteristics</a:t>
            </a:r>
            <a:endParaRPr lang="en-US" sz="3200" dirty="0">
              <a:solidFill>
                <a:srgbClr val="FFE0B3"/>
              </a:solidFill>
            </a:endParaRPr>
          </a:p>
          <a:p>
            <a:pPr marL="0" indent="0">
              <a:buNone/>
            </a:pPr>
            <a:r>
              <a:rPr lang="en-US" sz="3200" dirty="0">
                <a:solidFill>
                  <a:srgbClr val="FFE0B3"/>
                </a:solidFill>
              </a:rPr>
              <a:t>	</a:t>
            </a:r>
            <a:r>
              <a:rPr lang="en-US" sz="3200" dirty="0" smtClean="0">
                <a:solidFill>
                  <a:srgbClr val="FFE0B3"/>
                </a:solidFill>
              </a:rPr>
              <a:t>FOR </a:t>
            </a:r>
            <a:r>
              <a:rPr lang="en-US" sz="3200" dirty="0">
                <a:solidFill>
                  <a:srgbClr val="FFE0B3"/>
                </a:solidFill>
              </a:rPr>
              <a:t>REGION II OR </a:t>
            </a:r>
            <a:r>
              <a:rPr lang="en-US" sz="3200" dirty="0" smtClean="0">
                <a:solidFill>
                  <a:srgbClr val="FFE0B3"/>
                </a:solidFill>
              </a:rPr>
              <a:t>III: </a:t>
            </a:r>
          </a:p>
          <a:p>
            <a:pPr marL="0" indent="0">
              <a:buNone/>
            </a:pPr>
            <a:r>
              <a:rPr lang="en-US" sz="3200" dirty="0" smtClean="0">
                <a:solidFill>
                  <a:srgbClr val="FFE0B3"/>
                </a:solidFill>
              </a:rPr>
              <a:t>	[ </a:t>
            </a:r>
            <a:r>
              <a:rPr lang="en-US" sz="3200" dirty="0">
                <a:solidFill>
                  <a:srgbClr val="FFE0B3"/>
                </a:solidFill>
              </a:rPr>
              <a:t>] Winter harvest only</a:t>
            </a:r>
          </a:p>
          <a:p>
            <a:pPr marL="0" indent="0">
              <a:buNone/>
            </a:pPr>
            <a:r>
              <a:rPr lang="en-US" sz="3200" dirty="0" smtClean="0">
                <a:solidFill>
                  <a:srgbClr val="FFE0B3"/>
                </a:solidFill>
              </a:rPr>
              <a:t>	[ </a:t>
            </a:r>
            <a:r>
              <a:rPr lang="en-US" sz="3200" dirty="0">
                <a:solidFill>
                  <a:srgbClr val="FFE0B3"/>
                </a:solidFill>
              </a:rPr>
              <a:t>]  Non-winter harvest only</a:t>
            </a:r>
          </a:p>
          <a:p>
            <a:pPr marL="0" indent="0">
              <a:buNone/>
            </a:pPr>
            <a:r>
              <a:rPr lang="en-US" sz="3200" dirty="0" smtClean="0">
                <a:solidFill>
                  <a:srgbClr val="FFE0B3"/>
                </a:solidFill>
              </a:rPr>
              <a:t>	[ </a:t>
            </a:r>
            <a:r>
              <a:rPr lang="en-US" sz="3200" dirty="0">
                <a:solidFill>
                  <a:srgbClr val="FFE0B3"/>
                </a:solidFill>
              </a:rPr>
              <a:t>] All-season harvest</a:t>
            </a:r>
          </a:p>
          <a:p>
            <a:endParaRPr lang="en-US" sz="3200" dirty="0"/>
          </a:p>
        </p:txBody>
      </p:sp>
    </p:spTree>
    <p:extLst>
      <p:ext uri="{BB962C8B-B14F-4D97-AF65-F5344CB8AC3E}">
        <p14:creationId xmlns:p14="http://schemas.microsoft.com/office/powerpoint/2010/main" val="36014975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019800" y="3048000"/>
            <a:ext cx="2819400" cy="3231654"/>
          </a:xfrm>
          <a:prstGeom prst="rect">
            <a:avLst/>
          </a:prstGeom>
          <a:solidFill>
            <a:schemeClr val="tx2"/>
          </a:solidFill>
          <a:ln w="15875">
            <a:solidFill>
              <a:schemeClr val="bg1"/>
            </a:solidFill>
          </a:ln>
        </p:spPr>
        <p:txBody>
          <a:bodyPr wrap="square" rtlCol="0">
            <a:spAutoFit/>
          </a:bodyPr>
          <a:lstStyle/>
          <a:p>
            <a:pPr algn="ctr"/>
            <a:r>
              <a:rPr lang="en-US" sz="1200" b="1" dirty="0" smtClean="0">
                <a:solidFill>
                  <a:schemeClr val="bg1"/>
                </a:solidFill>
              </a:rPr>
              <a:t>State of Alaska</a:t>
            </a:r>
          </a:p>
          <a:p>
            <a:pPr algn="ctr"/>
            <a:r>
              <a:rPr lang="en-US" sz="1200" b="1" dirty="0">
                <a:solidFill>
                  <a:schemeClr val="bg1"/>
                </a:solidFill>
              </a:rPr>
              <a:t>Department of Natural Resources</a:t>
            </a:r>
          </a:p>
          <a:p>
            <a:pPr algn="ctr"/>
            <a:r>
              <a:rPr lang="en-US" sz="1200" b="1" dirty="0">
                <a:solidFill>
                  <a:schemeClr val="bg1"/>
                </a:solidFill>
              </a:rPr>
              <a:t>Division of Forestry</a:t>
            </a:r>
          </a:p>
          <a:p>
            <a:pPr algn="ctr"/>
            <a:r>
              <a:rPr lang="en-US" sz="1200" b="1" dirty="0">
                <a:solidFill>
                  <a:schemeClr val="bg1"/>
                </a:solidFill>
              </a:rPr>
              <a:t>Region III </a:t>
            </a:r>
            <a:r>
              <a:rPr lang="en-US" sz="1200" b="1" dirty="0" smtClean="0">
                <a:solidFill>
                  <a:schemeClr val="bg1"/>
                </a:solidFill>
              </a:rPr>
              <a:t>– Delta</a:t>
            </a:r>
          </a:p>
          <a:p>
            <a:pPr algn="ctr"/>
            <a:endParaRPr lang="en-US" sz="1200" b="1" dirty="0" smtClean="0">
              <a:solidFill>
                <a:schemeClr val="bg1"/>
              </a:solidFill>
            </a:endParaRPr>
          </a:p>
          <a:p>
            <a:pPr algn="ctr"/>
            <a:endParaRPr lang="en-US" sz="1200" b="1" dirty="0">
              <a:solidFill>
                <a:schemeClr val="bg1"/>
              </a:solidFill>
            </a:endParaRPr>
          </a:p>
          <a:p>
            <a:pPr algn="ctr"/>
            <a:endParaRPr lang="en-US" sz="1200" b="1" dirty="0" smtClean="0">
              <a:solidFill>
                <a:schemeClr val="bg1"/>
              </a:solidFill>
            </a:endParaRPr>
          </a:p>
          <a:p>
            <a:pPr algn="ctr"/>
            <a:endParaRPr lang="en-US" sz="1200" b="1" dirty="0" smtClean="0">
              <a:solidFill>
                <a:schemeClr val="bg1"/>
              </a:solidFill>
            </a:endParaRPr>
          </a:p>
          <a:p>
            <a:pPr algn="ctr"/>
            <a:endParaRPr lang="en-US" sz="1200" b="1" dirty="0">
              <a:solidFill>
                <a:schemeClr val="bg1"/>
              </a:solidFill>
            </a:endParaRPr>
          </a:p>
          <a:p>
            <a:pPr algn="ctr"/>
            <a:endParaRPr lang="en-US" sz="1200" b="1" dirty="0" smtClean="0">
              <a:solidFill>
                <a:schemeClr val="bg1"/>
              </a:solidFill>
            </a:endParaRPr>
          </a:p>
          <a:p>
            <a:pPr algn="ctr"/>
            <a:endParaRPr lang="en-US" sz="1200" b="1" dirty="0">
              <a:solidFill>
                <a:schemeClr val="bg1"/>
              </a:solidFill>
            </a:endParaRPr>
          </a:p>
          <a:p>
            <a:pPr algn="ctr"/>
            <a:r>
              <a:rPr lang="en-US" sz="1200" b="1" dirty="0">
                <a:solidFill>
                  <a:schemeClr val="bg1"/>
                </a:solidFill>
              </a:rPr>
              <a:t> Forest Land Use Plan</a:t>
            </a:r>
          </a:p>
          <a:p>
            <a:pPr algn="ctr"/>
            <a:r>
              <a:rPr lang="en-US" sz="1200" b="1" dirty="0">
                <a:solidFill>
                  <a:schemeClr val="bg1"/>
                </a:solidFill>
              </a:rPr>
              <a:t>Mississippi Fire Salvage #1</a:t>
            </a:r>
          </a:p>
          <a:p>
            <a:pPr algn="ctr"/>
            <a:r>
              <a:rPr lang="en-US" sz="1200" b="1" dirty="0" smtClean="0">
                <a:solidFill>
                  <a:schemeClr val="bg1"/>
                </a:solidFill>
              </a:rPr>
              <a:t>NC-1510-D</a:t>
            </a:r>
          </a:p>
          <a:p>
            <a:pPr algn="ctr"/>
            <a:endParaRPr lang="en-US" sz="1200" b="1" dirty="0">
              <a:solidFill>
                <a:schemeClr val="bg1"/>
              </a:solidFill>
            </a:endParaRPr>
          </a:p>
          <a:p>
            <a:pPr algn="ctr"/>
            <a:r>
              <a:rPr lang="en-US" sz="1200" b="1" dirty="0" smtClean="0">
                <a:solidFill>
                  <a:schemeClr val="bg1"/>
                </a:solidFill>
              </a:rPr>
              <a:t>February 24, 2014</a:t>
            </a:r>
            <a:endParaRPr lang="en-US" sz="1200" b="1" dirty="0">
              <a:solidFill>
                <a:schemeClr val="bg1"/>
              </a:solidFill>
            </a:endParaRPr>
          </a:p>
          <a:p>
            <a:endParaRPr lang="en-US" sz="1200" b="1" dirty="0">
              <a:solidFill>
                <a:schemeClr val="bg1"/>
              </a:solidFill>
            </a:endParaRPr>
          </a:p>
        </p:txBody>
      </p:sp>
      <p:sp>
        <p:nvSpPr>
          <p:cNvPr id="2" name="Title 1"/>
          <p:cNvSpPr>
            <a:spLocks noGrp="1"/>
          </p:cNvSpPr>
          <p:nvPr>
            <p:ph type="title"/>
          </p:nvPr>
        </p:nvSpPr>
        <p:spPr/>
        <p:txBody>
          <a:bodyPr>
            <a:normAutofit/>
          </a:bodyPr>
          <a:lstStyle/>
          <a:p>
            <a:r>
              <a:rPr lang="en-US" sz="4400" dirty="0" smtClean="0">
                <a:solidFill>
                  <a:srgbClr val="FFFFA7"/>
                </a:solidFill>
              </a:rPr>
              <a:t>DPOs and FLUPs</a:t>
            </a:r>
            <a:endParaRPr lang="en-US" sz="4400" dirty="0">
              <a:solidFill>
                <a:srgbClr val="FFFFA7"/>
              </a:solidFill>
            </a:endParaRPr>
          </a:p>
        </p:txBody>
      </p:sp>
      <p:sp>
        <p:nvSpPr>
          <p:cNvPr id="3" name="Content Placeholder 2"/>
          <p:cNvSpPr>
            <a:spLocks noGrp="1"/>
          </p:cNvSpPr>
          <p:nvPr>
            <p:ph idx="1"/>
          </p:nvPr>
        </p:nvSpPr>
        <p:spPr>
          <a:ln w="15875">
            <a:noFill/>
          </a:ln>
        </p:spPr>
        <p:txBody>
          <a:bodyPr>
            <a:normAutofit/>
          </a:bodyPr>
          <a:lstStyle/>
          <a:p>
            <a:pPr marL="0" indent="0">
              <a:buNone/>
            </a:pPr>
            <a:r>
              <a:rPr lang="en-US" sz="3600" dirty="0"/>
              <a:t>The information required in the </a:t>
            </a:r>
            <a:r>
              <a:rPr lang="en-US" sz="3600" dirty="0" smtClean="0"/>
              <a:t>DPO, </a:t>
            </a:r>
            <a:r>
              <a:rPr lang="en-US" sz="3600" dirty="0"/>
              <a:t>Reforestation </a:t>
            </a:r>
            <a:r>
              <a:rPr lang="en-US" sz="3600" dirty="0" smtClean="0"/>
              <a:t>Commitment, </a:t>
            </a:r>
            <a:r>
              <a:rPr lang="en-US" sz="3600" dirty="0"/>
              <a:t>and Supplement C should also be </a:t>
            </a:r>
            <a:r>
              <a:rPr lang="en-US" sz="3600" dirty="0" smtClean="0"/>
              <a:t>included              </a:t>
            </a:r>
            <a:r>
              <a:rPr lang="en-US" sz="3600" dirty="0" smtClean="0"/>
              <a:t>                       </a:t>
            </a:r>
            <a:r>
              <a:rPr lang="en-US" sz="3600" dirty="0" smtClean="0"/>
              <a:t>in </a:t>
            </a:r>
            <a:r>
              <a:rPr lang="en-US" sz="3600" dirty="0"/>
              <a:t>FLUPs for state timber </a:t>
            </a:r>
            <a:r>
              <a:rPr lang="en-US" sz="3600" dirty="0" smtClean="0"/>
              <a:t>                                   sales</a:t>
            </a:r>
            <a:r>
              <a:rPr lang="en-US" sz="3600" dirty="0"/>
              <a:t>.</a:t>
            </a:r>
          </a:p>
        </p:txBody>
      </p:sp>
      <p:pic>
        <p:nvPicPr>
          <p:cNvPr id="4" name="Picture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53300" y="4419600"/>
            <a:ext cx="533400" cy="572770"/>
          </a:xfrm>
          <a:prstGeom prst="rect">
            <a:avLst/>
          </a:prstGeom>
          <a:noFill/>
        </p:spPr>
      </p:pic>
    </p:spTree>
    <p:extLst>
      <p:ext uri="{BB962C8B-B14F-4D97-AF65-F5344CB8AC3E}">
        <p14:creationId xmlns:p14="http://schemas.microsoft.com/office/powerpoint/2010/main" val="34127276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4800" dirty="0" smtClean="0">
                <a:solidFill>
                  <a:srgbClr val="FFFF8B"/>
                </a:solidFill>
              </a:rPr>
              <a:t>Why now?</a:t>
            </a:r>
            <a:endParaRPr lang="en-US" sz="4800" dirty="0">
              <a:solidFill>
                <a:srgbClr val="FFFF8B"/>
              </a:solidFill>
            </a:endParaRPr>
          </a:p>
        </p:txBody>
      </p:sp>
      <p:sp>
        <p:nvSpPr>
          <p:cNvPr id="3" name="Content Placeholder 2"/>
          <p:cNvSpPr>
            <a:spLocks noGrp="1"/>
          </p:cNvSpPr>
          <p:nvPr>
            <p:ph idx="1"/>
          </p:nvPr>
        </p:nvSpPr>
        <p:spPr>
          <a:xfrm>
            <a:off x="457200" y="1295400"/>
            <a:ext cx="8229600" cy="4525963"/>
          </a:xfrm>
        </p:spPr>
        <p:txBody>
          <a:bodyPr>
            <a:normAutofit/>
          </a:bodyPr>
          <a:lstStyle/>
          <a:p>
            <a:r>
              <a:rPr lang="en-US" sz="3200" dirty="0" smtClean="0"/>
              <a:t>Original focus on Coastal Alaska (1993)</a:t>
            </a:r>
          </a:p>
          <a:p>
            <a:r>
              <a:rPr lang="en-US" sz="3200" dirty="0"/>
              <a:t>Experience </a:t>
            </a:r>
            <a:endParaRPr lang="en-US" sz="3200" dirty="0" smtClean="0"/>
          </a:p>
          <a:p>
            <a:r>
              <a:rPr lang="en-US" sz="3200" dirty="0" smtClean="0"/>
              <a:t>New information</a:t>
            </a:r>
          </a:p>
          <a:p>
            <a:r>
              <a:rPr lang="en-US" sz="3200" dirty="0" smtClean="0"/>
              <a:t>Changing climate</a:t>
            </a:r>
            <a:endParaRPr lang="en-US" sz="3200" dirty="0"/>
          </a:p>
        </p:txBody>
      </p:sp>
      <p:graphicFrame>
        <p:nvGraphicFramePr>
          <p:cNvPr id="4" name="Chart 3"/>
          <p:cNvGraphicFramePr>
            <a:graphicFrameLocks/>
          </p:cNvGraphicFramePr>
          <p:nvPr>
            <p:extLst>
              <p:ext uri="{D42A27DB-BD31-4B8C-83A1-F6EECF244321}">
                <p14:modId xmlns:p14="http://schemas.microsoft.com/office/powerpoint/2010/main" val="2812294137"/>
              </p:ext>
            </p:extLst>
          </p:nvPr>
        </p:nvGraphicFramePr>
        <p:xfrm>
          <a:off x="228600" y="3657600"/>
          <a:ext cx="4103158" cy="2905125"/>
        </p:xfrm>
        <a:graphic>
          <a:graphicData uri="http://schemas.openxmlformats.org/drawingml/2006/chart">
            <c:chart xmlns:c="http://schemas.openxmlformats.org/drawingml/2006/chart" xmlns:r="http://schemas.openxmlformats.org/officeDocument/2006/relationships" r:id="rId3"/>
          </a:graphicData>
        </a:graphic>
      </p:graphicFrame>
      <p:pic>
        <p:nvPicPr>
          <p:cNvPr id="5" name="Picture 2" descr="http://www.farnorthscience.com/wordpress/wp-content/uploads/2007/11/alaska_ncdc-oct07.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200" y="3657600"/>
            <a:ext cx="3886200" cy="2795929"/>
          </a:xfrm>
          <a:prstGeom prst="rect">
            <a:avLst/>
          </a:prstGeom>
          <a:noFill/>
          <a:ln>
            <a:solidFill>
              <a:schemeClr val="accent1">
                <a:lumMod val="7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81627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884238"/>
          </a:xfrm>
        </p:spPr>
        <p:txBody>
          <a:bodyPr>
            <a:normAutofit fontScale="90000"/>
          </a:bodyPr>
          <a:lstStyle/>
          <a:p>
            <a:r>
              <a:rPr lang="en-US" sz="4400" dirty="0" smtClean="0">
                <a:solidFill>
                  <a:srgbClr val="FFFF8B"/>
                </a:solidFill>
              </a:rPr>
              <a:t>Natural Regen and DPOs: </a:t>
            </a:r>
            <a:br>
              <a:rPr lang="en-US" sz="4400" dirty="0" smtClean="0">
                <a:solidFill>
                  <a:srgbClr val="FFFF8B"/>
                </a:solidFill>
              </a:rPr>
            </a:br>
            <a:r>
              <a:rPr lang="en-US" sz="4400" dirty="0" smtClean="0">
                <a:solidFill>
                  <a:srgbClr val="FFFF8B"/>
                </a:solidFill>
              </a:rPr>
              <a:t>Training – C7</a:t>
            </a:r>
            <a:endParaRPr lang="en-US" sz="4400" dirty="0">
              <a:solidFill>
                <a:srgbClr val="FFFF8B"/>
              </a:solidFill>
            </a:endParaRPr>
          </a:p>
        </p:txBody>
      </p:sp>
      <p:sp>
        <p:nvSpPr>
          <p:cNvPr id="3" name="Content Placeholder 2"/>
          <p:cNvSpPr>
            <a:spLocks noGrp="1"/>
          </p:cNvSpPr>
          <p:nvPr>
            <p:ph idx="1"/>
          </p:nvPr>
        </p:nvSpPr>
        <p:spPr>
          <a:xfrm>
            <a:off x="457200" y="2057400"/>
            <a:ext cx="8229600" cy="4297363"/>
          </a:xfrm>
        </p:spPr>
        <p:txBody>
          <a:bodyPr/>
          <a:lstStyle/>
          <a:p>
            <a:pPr marL="0" indent="0">
              <a:buNone/>
            </a:pPr>
            <a:r>
              <a:rPr lang="en-US" sz="3600" dirty="0" smtClean="0"/>
              <a:t>Use </a:t>
            </a:r>
            <a:r>
              <a:rPr lang="en-US" sz="3600" dirty="0"/>
              <a:t>of the indicators in </a:t>
            </a:r>
            <a:r>
              <a:rPr lang="en-US" sz="3600" b="1" dirty="0"/>
              <a:t>F14am </a:t>
            </a:r>
            <a:r>
              <a:rPr lang="en-US" sz="3600" dirty="0"/>
              <a:t>to prepare and review DPOs and requests for variations will require training for Division of Forestry staff, landowners, and operators.  </a:t>
            </a:r>
            <a:r>
              <a:rPr lang="en-US" sz="3600" i="1" dirty="0">
                <a:solidFill>
                  <a:srgbClr val="FFE0B3"/>
                </a:solidFill>
              </a:rPr>
              <a:t> </a:t>
            </a:r>
            <a:r>
              <a:rPr lang="en-US" sz="3200" dirty="0">
                <a:solidFill>
                  <a:srgbClr val="FFE0B3"/>
                </a:solidFill>
              </a:rPr>
              <a:t>T</a:t>
            </a:r>
            <a:r>
              <a:rPr lang="en-US" sz="3200" dirty="0" smtClean="0">
                <a:solidFill>
                  <a:srgbClr val="FFE0B3"/>
                </a:solidFill>
              </a:rPr>
              <a:t>raining  </a:t>
            </a:r>
            <a:r>
              <a:rPr lang="en-US" sz="3200" dirty="0">
                <a:solidFill>
                  <a:srgbClr val="92D050"/>
                </a:solidFill>
              </a:rPr>
              <a:t>(K-YES)</a:t>
            </a:r>
          </a:p>
          <a:p>
            <a:endParaRPr lang="en-US" dirty="0"/>
          </a:p>
        </p:txBody>
      </p:sp>
    </p:spTree>
    <p:extLst>
      <p:ext uri="{BB962C8B-B14F-4D97-AF65-F5344CB8AC3E}">
        <p14:creationId xmlns:p14="http://schemas.microsoft.com/office/powerpoint/2010/main" val="320870244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solidFill>
                  <a:srgbClr val="FFFF8B"/>
                </a:solidFill>
              </a:rPr>
              <a:t>Natural regeneration – C23 </a:t>
            </a:r>
            <a:endParaRPr lang="en-US" sz="4400" dirty="0">
              <a:solidFill>
                <a:srgbClr val="FFFF8B"/>
              </a:solidFill>
            </a:endParaRPr>
          </a:p>
        </p:txBody>
      </p:sp>
      <p:sp>
        <p:nvSpPr>
          <p:cNvPr id="3" name="Content Placeholder 2"/>
          <p:cNvSpPr>
            <a:spLocks noGrp="1"/>
          </p:cNvSpPr>
          <p:nvPr>
            <p:ph idx="1"/>
          </p:nvPr>
        </p:nvSpPr>
        <p:spPr/>
        <p:txBody>
          <a:bodyPr>
            <a:normAutofit/>
          </a:bodyPr>
          <a:lstStyle/>
          <a:p>
            <a:pPr marL="0" indent="0">
              <a:buNone/>
            </a:pPr>
            <a:r>
              <a:rPr lang="en-US" sz="3200" dirty="0" smtClean="0"/>
              <a:t>Clarify </a:t>
            </a:r>
            <a:r>
              <a:rPr lang="en-US" sz="3200" dirty="0"/>
              <a:t>that </a:t>
            </a:r>
            <a:r>
              <a:rPr lang="en-US" sz="3200" dirty="0" smtClean="0"/>
              <a:t>11 AAC 95.380(a</a:t>
            </a:r>
            <a:r>
              <a:rPr lang="en-US" sz="3200" dirty="0"/>
              <a:t>) applies to natural regeneration from </a:t>
            </a:r>
            <a:r>
              <a:rPr lang="en-US" sz="3200" dirty="0" smtClean="0"/>
              <a:t>seed.  </a:t>
            </a:r>
            <a:r>
              <a:rPr lang="en-US" sz="3200" smtClean="0"/>
              <a:t>(Section </a:t>
            </a:r>
            <a:r>
              <a:rPr lang="en-US" sz="3200" dirty="0" smtClean="0"/>
              <a:t>.</a:t>
            </a:r>
            <a:r>
              <a:rPr lang="en-US" sz="3200" dirty="0"/>
              <a:t>380(b) applies to vegetation reproduction</a:t>
            </a:r>
            <a:r>
              <a:rPr lang="en-US" sz="3200" dirty="0" smtClean="0"/>
              <a:t>.) </a:t>
            </a:r>
            <a:r>
              <a:rPr lang="en-US" sz="2800" dirty="0" smtClean="0">
                <a:solidFill>
                  <a:srgbClr val="92D050"/>
                </a:solidFill>
              </a:rPr>
              <a:t>(</a:t>
            </a:r>
            <a:r>
              <a:rPr lang="en-US" sz="2800" dirty="0">
                <a:solidFill>
                  <a:srgbClr val="92D050"/>
                </a:solidFill>
              </a:rPr>
              <a:t>K-YES)</a:t>
            </a:r>
          </a:p>
          <a:p>
            <a:r>
              <a:rPr lang="en-US" sz="2800" b="1" dirty="0">
                <a:solidFill>
                  <a:srgbClr val="B3EBFF"/>
                </a:solidFill>
              </a:rPr>
              <a:t>11 AAC 95.380. </a:t>
            </a:r>
            <a:r>
              <a:rPr lang="en-US" sz="2800" dirty="0">
                <a:solidFill>
                  <a:srgbClr val="B3EBFF"/>
                </a:solidFill>
              </a:rPr>
              <a:t>(a)  If a forest landowner in Region II or III intends to rely on natural regeneration </a:t>
            </a:r>
            <a:r>
              <a:rPr lang="en-US" sz="2800" u="sng" dirty="0">
                <a:solidFill>
                  <a:srgbClr val="B3EBFF"/>
                </a:solidFill>
              </a:rPr>
              <a:t>from seed </a:t>
            </a:r>
            <a:r>
              <a:rPr lang="en-US" sz="2800" dirty="0">
                <a:solidFill>
                  <a:srgbClr val="B3EBFF"/>
                </a:solidFill>
              </a:rPr>
              <a:t>for reforestation, the forest landowner shall ensure a seed source of well-formed, vigorous trees of commercial tree species. </a:t>
            </a:r>
          </a:p>
        </p:txBody>
      </p:sp>
    </p:spTree>
    <p:extLst>
      <p:ext uri="{BB962C8B-B14F-4D97-AF65-F5344CB8AC3E}">
        <p14:creationId xmlns:p14="http://schemas.microsoft.com/office/powerpoint/2010/main" val="280725082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Autofit/>
          </a:bodyPr>
          <a:lstStyle/>
          <a:p>
            <a:r>
              <a:rPr lang="en-US" sz="4400" dirty="0">
                <a:solidFill>
                  <a:srgbClr val="FFFF8B"/>
                </a:solidFill>
              </a:rPr>
              <a:t>Natural regeneration </a:t>
            </a:r>
            <a:r>
              <a:rPr lang="en-US" sz="4400" dirty="0" smtClean="0">
                <a:solidFill>
                  <a:srgbClr val="FFFF8B"/>
                </a:solidFill>
              </a:rPr>
              <a:t>– C5am</a:t>
            </a:r>
            <a:endParaRPr lang="en-US" sz="4400" dirty="0"/>
          </a:p>
        </p:txBody>
      </p:sp>
      <p:sp>
        <p:nvSpPr>
          <p:cNvPr id="3" name="Content Placeholder 2"/>
          <p:cNvSpPr>
            <a:spLocks noGrp="1"/>
          </p:cNvSpPr>
          <p:nvPr>
            <p:ph idx="1"/>
          </p:nvPr>
        </p:nvSpPr>
        <p:spPr>
          <a:xfrm>
            <a:off x="228600" y="1092200"/>
            <a:ext cx="8534400" cy="5003800"/>
          </a:xfrm>
        </p:spPr>
        <p:txBody>
          <a:bodyPr>
            <a:noAutofit/>
          </a:bodyPr>
          <a:lstStyle/>
          <a:p>
            <a:pPr marL="0" indent="0">
              <a:buNone/>
            </a:pPr>
            <a:r>
              <a:rPr lang="en-US" sz="3000" dirty="0" smtClean="0"/>
              <a:t>Where </a:t>
            </a:r>
            <a:r>
              <a:rPr lang="en-US" sz="3000" dirty="0"/>
              <a:t>natural regeneration is the selected method of reforestation</a:t>
            </a:r>
            <a:r>
              <a:rPr lang="en-US" sz="3000" dirty="0" smtClean="0"/>
              <a:t>, based </a:t>
            </a:r>
            <a:r>
              <a:rPr lang="en-US" sz="3000" dirty="0"/>
              <a:t>on information in the DPO, </a:t>
            </a:r>
            <a:r>
              <a:rPr lang="en-US" sz="3000" dirty="0" smtClean="0"/>
              <a:t>DOF </a:t>
            </a:r>
            <a:r>
              <a:rPr lang="en-US" sz="3000" dirty="0"/>
              <a:t>may allow a period of up to 12 </a:t>
            </a:r>
            <a:r>
              <a:rPr lang="en-US" sz="3000" dirty="0" smtClean="0"/>
              <a:t>years </a:t>
            </a:r>
            <a:r>
              <a:rPr lang="en-US" sz="3000" dirty="0"/>
              <a:t>for natural regeneration in stands where the indicators show a high likelihood of regeneration success </a:t>
            </a:r>
            <a:r>
              <a:rPr lang="en-US" sz="3000" dirty="0" smtClean="0"/>
              <a:t>within </a:t>
            </a:r>
            <a:r>
              <a:rPr lang="en-US" sz="3000" dirty="0"/>
              <a:t>that period. </a:t>
            </a:r>
            <a:endParaRPr lang="en-US" sz="3000" dirty="0" smtClean="0"/>
          </a:p>
          <a:p>
            <a:r>
              <a:rPr lang="en-US" sz="2800" b="1" dirty="0">
                <a:solidFill>
                  <a:srgbClr val="B3EBFF"/>
                </a:solidFill>
              </a:rPr>
              <a:t>11 AAC 95.375(d</a:t>
            </a:r>
            <a:r>
              <a:rPr lang="en-US" sz="2800" b="1" dirty="0" smtClean="0">
                <a:solidFill>
                  <a:srgbClr val="B3EBFF"/>
                </a:solidFill>
              </a:rPr>
              <a:t>)(</a:t>
            </a:r>
            <a:r>
              <a:rPr lang="en-US" sz="2800" b="1" dirty="0">
                <a:solidFill>
                  <a:srgbClr val="B3EBFF"/>
                </a:solidFill>
              </a:rPr>
              <a:t>new §§)  </a:t>
            </a:r>
            <a:r>
              <a:rPr lang="en-US" sz="2800" dirty="0">
                <a:solidFill>
                  <a:srgbClr val="B3EBFF"/>
                </a:solidFill>
              </a:rPr>
              <a:t>In Region II or Region III, the division may allow a period of up to 12 years for natural regeneration where site conditions indicate a high likelihood of regeneration success within that period based on information in the DPO.</a:t>
            </a:r>
          </a:p>
          <a:p>
            <a:pPr lvl="0"/>
            <a:endParaRPr lang="en-US" sz="2800" dirty="0"/>
          </a:p>
        </p:txBody>
      </p:sp>
    </p:spTree>
    <p:extLst>
      <p:ext uri="{BB962C8B-B14F-4D97-AF65-F5344CB8AC3E}">
        <p14:creationId xmlns:p14="http://schemas.microsoft.com/office/powerpoint/2010/main" val="41322405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762000"/>
          </a:xfrm>
        </p:spPr>
        <p:txBody>
          <a:bodyPr>
            <a:noAutofit/>
          </a:bodyPr>
          <a:lstStyle/>
          <a:p>
            <a:r>
              <a:rPr lang="en-US" sz="4400" dirty="0">
                <a:solidFill>
                  <a:srgbClr val="FFFF8B"/>
                </a:solidFill>
              </a:rPr>
              <a:t>Natural </a:t>
            </a:r>
            <a:r>
              <a:rPr lang="en-US" sz="4400" dirty="0" smtClean="0">
                <a:solidFill>
                  <a:srgbClr val="FFFF8B"/>
                </a:solidFill>
              </a:rPr>
              <a:t>regen. – C5am cont.</a:t>
            </a:r>
            <a:endParaRPr lang="en-US" sz="4400" dirty="0"/>
          </a:p>
        </p:txBody>
      </p:sp>
      <p:sp>
        <p:nvSpPr>
          <p:cNvPr id="3" name="Content Placeholder 2"/>
          <p:cNvSpPr>
            <a:spLocks noGrp="1"/>
          </p:cNvSpPr>
          <p:nvPr>
            <p:ph idx="1"/>
          </p:nvPr>
        </p:nvSpPr>
        <p:spPr>
          <a:xfrm>
            <a:off x="457200" y="1219200"/>
            <a:ext cx="8229600" cy="4953000"/>
          </a:xfrm>
        </p:spPr>
        <p:txBody>
          <a:bodyPr>
            <a:noAutofit/>
          </a:bodyPr>
          <a:lstStyle/>
          <a:p>
            <a:pPr lvl="0"/>
            <a:r>
              <a:rPr lang="en-US" sz="3200" cap="all" dirty="0"/>
              <a:t>A</a:t>
            </a:r>
            <a:r>
              <a:rPr lang="en-US" sz="3200" dirty="0"/>
              <a:t> 12-year period would typically encompass at least one excellent white or Lutz spruce seed crop in </a:t>
            </a:r>
            <a:r>
              <a:rPr lang="en-US" sz="3200" dirty="0" smtClean="0"/>
              <a:t>RII-III</a:t>
            </a:r>
            <a:r>
              <a:rPr lang="en-US" sz="3200" dirty="0"/>
              <a:t>, and one or two smaller, but </a:t>
            </a:r>
            <a:r>
              <a:rPr lang="en-US" sz="3200" dirty="0" smtClean="0"/>
              <a:t>adequate spruce seed </a:t>
            </a:r>
            <a:r>
              <a:rPr lang="en-US" sz="3200" dirty="0"/>
              <a:t>crops, as well as multiple hardwood seed crops.</a:t>
            </a:r>
          </a:p>
          <a:p>
            <a:pPr lvl="0"/>
            <a:r>
              <a:rPr lang="en-US" sz="3200" dirty="0"/>
              <a:t>This would also provide enough time for sufficient hardwood stems to </a:t>
            </a:r>
            <a:r>
              <a:rPr lang="en-US" sz="3200" dirty="0" smtClean="0"/>
              <a:t>                                  escape </a:t>
            </a:r>
            <a:r>
              <a:rPr lang="en-US" sz="3200" dirty="0"/>
              <a:t>browsing in the </a:t>
            </a:r>
            <a:r>
              <a:rPr lang="en-US" sz="3200" dirty="0" smtClean="0"/>
              <a:t>                                    absence </a:t>
            </a:r>
            <a:r>
              <a:rPr lang="en-US" sz="3200" dirty="0"/>
              <a:t>of intense browse </a:t>
            </a:r>
            <a:r>
              <a:rPr lang="en-US" sz="3200" dirty="0" smtClean="0"/>
              <a:t>                            pressure</a:t>
            </a:r>
            <a:r>
              <a:rPr lang="en-US" sz="3200" dirty="0"/>
              <a:t>. </a:t>
            </a:r>
          </a:p>
        </p:txBody>
      </p:sp>
      <p:pic>
        <p:nvPicPr>
          <p:cNvPr id="4" name="Picture 2" descr="Top of White Spruce tree with con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4373955"/>
            <a:ext cx="2953537" cy="2215153"/>
          </a:xfrm>
          <a:prstGeom prst="rect">
            <a:avLst/>
          </a:prstGeom>
          <a:noFill/>
          <a:ln>
            <a:solidFill>
              <a:schemeClr val="accent4">
                <a:lumMod val="5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64726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Autofit/>
          </a:bodyPr>
          <a:lstStyle/>
          <a:p>
            <a:r>
              <a:rPr lang="en-US" sz="4400" dirty="0" smtClean="0">
                <a:solidFill>
                  <a:srgbClr val="FFFF8B"/>
                </a:solidFill>
              </a:rPr>
              <a:t>Natural regeneration – C5am/10am</a:t>
            </a:r>
            <a:endParaRPr lang="en-US" sz="4400" dirty="0">
              <a:solidFill>
                <a:srgbClr val="FFFF8B"/>
              </a:solidFill>
            </a:endParaRPr>
          </a:p>
        </p:txBody>
      </p:sp>
      <p:sp>
        <p:nvSpPr>
          <p:cNvPr id="3" name="Content Placeholder 2"/>
          <p:cNvSpPr>
            <a:spLocks noGrp="1"/>
          </p:cNvSpPr>
          <p:nvPr>
            <p:ph idx="1"/>
          </p:nvPr>
        </p:nvSpPr>
        <p:spPr/>
        <p:txBody>
          <a:bodyPr>
            <a:noAutofit/>
          </a:bodyPr>
          <a:lstStyle/>
          <a:p>
            <a:pPr marL="0" indent="0">
              <a:buNone/>
            </a:pPr>
            <a:r>
              <a:rPr lang="en-US" sz="3200" dirty="0" smtClean="0"/>
              <a:t>Where a 12-year period is allowed for natural regeneration</a:t>
            </a:r>
          </a:p>
          <a:p>
            <a:r>
              <a:rPr lang="en-US" sz="3200" dirty="0" smtClean="0"/>
              <a:t>Require </a:t>
            </a:r>
            <a:r>
              <a:rPr lang="en-US" sz="3200" dirty="0"/>
              <a:t>a regeneration report after 5 years to ensure that the stand is on a trajectory that is likely to be successful.  If the indicators no longer support an extended period for natural regeneration, corrective measures may be required</a:t>
            </a:r>
            <a:r>
              <a:rPr lang="en-US" sz="3200" dirty="0" smtClean="0"/>
              <a:t>.</a:t>
            </a:r>
          </a:p>
          <a:p>
            <a:r>
              <a:rPr lang="en-US" sz="3200" dirty="0" smtClean="0"/>
              <a:t>IG:  Allow other forms of documentation </a:t>
            </a:r>
            <a:endParaRPr lang="en-US" sz="3200" dirty="0">
              <a:solidFill>
                <a:srgbClr val="92D050"/>
              </a:solidFill>
            </a:endParaRPr>
          </a:p>
          <a:p>
            <a:endParaRPr lang="en-US" sz="3200" dirty="0"/>
          </a:p>
        </p:txBody>
      </p:sp>
    </p:spTree>
    <p:extLst>
      <p:ext uri="{BB962C8B-B14F-4D97-AF65-F5344CB8AC3E}">
        <p14:creationId xmlns:p14="http://schemas.microsoft.com/office/powerpoint/2010/main" val="45693661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228600"/>
            <a:ext cx="8382000" cy="6370975"/>
          </a:xfrm>
          <a:prstGeom prst="rect">
            <a:avLst/>
          </a:prstGeom>
        </p:spPr>
        <p:txBody>
          <a:bodyPr wrap="square">
            <a:spAutoFit/>
          </a:bodyPr>
          <a:lstStyle/>
          <a:p>
            <a:r>
              <a:rPr lang="en-US" sz="2400" b="1" dirty="0">
                <a:solidFill>
                  <a:srgbClr val="B3EBFF"/>
                </a:solidFill>
              </a:rPr>
              <a:t>11 AAC 95.385. </a:t>
            </a:r>
            <a:r>
              <a:rPr lang="en-US" sz="2400" dirty="0">
                <a:solidFill>
                  <a:srgbClr val="B3EBFF"/>
                </a:solidFill>
              </a:rPr>
              <a:t>(a)  A forest landowner in Region II or III shall conduct a regeneration survey and file a regeneration report with </a:t>
            </a:r>
            <a:r>
              <a:rPr lang="en-US" sz="2400" dirty="0" smtClean="0">
                <a:solidFill>
                  <a:srgbClr val="B3EBFF"/>
                </a:solidFill>
              </a:rPr>
              <a:t>the DOF.  […]  </a:t>
            </a:r>
            <a:r>
              <a:rPr lang="en-US" sz="2400" dirty="0">
                <a:solidFill>
                  <a:srgbClr val="B3EBFF"/>
                </a:solidFill>
              </a:rPr>
              <a:t>A regeneration survey </a:t>
            </a:r>
            <a:r>
              <a:rPr lang="en-US" sz="2400" u="sng" dirty="0">
                <a:solidFill>
                  <a:srgbClr val="B3EBFF"/>
                </a:solidFill>
              </a:rPr>
              <a:t>or alternative documentation </a:t>
            </a:r>
            <a:r>
              <a:rPr lang="en-US" sz="2400" dirty="0">
                <a:solidFill>
                  <a:srgbClr val="B3EBFF"/>
                </a:solidFill>
              </a:rPr>
              <a:t>must be conducted in a manner acceptable to </a:t>
            </a:r>
            <a:r>
              <a:rPr lang="en-US" sz="2400" dirty="0" smtClean="0">
                <a:solidFill>
                  <a:srgbClr val="B3EBFF"/>
                </a:solidFill>
              </a:rPr>
              <a:t>DOF.  </a:t>
            </a:r>
            <a:r>
              <a:rPr lang="en-US" sz="2400" dirty="0">
                <a:solidFill>
                  <a:srgbClr val="B3EBFF"/>
                </a:solidFill>
              </a:rPr>
              <a:t>In an area reforested by natural regeneration, planting, or artificial seeding, a regeneration report shall be submitted within […]</a:t>
            </a:r>
          </a:p>
          <a:p>
            <a:pPr lvl="1"/>
            <a:r>
              <a:rPr lang="en-US" sz="2400" dirty="0">
                <a:solidFill>
                  <a:srgbClr val="B3EBFF"/>
                </a:solidFill>
              </a:rPr>
              <a:t>2)  </a:t>
            </a:r>
            <a:r>
              <a:rPr lang="en-US" sz="2400" dirty="0" smtClean="0">
                <a:solidFill>
                  <a:srgbClr val="B3EBFF"/>
                </a:solidFill>
              </a:rPr>
              <a:t>7 </a:t>
            </a:r>
            <a:r>
              <a:rPr lang="en-US" sz="2400" dirty="0" err="1" smtClean="0">
                <a:solidFill>
                  <a:srgbClr val="B3EBFF"/>
                </a:solidFill>
              </a:rPr>
              <a:t>yrs</a:t>
            </a:r>
            <a:r>
              <a:rPr lang="en-US" sz="2400" dirty="0" smtClean="0">
                <a:solidFill>
                  <a:srgbClr val="B3EBFF"/>
                </a:solidFill>
              </a:rPr>
              <a:t> </a:t>
            </a:r>
            <a:r>
              <a:rPr lang="en-US" sz="2400" dirty="0">
                <a:solidFill>
                  <a:srgbClr val="B3EBFF"/>
                </a:solidFill>
              </a:rPr>
              <a:t>after </a:t>
            </a:r>
            <a:r>
              <a:rPr lang="en-US" sz="2400" dirty="0" smtClean="0">
                <a:solidFill>
                  <a:srgbClr val="B3EBFF"/>
                </a:solidFill>
              </a:rPr>
              <a:t>timber </a:t>
            </a:r>
            <a:r>
              <a:rPr lang="en-US" sz="2400" dirty="0">
                <a:solidFill>
                  <a:srgbClr val="B3EBFF"/>
                </a:solidFill>
              </a:rPr>
              <a:t>harvest in Region II or III.  </a:t>
            </a:r>
            <a:r>
              <a:rPr lang="en-US" sz="2400" u="sng" dirty="0">
                <a:solidFill>
                  <a:srgbClr val="B3EBFF"/>
                </a:solidFill>
              </a:rPr>
              <a:t>If the period for natural regeneration is extended to </a:t>
            </a:r>
            <a:r>
              <a:rPr lang="en-US" sz="2400" u="sng" dirty="0" smtClean="0">
                <a:solidFill>
                  <a:srgbClr val="B3EBFF"/>
                </a:solidFill>
              </a:rPr>
              <a:t>12 </a:t>
            </a:r>
            <a:r>
              <a:rPr lang="en-US" sz="2400" u="sng" dirty="0">
                <a:solidFill>
                  <a:srgbClr val="B3EBFF"/>
                </a:solidFill>
              </a:rPr>
              <a:t>years under 11 AAC </a:t>
            </a:r>
            <a:r>
              <a:rPr lang="en-US" sz="2400" u="sng" dirty="0" smtClean="0">
                <a:solidFill>
                  <a:srgbClr val="B3EBFF"/>
                </a:solidFill>
              </a:rPr>
              <a:t>95.375(d)(new), </a:t>
            </a:r>
            <a:r>
              <a:rPr lang="en-US" sz="2400" u="sng" dirty="0">
                <a:solidFill>
                  <a:srgbClr val="B3EBFF"/>
                </a:solidFill>
              </a:rPr>
              <a:t>a regeneration report must be submitted </a:t>
            </a:r>
          </a:p>
          <a:p>
            <a:pPr lvl="2"/>
            <a:r>
              <a:rPr lang="en-US" sz="2400" u="sng" dirty="0">
                <a:solidFill>
                  <a:srgbClr val="B3EBFF"/>
                </a:solidFill>
              </a:rPr>
              <a:t>a)  within </a:t>
            </a:r>
            <a:r>
              <a:rPr lang="en-US" sz="2400" u="sng" dirty="0" smtClean="0">
                <a:solidFill>
                  <a:srgbClr val="B3EBFF"/>
                </a:solidFill>
              </a:rPr>
              <a:t>5 </a:t>
            </a:r>
            <a:r>
              <a:rPr lang="en-US" sz="2400" u="sng" dirty="0" err="1" smtClean="0">
                <a:solidFill>
                  <a:srgbClr val="B3EBFF"/>
                </a:solidFill>
              </a:rPr>
              <a:t>yrs</a:t>
            </a:r>
            <a:r>
              <a:rPr lang="en-US" sz="2400" u="sng" dirty="0" smtClean="0">
                <a:solidFill>
                  <a:srgbClr val="B3EBFF"/>
                </a:solidFill>
              </a:rPr>
              <a:t> </a:t>
            </a:r>
            <a:r>
              <a:rPr lang="en-US" sz="2400" u="sng" dirty="0">
                <a:solidFill>
                  <a:srgbClr val="B3EBFF"/>
                </a:solidFill>
              </a:rPr>
              <a:t>after the timber harvest to determine whether the reforestation requirements are likely to be met, and </a:t>
            </a:r>
          </a:p>
          <a:p>
            <a:pPr lvl="2"/>
            <a:r>
              <a:rPr lang="en-US" sz="2400" u="sng" dirty="0">
                <a:solidFill>
                  <a:srgbClr val="B3EBFF"/>
                </a:solidFill>
              </a:rPr>
              <a:t>b) within </a:t>
            </a:r>
            <a:r>
              <a:rPr lang="en-US" sz="2400" u="sng" dirty="0" smtClean="0">
                <a:solidFill>
                  <a:srgbClr val="B3EBFF"/>
                </a:solidFill>
              </a:rPr>
              <a:t>12 </a:t>
            </a:r>
            <a:r>
              <a:rPr lang="en-US" sz="2400" u="sng" dirty="0" err="1" smtClean="0">
                <a:solidFill>
                  <a:srgbClr val="B3EBFF"/>
                </a:solidFill>
              </a:rPr>
              <a:t>yrs</a:t>
            </a:r>
            <a:r>
              <a:rPr lang="en-US" sz="2400" u="sng" dirty="0" smtClean="0">
                <a:solidFill>
                  <a:srgbClr val="B3EBFF"/>
                </a:solidFill>
              </a:rPr>
              <a:t> </a:t>
            </a:r>
            <a:r>
              <a:rPr lang="en-US" sz="2400" u="sng" dirty="0">
                <a:solidFill>
                  <a:srgbClr val="B3EBFF"/>
                </a:solidFill>
              </a:rPr>
              <a:t>after the timber harvest to document that the standards have been met.  </a:t>
            </a:r>
          </a:p>
          <a:p>
            <a:pPr lvl="1"/>
            <a:r>
              <a:rPr lang="en-US" sz="2400" u="sng" dirty="0">
                <a:solidFill>
                  <a:srgbClr val="B3EBFF"/>
                </a:solidFill>
              </a:rPr>
              <a:t>If either report or field verification shows deficiencies in reforestation, </a:t>
            </a:r>
            <a:r>
              <a:rPr lang="en-US" sz="2400" u="sng" dirty="0" smtClean="0">
                <a:solidFill>
                  <a:srgbClr val="B3EBFF"/>
                </a:solidFill>
              </a:rPr>
              <a:t>DOF will </a:t>
            </a:r>
            <a:r>
              <a:rPr lang="en-US" sz="2400" u="sng" dirty="0">
                <a:solidFill>
                  <a:srgbClr val="B3EBFF"/>
                </a:solidFill>
              </a:rPr>
              <a:t>direct the forest landowner to correct them. </a:t>
            </a:r>
          </a:p>
        </p:txBody>
      </p:sp>
    </p:spTree>
    <p:extLst>
      <p:ext uri="{BB962C8B-B14F-4D97-AF65-F5344CB8AC3E}">
        <p14:creationId xmlns:p14="http://schemas.microsoft.com/office/powerpoint/2010/main" val="14008953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792162"/>
          </a:xfrm>
        </p:spPr>
        <p:txBody>
          <a:bodyPr>
            <a:normAutofit/>
          </a:bodyPr>
          <a:lstStyle/>
          <a:p>
            <a:r>
              <a:rPr lang="en-US" sz="4400" dirty="0" smtClean="0">
                <a:solidFill>
                  <a:srgbClr val="FFFF8B"/>
                </a:solidFill>
              </a:rPr>
              <a:t>Artificial regeneration – C13am</a:t>
            </a:r>
            <a:endParaRPr lang="en-US" sz="4400" dirty="0">
              <a:solidFill>
                <a:srgbClr val="FFFF8B"/>
              </a:solidFill>
            </a:endParaRPr>
          </a:p>
        </p:txBody>
      </p:sp>
      <p:sp>
        <p:nvSpPr>
          <p:cNvPr id="5" name="Content Placeholder 4"/>
          <p:cNvSpPr>
            <a:spLocks noGrp="1"/>
          </p:cNvSpPr>
          <p:nvPr>
            <p:ph idx="1"/>
          </p:nvPr>
        </p:nvSpPr>
        <p:spPr>
          <a:xfrm>
            <a:off x="457200" y="1066800"/>
            <a:ext cx="8229600" cy="4983163"/>
          </a:xfrm>
        </p:spPr>
        <p:txBody>
          <a:bodyPr>
            <a:noAutofit/>
          </a:bodyPr>
          <a:lstStyle/>
          <a:p>
            <a:pPr marL="0" indent="0">
              <a:buNone/>
            </a:pPr>
            <a:r>
              <a:rPr lang="en-US" sz="2600" dirty="0" smtClean="0"/>
              <a:t>Natural and artificial regeneration can </a:t>
            </a:r>
            <a:r>
              <a:rPr lang="en-US" sz="2600" dirty="0"/>
              <a:t>both be beneficial in achieving reforestation </a:t>
            </a:r>
            <a:r>
              <a:rPr lang="en-US" sz="2600" dirty="0" smtClean="0"/>
              <a:t>goals. </a:t>
            </a:r>
            <a:r>
              <a:rPr lang="en-US" sz="2600" dirty="0"/>
              <a:t>When artificial </a:t>
            </a:r>
            <a:r>
              <a:rPr lang="en-US" sz="2600" dirty="0" smtClean="0"/>
              <a:t>regeneration </a:t>
            </a:r>
            <a:r>
              <a:rPr lang="en-US" sz="2600" dirty="0"/>
              <a:t>is </a:t>
            </a:r>
            <a:r>
              <a:rPr lang="en-US" sz="2600" dirty="0" smtClean="0"/>
              <a:t>chosen, </a:t>
            </a:r>
            <a:r>
              <a:rPr lang="en-US" sz="2600" dirty="0"/>
              <a:t>given changing climate conditions, sound options </a:t>
            </a:r>
            <a:r>
              <a:rPr lang="en-US" sz="2600" dirty="0" smtClean="0"/>
              <a:t>include:</a:t>
            </a:r>
            <a:endParaRPr lang="en-US" sz="2600" dirty="0"/>
          </a:p>
          <a:p>
            <a:r>
              <a:rPr lang="en-US" sz="2600" dirty="0"/>
              <a:t>1) Using seed/seedlings of native species from a similar latitude, climatic area, and elevation,</a:t>
            </a:r>
          </a:p>
          <a:p>
            <a:r>
              <a:rPr lang="en-US" sz="2600" dirty="0"/>
              <a:t>2) Using seed/seedlings of native species from similar conditions in a mix with seed/seedlings from up to </a:t>
            </a:r>
            <a:r>
              <a:rPr lang="en-US" sz="2600" dirty="0" smtClean="0"/>
              <a:t>10</a:t>
            </a:r>
            <a:r>
              <a:rPr lang="en-US" sz="2600" dirty="0" smtClean="0">
                <a:latin typeface="Calibri"/>
              </a:rPr>
              <a:t>°</a:t>
            </a:r>
            <a:r>
              <a:rPr lang="en-US" sz="2600" dirty="0" smtClean="0"/>
              <a:t> </a:t>
            </a:r>
            <a:r>
              <a:rPr lang="en-US" sz="2600" dirty="0"/>
              <a:t>latitude south of the </a:t>
            </a:r>
            <a:r>
              <a:rPr lang="en-US" sz="2600" dirty="0" smtClean="0"/>
              <a:t>planting site.</a:t>
            </a:r>
            <a:r>
              <a:rPr lang="en-US" sz="2600" i="1" dirty="0" smtClean="0"/>
              <a:t>  </a:t>
            </a:r>
            <a:r>
              <a:rPr lang="en-US" sz="2600" dirty="0" smtClean="0"/>
              <a:t>Seeds from </a:t>
            </a:r>
            <a:r>
              <a:rPr lang="en-US" sz="2600" dirty="0"/>
              <a:t>farther south </a:t>
            </a:r>
            <a:r>
              <a:rPr lang="en-US" sz="2600" dirty="0" smtClean="0"/>
              <a:t>or other locations may be </a:t>
            </a:r>
            <a:r>
              <a:rPr lang="en-US" sz="2600" dirty="0"/>
              <a:t>used </a:t>
            </a:r>
            <a:r>
              <a:rPr lang="en-US" sz="2600" dirty="0" smtClean="0"/>
              <a:t>if they have been </a:t>
            </a:r>
            <a:r>
              <a:rPr lang="en-US" sz="2600" dirty="0"/>
              <a:t>demonstrated </a:t>
            </a:r>
            <a:r>
              <a:rPr lang="en-US" sz="2600" dirty="0" smtClean="0"/>
              <a:t>to </a:t>
            </a:r>
            <a:r>
              <a:rPr lang="en-US" sz="2600" dirty="0"/>
              <a:t>be successful. </a:t>
            </a:r>
            <a:r>
              <a:rPr lang="en-US" sz="2600" dirty="0" smtClean="0"/>
              <a:t>  (</a:t>
            </a:r>
            <a:r>
              <a:rPr lang="en-US" sz="2600" b="1" dirty="0" smtClean="0"/>
              <a:t>F19, F21</a:t>
            </a:r>
            <a:r>
              <a:rPr lang="en-US" sz="2600" dirty="0" smtClean="0"/>
              <a:t>)</a:t>
            </a:r>
            <a:r>
              <a:rPr lang="en-US" sz="2600" dirty="0">
                <a:solidFill>
                  <a:srgbClr val="FF0000"/>
                </a:solidFill>
              </a:rPr>
              <a:t> </a:t>
            </a:r>
            <a:r>
              <a:rPr lang="en-US" sz="2600" dirty="0" smtClean="0">
                <a:solidFill>
                  <a:srgbClr val="92D050"/>
                </a:solidFill>
              </a:rPr>
              <a:t>(</a:t>
            </a:r>
            <a:r>
              <a:rPr lang="en-US" sz="2600" dirty="0">
                <a:solidFill>
                  <a:srgbClr val="92D050"/>
                </a:solidFill>
              </a:rPr>
              <a:t>K-YES)</a:t>
            </a:r>
          </a:p>
          <a:p>
            <a:endParaRPr lang="en-US" sz="2600" dirty="0"/>
          </a:p>
        </p:txBody>
      </p:sp>
    </p:spTree>
    <p:extLst>
      <p:ext uri="{BB962C8B-B14F-4D97-AF65-F5344CB8AC3E}">
        <p14:creationId xmlns:p14="http://schemas.microsoft.com/office/powerpoint/2010/main" val="268820647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381000"/>
            <a:ext cx="8382000" cy="5509200"/>
          </a:xfrm>
          <a:prstGeom prst="rect">
            <a:avLst/>
          </a:prstGeom>
        </p:spPr>
        <p:txBody>
          <a:bodyPr wrap="square">
            <a:spAutoFit/>
          </a:bodyPr>
          <a:lstStyle/>
          <a:p>
            <a:r>
              <a:rPr lang="en-US" sz="3200" b="1" dirty="0">
                <a:solidFill>
                  <a:srgbClr val="B3EBFF"/>
                </a:solidFill>
              </a:rPr>
              <a:t>11 AAC 95.375.</a:t>
            </a:r>
            <a:r>
              <a:rPr lang="en-US" sz="3200" dirty="0">
                <a:solidFill>
                  <a:srgbClr val="B3EBFF"/>
                </a:solidFill>
              </a:rPr>
              <a:t> (f)  </a:t>
            </a:r>
            <a:r>
              <a:rPr lang="en-US" sz="3200" u="sng" dirty="0">
                <a:solidFill>
                  <a:srgbClr val="B3EBFF"/>
                </a:solidFill>
              </a:rPr>
              <a:t>Unless otherwise authorized by the division, </a:t>
            </a:r>
            <a:r>
              <a:rPr lang="en-US" sz="3200" dirty="0">
                <a:solidFill>
                  <a:srgbClr val="B3EBFF"/>
                </a:solidFill>
              </a:rPr>
              <a:t>seeds used for reforestation must be</a:t>
            </a:r>
          </a:p>
          <a:p>
            <a:r>
              <a:rPr lang="en-US" sz="3200" dirty="0">
                <a:solidFill>
                  <a:srgbClr val="B3EBFF"/>
                </a:solidFill>
              </a:rPr>
              <a:t>   (1) from a similar latitude, climatic area, and elevation as the harvested area, </a:t>
            </a:r>
            <a:r>
              <a:rPr lang="en-US" sz="3200" u="sng" dirty="0">
                <a:solidFill>
                  <a:srgbClr val="B3EBFF"/>
                </a:solidFill>
              </a:rPr>
              <a:t>or</a:t>
            </a:r>
          </a:p>
          <a:p>
            <a:r>
              <a:rPr lang="en-US" sz="3200" u="sng" dirty="0">
                <a:solidFill>
                  <a:srgbClr val="B3EBFF"/>
                </a:solidFill>
              </a:rPr>
              <a:t>   (2) a mix of seed for native species from similar conditions with seed from up to 10° latitude south of the planting site.  Seeds from other locations may be used if they have been demonstrated to be successful and are approved by the Division.</a:t>
            </a:r>
          </a:p>
          <a:p>
            <a:r>
              <a:rPr lang="en-US" sz="3200" dirty="0">
                <a:solidFill>
                  <a:srgbClr val="B3EBFF"/>
                </a:solidFill>
              </a:rPr>
              <a:t> </a:t>
            </a:r>
          </a:p>
        </p:txBody>
      </p:sp>
    </p:spTree>
    <p:extLst>
      <p:ext uri="{BB962C8B-B14F-4D97-AF65-F5344CB8AC3E}">
        <p14:creationId xmlns:p14="http://schemas.microsoft.com/office/powerpoint/2010/main" val="1506806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28600"/>
            <a:ext cx="8229600" cy="1020762"/>
          </a:xfrm>
        </p:spPr>
        <p:txBody>
          <a:bodyPr>
            <a:normAutofit fontScale="90000"/>
          </a:bodyPr>
          <a:lstStyle/>
          <a:p>
            <a:r>
              <a:rPr lang="en-US" sz="4400" dirty="0" smtClean="0">
                <a:solidFill>
                  <a:srgbClr val="FFFF8B"/>
                </a:solidFill>
              </a:rPr>
              <a:t>Artificial regeneration – C13am, </a:t>
            </a:r>
            <a:r>
              <a:rPr lang="en-US" dirty="0" smtClean="0">
                <a:solidFill>
                  <a:srgbClr val="FFFF8B"/>
                </a:solidFill>
              </a:rPr>
              <a:t>cont.</a:t>
            </a:r>
            <a:endParaRPr lang="en-US" dirty="0">
              <a:solidFill>
                <a:srgbClr val="FFFF8B"/>
              </a:solidFill>
            </a:endParaRPr>
          </a:p>
        </p:txBody>
      </p:sp>
      <p:sp>
        <p:nvSpPr>
          <p:cNvPr id="5" name="Content Placeholder 4"/>
          <p:cNvSpPr>
            <a:spLocks noGrp="1"/>
          </p:cNvSpPr>
          <p:nvPr>
            <p:ph idx="1"/>
          </p:nvPr>
        </p:nvSpPr>
        <p:spPr>
          <a:xfrm>
            <a:off x="457200" y="1295400"/>
            <a:ext cx="8229600" cy="4648200"/>
          </a:xfrm>
        </p:spPr>
        <p:txBody>
          <a:bodyPr>
            <a:noAutofit/>
          </a:bodyPr>
          <a:lstStyle/>
          <a:p>
            <a:r>
              <a:rPr lang="en-US" sz="2800" dirty="0" smtClean="0"/>
              <a:t>3</a:t>
            </a:r>
            <a:r>
              <a:rPr lang="en-US" sz="2800" dirty="0"/>
              <a:t>) Including species that have been demonstrated to naturalize in Alaska without becoming invasive, including lodgepole pine and Siberian larch. </a:t>
            </a:r>
            <a:r>
              <a:rPr lang="en-US" sz="2800" dirty="0" smtClean="0"/>
              <a:t> </a:t>
            </a:r>
            <a:r>
              <a:rPr lang="en-US" sz="2800" dirty="0" smtClean="0">
                <a:solidFill>
                  <a:srgbClr val="D5B8EA"/>
                </a:solidFill>
              </a:rPr>
              <a:t>Purple </a:t>
            </a:r>
            <a:r>
              <a:rPr lang="en-US" sz="2800" dirty="0">
                <a:solidFill>
                  <a:srgbClr val="D5B8EA"/>
                </a:solidFill>
              </a:rPr>
              <a:t>book </a:t>
            </a:r>
            <a:endParaRPr lang="en-US" sz="2800" dirty="0"/>
          </a:p>
          <a:p>
            <a:r>
              <a:rPr lang="en-US" sz="2800" dirty="0"/>
              <a:t>4) Providing for systematic evaluation of operational-scale assisted migration trials both within and among species. </a:t>
            </a:r>
            <a:endParaRPr lang="en-US" sz="2800" dirty="0" smtClean="0"/>
          </a:p>
          <a:p>
            <a:pPr marL="0" indent="0">
              <a:buNone/>
            </a:pPr>
            <a:r>
              <a:rPr lang="en-US" sz="2800" dirty="0" smtClean="0">
                <a:solidFill>
                  <a:srgbClr val="D5B8EA"/>
                </a:solidFill>
              </a:rPr>
              <a:t>Purple </a:t>
            </a:r>
            <a:r>
              <a:rPr lang="en-US" sz="2800" dirty="0">
                <a:solidFill>
                  <a:srgbClr val="D5B8EA"/>
                </a:solidFill>
              </a:rPr>
              <a:t>book </a:t>
            </a:r>
            <a:r>
              <a:rPr lang="en-US" sz="2800" dirty="0" smtClean="0">
                <a:solidFill>
                  <a:srgbClr val="D5B8EA"/>
                </a:solidFill>
              </a:rPr>
              <a:t>(11 AAC 95.235(c)                                            allows for scientific experiments)  </a:t>
            </a:r>
          </a:p>
          <a:p>
            <a:pPr marL="0" indent="0">
              <a:buNone/>
            </a:pPr>
            <a:r>
              <a:rPr lang="en-US" sz="2800" dirty="0" smtClean="0">
                <a:solidFill>
                  <a:srgbClr val="92D050"/>
                </a:solidFill>
              </a:rPr>
              <a:t>(</a:t>
            </a:r>
            <a:r>
              <a:rPr lang="en-US" sz="2800" dirty="0">
                <a:solidFill>
                  <a:srgbClr val="92D050"/>
                </a:solidFill>
              </a:rPr>
              <a:t>K-YES</a:t>
            </a:r>
            <a:r>
              <a:rPr lang="en-US" sz="2800" dirty="0" smtClean="0">
                <a:solidFill>
                  <a:srgbClr val="92D050"/>
                </a:solidFill>
              </a:rPr>
              <a:t>)</a:t>
            </a:r>
            <a:endParaRPr lang="en-US" sz="2800" dirty="0">
              <a:solidFill>
                <a:srgbClr val="92D050"/>
              </a:solidFill>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4164940"/>
            <a:ext cx="3476625" cy="241683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TextBox 6"/>
          <p:cNvSpPr txBox="1"/>
          <p:nvPr/>
        </p:nvSpPr>
        <p:spPr>
          <a:xfrm>
            <a:off x="5427132" y="6304776"/>
            <a:ext cx="3459693" cy="276999"/>
          </a:xfrm>
          <a:prstGeom prst="rect">
            <a:avLst/>
          </a:prstGeom>
          <a:noFill/>
        </p:spPr>
        <p:txBody>
          <a:bodyPr wrap="square" rtlCol="0">
            <a:spAutoFit/>
          </a:bodyPr>
          <a:lstStyle/>
          <a:p>
            <a:r>
              <a:rPr lang="en-US" sz="1200" dirty="0" smtClean="0">
                <a:solidFill>
                  <a:schemeClr val="bg1"/>
                </a:solidFill>
              </a:rPr>
              <a:t>Assisted migration trial                          www.unbc.ca</a:t>
            </a:r>
            <a:endParaRPr lang="en-US" sz="1200" dirty="0">
              <a:solidFill>
                <a:schemeClr val="bg1"/>
              </a:solidFill>
            </a:endParaRPr>
          </a:p>
        </p:txBody>
      </p:sp>
    </p:spTree>
    <p:extLst>
      <p:ext uri="{BB962C8B-B14F-4D97-AF65-F5344CB8AC3E}">
        <p14:creationId xmlns:p14="http://schemas.microsoft.com/office/powerpoint/2010/main" val="300456267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1020762"/>
          </a:xfrm>
        </p:spPr>
        <p:txBody>
          <a:bodyPr>
            <a:normAutofit/>
          </a:bodyPr>
          <a:lstStyle/>
          <a:p>
            <a:r>
              <a:rPr lang="en-US" sz="4400" dirty="0">
                <a:solidFill>
                  <a:srgbClr val="FFFF8B"/>
                </a:solidFill>
              </a:rPr>
              <a:t>Artificial regeneration – </a:t>
            </a:r>
            <a:r>
              <a:rPr lang="en-US" sz="4400" dirty="0" smtClean="0">
                <a:solidFill>
                  <a:srgbClr val="FFFF8B"/>
                </a:solidFill>
              </a:rPr>
              <a:t>C14</a:t>
            </a:r>
            <a:endParaRPr lang="en-US" sz="4400" dirty="0"/>
          </a:p>
        </p:txBody>
      </p:sp>
      <p:sp>
        <p:nvSpPr>
          <p:cNvPr id="5" name="Content Placeholder 4"/>
          <p:cNvSpPr>
            <a:spLocks noGrp="1"/>
          </p:cNvSpPr>
          <p:nvPr>
            <p:ph idx="1"/>
          </p:nvPr>
        </p:nvSpPr>
        <p:spPr>
          <a:xfrm>
            <a:off x="457200" y="1143000"/>
            <a:ext cx="8229600" cy="4525963"/>
          </a:xfrm>
        </p:spPr>
        <p:txBody>
          <a:bodyPr>
            <a:noAutofit/>
          </a:bodyPr>
          <a:lstStyle/>
          <a:p>
            <a:pPr marL="0" indent="0">
              <a:buNone/>
            </a:pPr>
            <a:r>
              <a:rPr lang="en-US" sz="2800" dirty="0" smtClean="0"/>
              <a:t>Known </a:t>
            </a:r>
            <a:r>
              <a:rPr lang="en-US" sz="2800" dirty="0"/>
              <a:t>invasive species, including species rated higher than 50 on the Alaska Exotic Plants Information Clearinghouse (AKEPIC) list of invasive species should not be planted.  For example, bird cherry </a:t>
            </a:r>
            <a:r>
              <a:rPr lang="en-US" sz="2800" i="1" dirty="0"/>
              <a:t>(</a:t>
            </a:r>
            <a:r>
              <a:rPr lang="en-US" sz="2800" i="1" dirty="0" err="1"/>
              <a:t>Prunus</a:t>
            </a:r>
            <a:r>
              <a:rPr lang="en-US" sz="2800" i="1" dirty="0"/>
              <a:t> </a:t>
            </a:r>
            <a:r>
              <a:rPr lang="en-US" sz="2800" i="1" dirty="0" err="1"/>
              <a:t>padus</a:t>
            </a:r>
            <a:r>
              <a:rPr lang="en-US" sz="2800" i="1" dirty="0"/>
              <a:t>, </a:t>
            </a:r>
            <a:r>
              <a:rPr lang="en-US" sz="2800" dirty="0"/>
              <a:t>rated 74</a:t>
            </a:r>
            <a:r>
              <a:rPr lang="en-US" sz="2800" i="1" dirty="0"/>
              <a:t>)</a:t>
            </a:r>
            <a:r>
              <a:rPr lang="en-US" sz="2800" dirty="0"/>
              <a:t> should not be planted as it has been documented to be harmful to native </a:t>
            </a:r>
            <a:r>
              <a:rPr lang="en-US" sz="2800" dirty="0" smtClean="0"/>
              <a:t>                           ecosystems</a:t>
            </a:r>
            <a:r>
              <a:rPr lang="en-US" sz="2800" dirty="0"/>
              <a:t>. </a:t>
            </a:r>
            <a:r>
              <a:rPr lang="en-US" sz="2800" dirty="0" smtClean="0">
                <a:solidFill>
                  <a:srgbClr val="92D050"/>
                </a:solidFill>
              </a:rPr>
              <a:t>(</a:t>
            </a:r>
            <a:r>
              <a:rPr lang="en-US" sz="2800" dirty="0">
                <a:solidFill>
                  <a:srgbClr val="92D050"/>
                </a:solidFill>
              </a:rPr>
              <a:t>K-YES)</a:t>
            </a:r>
          </a:p>
          <a:p>
            <a:r>
              <a:rPr lang="en-US" sz="2800" dirty="0">
                <a:solidFill>
                  <a:srgbClr val="B3EBFF"/>
                </a:solidFill>
              </a:rPr>
              <a:t>11 AAC </a:t>
            </a:r>
            <a:r>
              <a:rPr lang="en-US" sz="2800" dirty="0" smtClean="0">
                <a:solidFill>
                  <a:srgbClr val="B3EBFF"/>
                </a:solidFill>
              </a:rPr>
              <a:t>95.375</a:t>
            </a:r>
            <a:r>
              <a:rPr lang="en-US" sz="2800" dirty="0">
                <a:solidFill>
                  <a:srgbClr val="B3EBFF"/>
                </a:solidFill>
              </a:rPr>
              <a:t> </a:t>
            </a:r>
            <a:r>
              <a:rPr lang="en-US" sz="2800" dirty="0" smtClean="0">
                <a:solidFill>
                  <a:srgbClr val="B3EBFF"/>
                </a:solidFill>
              </a:rPr>
              <a:t>(new</a:t>
            </a:r>
            <a:r>
              <a:rPr lang="en-US" sz="2800" dirty="0" smtClean="0">
                <a:solidFill>
                  <a:srgbClr val="B3EBFF"/>
                </a:solidFill>
                <a:latin typeface="Calibri"/>
              </a:rPr>
              <a:t>§</a:t>
            </a:r>
            <a:r>
              <a:rPr lang="en-US" sz="2800" dirty="0">
                <a:solidFill>
                  <a:srgbClr val="B3EBFF"/>
                </a:solidFill>
                <a:latin typeface="Calibri"/>
              </a:rPr>
              <a:t>§</a:t>
            </a:r>
            <a:r>
              <a:rPr lang="en-US" sz="2800" dirty="0" smtClean="0">
                <a:solidFill>
                  <a:srgbClr val="B3EBFF"/>
                </a:solidFill>
              </a:rPr>
              <a:t>)</a:t>
            </a:r>
            <a:r>
              <a:rPr lang="en-US" sz="2800" dirty="0">
                <a:solidFill>
                  <a:srgbClr val="B3EBFF"/>
                </a:solidFill>
              </a:rPr>
              <a:t> </a:t>
            </a:r>
            <a:r>
              <a:rPr lang="en-US" sz="2800" dirty="0" smtClean="0">
                <a:solidFill>
                  <a:srgbClr val="B3EBFF"/>
                </a:solidFill>
              </a:rPr>
              <a:t>Known                                   invasive </a:t>
            </a:r>
            <a:r>
              <a:rPr lang="en-US" sz="2800" dirty="0" smtClean="0">
                <a:solidFill>
                  <a:srgbClr val="B3EBFF"/>
                </a:solidFill>
              </a:rPr>
              <a:t>tree species </a:t>
            </a:r>
            <a:r>
              <a:rPr lang="en-US" sz="2800" dirty="0" smtClean="0">
                <a:solidFill>
                  <a:srgbClr val="B3EBFF"/>
                </a:solidFill>
              </a:rPr>
              <a:t>shall </a:t>
            </a:r>
            <a:r>
              <a:rPr lang="en-US" sz="2800" dirty="0">
                <a:solidFill>
                  <a:srgbClr val="B3EBFF"/>
                </a:solidFill>
              </a:rPr>
              <a:t>not be </a:t>
            </a:r>
            <a:r>
              <a:rPr lang="en-US" sz="2800" dirty="0" smtClean="0">
                <a:solidFill>
                  <a:srgbClr val="B3EBFF"/>
                </a:solidFill>
              </a:rPr>
              <a:t>                                         planted.</a:t>
            </a:r>
          </a:p>
          <a:p>
            <a:r>
              <a:rPr lang="en-US" sz="2800" dirty="0" smtClean="0">
                <a:solidFill>
                  <a:srgbClr val="D3A1E3"/>
                </a:solidFill>
              </a:rPr>
              <a:t>Use purple book to establish                                     AKEPIC rating &gt;50 as the measure</a:t>
            </a:r>
            <a:endParaRPr lang="en-US" sz="2800" dirty="0">
              <a:solidFill>
                <a:srgbClr val="D3A1E3"/>
              </a:solidFill>
            </a:endParaRPr>
          </a:p>
        </p:txBody>
      </p:sp>
      <p:pic>
        <p:nvPicPr>
          <p:cNvPr id="7170" name="Picture 2" descr="http://alaskaplants.org/plant_images/prunus_padus_spring.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3505200"/>
            <a:ext cx="2522800" cy="2987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89999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rot="10800000" flipV="1">
            <a:off x="2454017" y="381000"/>
            <a:ext cx="4107067" cy="2251043"/>
          </a:xfrm>
          <a:prstGeom prst="roundRect">
            <a:avLst/>
          </a:prstGeom>
          <a:solidFill>
            <a:schemeClr val="accent1">
              <a:lumMod val="50000"/>
            </a:schemeClr>
          </a:solidFill>
          <a:ln w="25400">
            <a:solidFill>
              <a:srgbClr val="6195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t>S&amp;TC</a:t>
            </a:r>
          </a:p>
          <a:p>
            <a:pPr marL="285750" indent="-285750">
              <a:buFont typeface="Arial" panose="020B0604020202020204" pitchFamily="34" charset="0"/>
              <a:buChar char="•"/>
            </a:pPr>
            <a:r>
              <a:rPr lang="en-US" sz="2200" dirty="0" smtClean="0"/>
              <a:t>Compile &amp; synthesize info</a:t>
            </a:r>
          </a:p>
          <a:p>
            <a:pPr marL="342900" indent="-342900">
              <a:buFont typeface="Arial" panose="020B0604020202020204" pitchFamily="34" charset="0"/>
              <a:buChar char="•"/>
            </a:pPr>
            <a:r>
              <a:rPr lang="en-US" sz="2200" dirty="0" smtClean="0"/>
              <a:t>Review standards &amp; recommend changes where appropriate</a:t>
            </a:r>
          </a:p>
          <a:p>
            <a:pPr marL="342900" indent="-342900">
              <a:buFont typeface="Arial" panose="020B0604020202020204" pitchFamily="34" charset="0"/>
              <a:buChar char="•"/>
            </a:pPr>
            <a:r>
              <a:rPr lang="en-US" sz="2200" dirty="0" smtClean="0"/>
              <a:t>ID research needs</a:t>
            </a:r>
            <a:endParaRPr lang="en-US" sz="2200" dirty="0"/>
          </a:p>
        </p:txBody>
      </p:sp>
      <p:sp>
        <p:nvSpPr>
          <p:cNvPr id="6" name="Rounded Rectangle 5"/>
          <p:cNvSpPr/>
          <p:nvPr/>
        </p:nvSpPr>
        <p:spPr>
          <a:xfrm rot="10800000" flipV="1">
            <a:off x="7239000" y="2632044"/>
            <a:ext cx="1524000" cy="1101756"/>
          </a:xfrm>
          <a:prstGeom prst="roundRect">
            <a:avLst/>
          </a:prstGeom>
          <a:solidFill>
            <a:srgbClr val="0272EE"/>
          </a:solidFill>
          <a:ln>
            <a:solidFill>
              <a:srgbClr val="6195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BOF review</a:t>
            </a:r>
          </a:p>
          <a:p>
            <a:pPr algn="ctr"/>
            <a:r>
              <a:rPr lang="en-US" dirty="0" smtClean="0"/>
              <a:t>(Nov. 2015)</a:t>
            </a:r>
            <a:endParaRPr lang="en-US" dirty="0"/>
          </a:p>
        </p:txBody>
      </p:sp>
      <p:sp>
        <p:nvSpPr>
          <p:cNvPr id="7" name="Rounded Rectangle 6"/>
          <p:cNvSpPr/>
          <p:nvPr/>
        </p:nvSpPr>
        <p:spPr>
          <a:xfrm rot="10800000" flipV="1">
            <a:off x="2454017" y="2729235"/>
            <a:ext cx="4122687" cy="2836998"/>
          </a:xfrm>
          <a:prstGeom prst="roundRect">
            <a:avLst/>
          </a:prstGeom>
          <a:solidFill>
            <a:schemeClr val="accent1">
              <a:lumMod val="75000"/>
            </a:schemeClr>
          </a:solidFill>
          <a:ln w="254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t>Implementation Group</a:t>
            </a:r>
          </a:p>
          <a:p>
            <a:pPr marL="285750" indent="-285750">
              <a:buFont typeface="Arial" panose="020B0604020202020204" pitchFamily="34" charset="0"/>
              <a:buChar char="•"/>
            </a:pPr>
            <a:r>
              <a:rPr lang="en-US" sz="2200" dirty="0" smtClean="0"/>
              <a:t>Review recommendations</a:t>
            </a:r>
          </a:p>
          <a:p>
            <a:pPr marL="285750" indent="-285750">
              <a:buFont typeface="Arial" panose="020B0604020202020204" pitchFamily="34" charset="0"/>
              <a:buChar char="•"/>
            </a:pPr>
            <a:r>
              <a:rPr lang="en-US" sz="2200" dirty="0" smtClean="0"/>
              <a:t>Advise on practical implementation and consider economics</a:t>
            </a:r>
          </a:p>
          <a:p>
            <a:pPr marL="285750" indent="-285750">
              <a:buFont typeface="Arial" panose="020B0604020202020204" pitchFamily="34" charset="0"/>
              <a:buChar char="•"/>
            </a:pPr>
            <a:r>
              <a:rPr lang="en-US" sz="2200" dirty="0" smtClean="0"/>
              <a:t>Draft regulation changes where needed</a:t>
            </a:r>
          </a:p>
          <a:p>
            <a:pPr marL="285750" indent="-285750">
              <a:buFont typeface="Arial" panose="020B0604020202020204" pitchFamily="34" charset="0"/>
              <a:buChar char="•"/>
            </a:pPr>
            <a:r>
              <a:rPr lang="en-US" sz="2200" dirty="0" smtClean="0"/>
              <a:t>Prioritize research needs</a:t>
            </a:r>
            <a:endParaRPr lang="en-US" sz="2200" dirty="0"/>
          </a:p>
        </p:txBody>
      </p:sp>
      <p:sp>
        <p:nvSpPr>
          <p:cNvPr id="8" name="Rounded Rectangle 7"/>
          <p:cNvSpPr/>
          <p:nvPr/>
        </p:nvSpPr>
        <p:spPr>
          <a:xfrm rot="10800000" flipV="1">
            <a:off x="228597" y="4724399"/>
            <a:ext cx="1453469" cy="1130649"/>
          </a:xfrm>
          <a:prstGeom prst="roundRect">
            <a:avLst/>
          </a:prstGeom>
          <a:solidFill>
            <a:srgbClr val="FF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BOF review</a:t>
            </a:r>
          </a:p>
          <a:p>
            <a:pPr algn="ctr"/>
            <a:r>
              <a:rPr lang="en-US" dirty="0" smtClean="0"/>
              <a:t>(Aug. 2016)</a:t>
            </a:r>
            <a:endParaRPr lang="en-US" dirty="0"/>
          </a:p>
        </p:txBody>
      </p:sp>
      <p:sp>
        <p:nvSpPr>
          <p:cNvPr id="9" name="Rounded Rectangle 8"/>
          <p:cNvSpPr/>
          <p:nvPr/>
        </p:nvSpPr>
        <p:spPr>
          <a:xfrm rot="10800000" flipV="1">
            <a:off x="2450496" y="5747794"/>
            <a:ext cx="4129740" cy="701039"/>
          </a:xfrm>
          <a:prstGeom prst="roundRect">
            <a:avLst/>
          </a:prstGeom>
          <a:solidFill>
            <a:srgbClr val="5D9454"/>
          </a:solidFill>
          <a:ln w="25400">
            <a:solidFill>
              <a:srgbClr val="3852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Implementation</a:t>
            </a:r>
            <a:endParaRPr lang="en-US" sz="2800" b="1" dirty="0"/>
          </a:p>
        </p:txBody>
      </p:sp>
      <p:sp>
        <p:nvSpPr>
          <p:cNvPr id="25" name="Right Arrow 24"/>
          <p:cNvSpPr/>
          <p:nvPr/>
        </p:nvSpPr>
        <p:spPr>
          <a:xfrm rot="2196021">
            <a:off x="6511745" y="2568627"/>
            <a:ext cx="740287" cy="321216"/>
          </a:xfrm>
          <a:prstGeom prst="rightArrow">
            <a:avLst/>
          </a:prstGeom>
          <a:solidFill>
            <a:srgbClr val="FEF14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ight Arrow 26"/>
          <p:cNvSpPr/>
          <p:nvPr/>
        </p:nvSpPr>
        <p:spPr>
          <a:xfrm rot="9047513">
            <a:off x="6601504" y="3478061"/>
            <a:ext cx="597080" cy="321216"/>
          </a:xfrm>
          <a:prstGeom prst="rightArrow">
            <a:avLst/>
          </a:prstGeom>
          <a:solidFill>
            <a:srgbClr val="FEF14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ight Arrow 27"/>
          <p:cNvSpPr/>
          <p:nvPr/>
        </p:nvSpPr>
        <p:spPr>
          <a:xfrm>
            <a:off x="1739635" y="1412124"/>
            <a:ext cx="610419" cy="321216"/>
          </a:xfrm>
          <a:prstGeom prst="rightArrow">
            <a:avLst/>
          </a:prstGeom>
          <a:solidFill>
            <a:srgbClr val="FEF14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ight Arrow 28"/>
          <p:cNvSpPr/>
          <p:nvPr/>
        </p:nvSpPr>
        <p:spPr>
          <a:xfrm rot="1405729">
            <a:off x="1677983" y="5694441"/>
            <a:ext cx="711498" cy="321216"/>
          </a:xfrm>
          <a:prstGeom prst="rightArrow">
            <a:avLst/>
          </a:prstGeom>
          <a:solidFill>
            <a:srgbClr val="FEF14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rot="10800000" flipV="1">
            <a:off x="228600" y="1066800"/>
            <a:ext cx="1447800" cy="1219199"/>
          </a:xfrm>
          <a:prstGeom prst="roundRect">
            <a:avLst/>
          </a:prstGeom>
          <a:solidFill>
            <a:srgbClr val="0070C0"/>
          </a:solidFill>
          <a:ln>
            <a:solidFill>
              <a:srgbClr val="6195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BOF charge</a:t>
            </a:r>
          </a:p>
          <a:p>
            <a:pPr algn="ctr"/>
            <a:r>
              <a:rPr lang="en-US" dirty="0" smtClean="0"/>
              <a:t>(Nov. 2013)</a:t>
            </a:r>
            <a:endParaRPr lang="en-US" sz="2400" b="1" dirty="0"/>
          </a:p>
        </p:txBody>
      </p:sp>
      <p:sp>
        <p:nvSpPr>
          <p:cNvPr id="13" name="Right Arrow 12"/>
          <p:cNvSpPr/>
          <p:nvPr/>
        </p:nvSpPr>
        <p:spPr>
          <a:xfrm rot="8786628">
            <a:off x="1706775" y="4650765"/>
            <a:ext cx="683196" cy="321216"/>
          </a:xfrm>
          <a:prstGeom prst="rightArrow">
            <a:avLst/>
          </a:prstGeom>
          <a:solidFill>
            <a:srgbClr val="FEF14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5876315"/>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solidFill>
                  <a:srgbClr val="FFFF8B"/>
                </a:solidFill>
              </a:rPr>
              <a:t>Site preparation – C16</a:t>
            </a:r>
            <a:endParaRPr lang="en-US" sz="4400" dirty="0">
              <a:solidFill>
                <a:srgbClr val="FFFF8B"/>
              </a:solidFill>
            </a:endParaRPr>
          </a:p>
        </p:txBody>
      </p:sp>
      <p:sp>
        <p:nvSpPr>
          <p:cNvPr id="3" name="Content Placeholder 2"/>
          <p:cNvSpPr>
            <a:spLocks noGrp="1"/>
          </p:cNvSpPr>
          <p:nvPr>
            <p:ph idx="1"/>
          </p:nvPr>
        </p:nvSpPr>
        <p:spPr/>
        <p:txBody>
          <a:bodyPr>
            <a:normAutofit/>
          </a:bodyPr>
          <a:lstStyle/>
          <a:p>
            <a:pPr marL="0" indent="0">
              <a:buNone/>
            </a:pPr>
            <a:r>
              <a:rPr lang="en-US" sz="2800" dirty="0" smtClean="0"/>
              <a:t>Mechanical </a:t>
            </a:r>
            <a:r>
              <a:rPr lang="en-US" sz="2800" dirty="0"/>
              <a:t>site preparation should avoid driving heavy equipment over known den sites greater than 12” in diameter (e.g., dens for fox, wolves, and bears).  </a:t>
            </a:r>
            <a:r>
              <a:rPr lang="en-US" sz="2800" dirty="0" smtClean="0">
                <a:solidFill>
                  <a:srgbClr val="FFE0B3"/>
                </a:solidFill>
              </a:rPr>
              <a:t>Education </a:t>
            </a:r>
            <a:r>
              <a:rPr lang="en-US" sz="2800" dirty="0">
                <a:solidFill>
                  <a:srgbClr val="FFE0B3"/>
                </a:solidFill>
              </a:rPr>
              <a:t>and voluntary cooperation with private landowners under AS </a:t>
            </a:r>
            <a:r>
              <a:rPr lang="en-US" sz="2800" dirty="0" smtClean="0">
                <a:solidFill>
                  <a:srgbClr val="FFE0B3"/>
                </a:solidFill>
              </a:rPr>
              <a:t>41.17.910 (Wildlife Habitat on Private Land); FLUPs/contracts                                              </a:t>
            </a:r>
            <a:r>
              <a:rPr lang="en-US" sz="2800" dirty="0" smtClean="0">
                <a:solidFill>
                  <a:srgbClr val="92D050"/>
                </a:solidFill>
              </a:rPr>
              <a:t>(</a:t>
            </a:r>
            <a:r>
              <a:rPr lang="en-US" sz="2800" dirty="0">
                <a:solidFill>
                  <a:srgbClr val="92D050"/>
                </a:solidFill>
              </a:rPr>
              <a:t>K-YES)</a:t>
            </a:r>
          </a:p>
          <a:p>
            <a:endParaRPr lang="en-US" sz="2800" dirty="0"/>
          </a:p>
        </p:txBody>
      </p:sp>
      <p:pic>
        <p:nvPicPr>
          <p:cNvPr id="4" name="Picture 1" descr="R:\Reforestation ST&amp;C Committee\ARC-V plow dozer 5-25-00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86400" y="4057650"/>
            <a:ext cx="3429000" cy="25717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486400" y="6323111"/>
            <a:ext cx="1600200" cy="307777"/>
          </a:xfrm>
          <a:prstGeom prst="rect">
            <a:avLst/>
          </a:prstGeom>
          <a:noFill/>
        </p:spPr>
        <p:txBody>
          <a:bodyPr wrap="square" rtlCol="0">
            <a:spAutoFit/>
          </a:bodyPr>
          <a:lstStyle/>
          <a:p>
            <a:r>
              <a:rPr lang="en-US" sz="1400" dirty="0" smtClean="0"/>
              <a:t>John Winters, DOF</a:t>
            </a:r>
            <a:endParaRPr lang="en-US" sz="1400" dirty="0"/>
          </a:p>
        </p:txBody>
      </p:sp>
    </p:spTree>
    <p:extLst>
      <p:ext uri="{BB962C8B-B14F-4D97-AF65-F5344CB8AC3E}">
        <p14:creationId xmlns:p14="http://schemas.microsoft.com/office/powerpoint/2010/main" val="45945869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4400" dirty="0" smtClean="0">
                <a:solidFill>
                  <a:srgbClr val="FFFF8B"/>
                </a:solidFill>
              </a:rPr>
              <a:t>Exemption methods – C9am</a:t>
            </a:r>
            <a:endParaRPr lang="en-US" sz="4400" dirty="0">
              <a:solidFill>
                <a:srgbClr val="FFFF8B"/>
              </a:solidFill>
            </a:endParaRPr>
          </a:p>
        </p:txBody>
      </p:sp>
      <p:sp>
        <p:nvSpPr>
          <p:cNvPr id="3" name="Content Placeholder 2"/>
          <p:cNvSpPr>
            <a:spLocks noGrp="1"/>
          </p:cNvSpPr>
          <p:nvPr>
            <p:ph idx="1"/>
          </p:nvPr>
        </p:nvSpPr>
        <p:spPr>
          <a:xfrm>
            <a:off x="457200" y="1143000"/>
            <a:ext cx="8229600" cy="4754563"/>
          </a:xfrm>
        </p:spPr>
        <p:txBody>
          <a:bodyPr>
            <a:normAutofit/>
          </a:bodyPr>
          <a:lstStyle/>
          <a:p>
            <a:pPr marL="0" indent="0">
              <a:buNone/>
            </a:pPr>
            <a:r>
              <a:rPr lang="en-US" sz="2800" dirty="0" smtClean="0">
                <a:solidFill>
                  <a:schemeClr val="tx1"/>
                </a:solidFill>
              </a:rPr>
              <a:t>New </a:t>
            </a:r>
            <a:r>
              <a:rPr lang="en-US" sz="2800" dirty="0">
                <a:solidFill>
                  <a:schemeClr val="tx1"/>
                </a:solidFill>
              </a:rPr>
              <a:t>technologies such as satellite imagery, aerial imagery, or </a:t>
            </a:r>
            <a:r>
              <a:rPr lang="en-US" sz="2800" dirty="0" err="1">
                <a:solidFill>
                  <a:schemeClr val="tx1"/>
                </a:solidFill>
              </a:rPr>
              <a:t>lidar</a:t>
            </a:r>
            <a:r>
              <a:rPr lang="en-US" sz="2800" dirty="0">
                <a:solidFill>
                  <a:schemeClr val="tx1"/>
                </a:solidFill>
              </a:rPr>
              <a:t> in combination with hyperspectral scanning offer additional options for assessing areas of dead and dying trees. </a:t>
            </a:r>
            <a:r>
              <a:rPr lang="en-US" sz="2800" dirty="0" smtClean="0">
                <a:solidFill>
                  <a:schemeClr val="tx1"/>
                </a:solidFill>
              </a:rPr>
              <a:t>Consider m</a:t>
            </a:r>
            <a:r>
              <a:rPr lang="en-US" sz="2800" dirty="0" smtClean="0">
                <a:solidFill>
                  <a:schemeClr val="tx1"/>
                </a:solidFill>
              </a:rPr>
              <a:t>ethods </a:t>
            </a:r>
            <a:r>
              <a:rPr lang="en-US" sz="2800" dirty="0">
                <a:solidFill>
                  <a:schemeClr val="tx1"/>
                </a:solidFill>
              </a:rPr>
              <a:t>of survey other than </a:t>
            </a:r>
            <a:r>
              <a:rPr lang="en-US" sz="2800" dirty="0" smtClean="0">
                <a:solidFill>
                  <a:schemeClr val="tx1"/>
                </a:solidFill>
              </a:rPr>
              <a:t>the </a:t>
            </a:r>
            <a:r>
              <a:rPr lang="en-US" sz="2800" dirty="0">
                <a:solidFill>
                  <a:schemeClr val="tx1"/>
                </a:solidFill>
              </a:rPr>
              <a:t>method listed in .375(g) and (h) </a:t>
            </a:r>
            <a:r>
              <a:rPr lang="en-US" sz="2800" dirty="0" smtClean="0">
                <a:solidFill>
                  <a:schemeClr val="tx1"/>
                </a:solidFill>
              </a:rPr>
              <a:t>that </a:t>
            </a:r>
            <a:r>
              <a:rPr lang="en-US" sz="2800" dirty="0">
                <a:solidFill>
                  <a:schemeClr val="tx1"/>
                </a:solidFill>
              </a:rPr>
              <a:t>offer adequate review of requests for reforestation exemptions under those sections. </a:t>
            </a:r>
            <a:r>
              <a:rPr lang="en-US" sz="2800" dirty="0" smtClean="0">
                <a:solidFill>
                  <a:srgbClr val="92D050"/>
                </a:solidFill>
              </a:rPr>
              <a:t>(</a:t>
            </a:r>
            <a:r>
              <a:rPr lang="en-US" sz="2800" dirty="0">
                <a:solidFill>
                  <a:srgbClr val="92D050"/>
                </a:solidFill>
              </a:rPr>
              <a:t>K-YES)</a:t>
            </a:r>
          </a:p>
          <a:p>
            <a:pPr marL="0" indent="0">
              <a:buNone/>
            </a:pPr>
            <a:endParaRPr lang="en-US" sz="2800" dirty="0"/>
          </a:p>
        </p:txBody>
      </p:sp>
    </p:spTree>
    <p:extLst>
      <p:ext uri="{BB962C8B-B14F-4D97-AF65-F5344CB8AC3E}">
        <p14:creationId xmlns:p14="http://schemas.microsoft.com/office/powerpoint/2010/main" val="92431193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533400"/>
            <a:ext cx="8305800" cy="5262979"/>
          </a:xfrm>
          <a:prstGeom prst="rect">
            <a:avLst/>
          </a:prstGeom>
        </p:spPr>
        <p:txBody>
          <a:bodyPr wrap="square">
            <a:spAutoFit/>
          </a:bodyPr>
          <a:lstStyle/>
          <a:p>
            <a:r>
              <a:rPr lang="en-US" sz="2800" b="1" dirty="0" smtClean="0">
                <a:solidFill>
                  <a:srgbClr val="B3EBFF"/>
                </a:solidFill>
              </a:rPr>
              <a:t>11 </a:t>
            </a:r>
            <a:r>
              <a:rPr lang="en-US" sz="2800" b="1" dirty="0">
                <a:solidFill>
                  <a:srgbClr val="B3EBFF"/>
                </a:solidFill>
              </a:rPr>
              <a:t>AAC 95.375. </a:t>
            </a:r>
            <a:r>
              <a:rPr lang="en-US" sz="2800" dirty="0">
                <a:solidFill>
                  <a:srgbClr val="B3EBFF"/>
                </a:solidFill>
              </a:rPr>
              <a:t>(g)  To apply for an exemption from reforestation requirements under (b)(2) </a:t>
            </a:r>
            <a:r>
              <a:rPr lang="en-US" sz="2800" u="sng" dirty="0">
                <a:solidFill>
                  <a:srgbClr val="B3EBFF"/>
                </a:solidFill>
              </a:rPr>
              <a:t>or (c)</a:t>
            </a:r>
            <a:r>
              <a:rPr lang="en-US" sz="2800" dirty="0">
                <a:solidFill>
                  <a:srgbClr val="B3EBFF"/>
                </a:solidFill>
              </a:rPr>
              <a:t> of this section, a landowner must request an exemption in the reforestation section of a detailed plan of operations under 11 AAC 95.220(10) or a change in operations under 11 AAC 95.230 and must demonstrate that the affected stand is significantly composed of insect and disease-killed, fire killed, wind thrown, or fatally damaged trees. </a:t>
            </a:r>
            <a:r>
              <a:rPr lang="en-US" sz="2800" dirty="0" smtClean="0">
                <a:solidFill>
                  <a:srgbClr val="B3EBFF"/>
                </a:solidFill>
              </a:rPr>
              <a:t> […] [THE DIVISION MAY ACCEPT] Other </a:t>
            </a:r>
            <a:r>
              <a:rPr lang="en-US" sz="2800" dirty="0">
                <a:solidFill>
                  <a:srgbClr val="B3EBFF"/>
                </a:solidFill>
              </a:rPr>
              <a:t>documentation or field evidence </a:t>
            </a:r>
            <a:r>
              <a:rPr lang="en-US" sz="2800" u="sng" dirty="0">
                <a:solidFill>
                  <a:srgbClr val="B3EBFF"/>
                </a:solidFill>
              </a:rPr>
              <a:t>approved by the division may be used </a:t>
            </a:r>
            <a:r>
              <a:rPr lang="en-US" sz="2800" dirty="0">
                <a:solidFill>
                  <a:srgbClr val="B3EBFF"/>
                </a:solidFill>
              </a:rPr>
              <a:t>in lieu of </a:t>
            </a:r>
            <a:r>
              <a:rPr lang="en-US" sz="2800" dirty="0" smtClean="0">
                <a:solidFill>
                  <a:srgbClr val="B3EBFF"/>
                </a:solidFill>
              </a:rPr>
              <a:t>sampling [IN AREAS WHERE THE EXTENT OF DAMAGE IS OBVIOUS].</a:t>
            </a:r>
            <a:endParaRPr lang="en-US" sz="2800" dirty="0">
              <a:solidFill>
                <a:srgbClr val="B3EBFF"/>
              </a:solidFill>
            </a:endParaRPr>
          </a:p>
        </p:txBody>
      </p:sp>
    </p:spTree>
    <p:extLst>
      <p:ext uri="{BB962C8B-B14F-4D97-AF65-F5344CB8AC3E}">
        <p14:creationId xmlns:p14="http://schemas.microsoft.com/office/powerpoint/2010/main" val="39765350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4400" dirty="0" smtClean="0">
                <a:solidFill>
                  <a:srgbClr val="FFFF8B"/>
                </a:solidFill>
              </a:rPr>
              <a:t>Invasive species – C17 IG</a:t>
            </a:r>
            <a:endParaRPr lang="en-US" sz="4400" dirty="0">
              <a:solidFill>
                <a:srgbClr val="FFFF8B"/>
              </a:solidFill>
            </a:endParaRPr>
          </a:p>
        </p:txBody>
      </p:sp>
      <p:sp>
        <p:nvSpPr>
          <p:cNvPr id="3" name="Content Placeholder 2"/>
          <p:cNvSpPr>
            <a:spLocks noGrp="1"/>
          </p:cNvSpPr>
          <p:nvPr>
            <p:ph idx="1"/>
          </p:nvPr>
        </p:nvSpPr>
        <p:spPr>
          <a:xfrm>
            <a:off x="685800" y="1219200"/>
            <a:ext cx="7772400" cy="4525963"/>
          </a:xfrm>
        </p:spPr>
        <p:txBody>
          <a:bodyPr>
            <a:noAutofit/>
          </a:bodyPr>
          <a:lstStyle/>
          <a:p>
            <a:pPr marL="0" indent="0">
              <a:buNone/>
            </a:pPr>
            <a:r>
              <a:rPr lang="en-US" sz="3000" dirty="0" smtClean="0"/>
              <a:t>All tree seeds or seedlings imported into AK from outside the state should be certified free of pests, diseases, and noxious weeds.  DOF and </a:t>
            </a:r>
            <a:r>
              <a:rPr lang="en-US" sz="3000" dirty="0" err="1" smtClean="0"/>
              <a:t>DAg</a:t>
            </a:r>
            <a:r>
              <a:rPr lang="en-US" sz="3000" dirty="0" smtClean="0"/>
              <a:t> should coordinate to implement this recommendation; options include existing phytosanitary certificates (e.g., for imports from Canada), state certifications (e.g., OR shipping certificates), or certificates from                             nurseries that seeds or seedlings are free of pests, diseases, and noxious weeds. </a:t>
            </a:r>
            <a:r>
              <a:rPr lang="en-US" sz="3000" dirty="0" smtClean="0">
                <a:solidFill>
                  <a:srgbClr val="92D050"/>
                </a:solidFill>
              </a:rPr>
              <a:t>(K-YES)</a:t>
            </a:r>
          </a:p>
          <a:p>
            <a:pPr marL="0" indent="0">
              <a:buNone/>
            </a:pPr>
            <a:endParaRPr lang="en-US" sz="3000" dirty="0">
              <a:solidFill>
                <a:srgbClr val="92D050"/>
              </a:solidFill>
            </a:endParaRPr>
          </a:p>
          <a:p>
            <a:endParaRPr lang="en-US" sz="3000" dirty="0"/>
          </a:p>
        </p:txBody>
      </p:sp>
    </p:spTree>
    <p:extLst>
      <p:ext uri="{BB962C8B-B14F-4D97-AF65-F5344CB8AC3E}">
        <p14:creationId xmlns:p14="http://schemas.microsoft.com/office/powerpoint/2010/main" val="180647159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4400" dirty="0" smtClean="0">
                <a:solidFill>
                  <a:srgbClr val="FFFF8B"/>
                </a:solidFill>
              </a:rPr>
              <a:t>Invasive species – C18</a:t>
            </a:r>
            <a:endParaRPr lang="en-US" sz="4400" dirty="0">
              <a:solidFill>
                <a:srgbClr val="FFFF8B"/>
              </a:solidFill>
            </a:endParaRPr>
          </a:p>
        </p:txBody>
      </p:sp>
      <p:sp>
        <p:nvSpPr>
          <p:cNvPr id="3" name="Content Placeholder 2"/>
          <p:cNvSpPr>
            <a:spLocks noGrp="1"/>
          </p:cNvSpPr>
          <p:nvPr>
            <p:ph idx="1"/>
          </p:nvPr>
        </p:nvSpPr>
        <p:spPr>
          <a:xfrm>
            <a:off x="304800" y="1143000"/>
            <a:ext cx="8229600" cy="5257800"/>
          </a:xfrm>
        </p:spPr>
        <p:txBody>
          <a:bodyPr>
            <a:noAutofit/>
          </a:bodyPr>
          <a:lstStyle/>
          <a:p>
            <a:pPr marL="0" indent="0">
              <a:buNone/>
            </a:pPr>
            <a:r>
              <a:rPr lang="en-US" sz="3600" dirty="0" smtClean="0"/>
              <a:t>Equipment </a:t>
            </a:r>
            <a:r>
              <a:rPr lang="en-US" sz="3600" dirty="0"/>
              <a:t>used for scarification or planting can introduce invasive species to harvested areas.  The goal is to prevent introduction of species that could inhibit reforestation; once a species is </a:t>
            </a:r>
            <a:r>
              <a:rPr lang="en-US" sz="3600" dirty="0" smtClean="0"/>
              <a:t>                             established </a:t>
            </a:r>
            <a:r>
              <a:rPr lang="en-US" sz="3600" dirty="0" err="1" smtClean="0"/>
              <a:t>eradica</a:t>
            </a:r>
            <a:r>
              <a:rPr lang="en-US" sz="3600" dirty="0" smtClean="0"/>
              <a:t>-                               </a:t>
            </a:r>
            <a:r>
              <a:rPr lang="en-US" sz="3600" dirty="0" err="1" smtClean="0"/>
              <a:t>tion</a:t>
            </a:r>
            <a:r>
              <a:rPr lang="en-US" sz="3600" dirty="0" smtClean="0"/>
              <a:t> </a:t>
            </a:r>
            <a:r>
              <a:rPr lang="en-US" sz="3600" dirty="0"/>
              <a:t>is more difficult. </a:t>
            </a:r>
            <a:endParaRPr lang="en-US" sz="3600" dirty="0" smtClean="0"/>
          </a:p>
          <a:p>
            <a:pPr marL="0" indent="0">
              <a:buNone/>
            </a:pPr>
            <a:r>
              <a:rPr lang="en-US" sz="2800" dirty="0" smtClean="0">
                <a:solidFill>
                  <a:srgbClr val="92D050"/>
                </a:solidFill>
              </a:rPr>
              <a:t>(</a:t>
            </a:r>
            <a:r>
              <a:rPr lang="en-US" sz="2800" dirty="0">
                <a:solidFill>
                  <a:srgbClr val="92D050"/>
                </a:solidFill>
              </a:rPr>
              <a:t>K-YES)</a:t>
            </a:r>
          </a:p>
          <a:p>
            <a:pPr marL="0" indent="0">
              <a:buNone/>
            </a:pPr>
            <a:endParaRPr lang="en-US" sz="3600" dirty="0" smtClean="0"/>
          </a:p>
          <a:p>
            <a:pPr marL="0" indent="0">
              <a:buNone/>
            </a:pPr>
            <a:endParaRPr lang="en-US" sz="3600" dirty="0"/>
          </a:p>
          <a:p>
            <a:pPr marL="0" indent="0">
              <a:buNone/>
            </a:pPr>
            <a:endParaRPr lang="en-US" sz="3600" dirty="0"/>
          </a:p>
          <a:p>
            <a:endParaRPr lang="en-US" sz="36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5800" y="3505200"/>
            <a:ext cx="4343401" cy="3098293"/>
          </a:xfrm>
          <a:prstGeom prst="rect">
            <a:avLst/>
          </a:prstGeom>
          <a:ln>
            <a:solidFill>
              <a:schemeClr val="tx1"/>
            </a:solidFill>
          </a:ln>
        </p:spPr>
      </p:pic>
    </p:spTree>
    <p:extLst>
      <p:ext uri="{BB962C8B-B14F-4D97-AF65-F5344CB8AC3E}">
        <p14:creationId xmlns:p14="http://schemas.microsoft.com/office/powerpoint/2010/main" val="38698729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15962"/>
          </a:xfrm>
        </p:spPr>
        <p:txBody>
          <a:bodyPr>
            <a:normAutofit fontScale="90000"/>
          </a:bodyPr>
          <a:lstStyle/>
          <a:p>
            <a:r>
              <a:rPr lang="en-US" sz="4400" dirty="0">
                <a:solidFill>
                  <a:srgbClr val="FFFF8B"/>
                </a:solidFill>
              </a:rPr>
              <a:t>Invasive species – </a:t>
            </a:r>
            <a:r>
              <a:rPr lang="en-US" sz="4400" dirty="0" smtClean="0">
                <a:solidFill>
                  <a:srgbClr val="FFFF8B"/>
                </a:solidFill>
              </a:rPr>
              <a:t>C18 </a:t>
            </a:r>
            <a:r>
              <a:rPr lang="en-US" sz="4400" dirty="0">
                <a:solidFill>
                  <a:srgbClr val="FFFF8B"/>
                </a:solidFill>
              </a:rPr>
              <a:t>IG</a:t>
            </a:r>
            <a:endParaRPr lang="en-US" sz="4400" dirty="0"/>
          </a:p>
        </p:txBody>
      </p:sp>
      <p:sp>
        <p:nvSpPr>
          <p:cNvPr id="3" name="Content Placeholder 2"/>
          <p:cNvSpPr>
            <a:spLocks noGrp="1"/>
          </p:cNvSpPr>
          <p:nvPr>
            <p:ph idx="1"/>
          </p:nvPr>
        </p:nvSpPr>
        <p:spPr>
          <a:xfrm>
            <a:off x="304800" y="838200"/>
            <a:ext cx="8534400" cy="5562600"/>
          </a:xfrm>
        </p:spPr>
        <p:txBody>
          <a:bodyPr>
            <a:noAutofit/>
          </a:bodyPr>
          <a:lstStyle/>
          <a:p>
            <a:pPr marL="0" indent="0">
              <a:spcBef>
                <a:spcPts val="0"/>
              </a:spcBef>
              <a:buNone/>
            </a:pPr>
            <a:r>
              <a:rPr lang="en-US" sz="2500" dirty="0" smtClean="0"/>
              <a:t>Encourage </a:t>
            </a:r>
            <a:r>
              <a:rPr lang="en-US" sz="2500" dirty="0"/>
              <a:t>voluntary use of the following </a:t>
            </a:r>
            <a:r>
              <a:rPr lang="en-US" sz="2500" dirty="0" smtClean="0"/>
              <a:t>guidance: </a:t>
            </a:r>
          </a:p>
          <a:p>
            <a:pPr>
              <a:spcBef>
                <a:spcPts val="0"/>
              </a:spcBef>
            </a:pPr>
            <a:r>
              <a:rPr lang="en-US" sz="2500" b="1" dirty="0" smtClean="0">
                <a:solidFill>
                  <a:srgbClr val="FFFF00"/>
                </a:solidFill>
              </a:rPr>
              <a:t>Scout</a:t>
            </a:r>
            <a:r>
              <a:rPr lang="en-US" sz="2500" dirty="0" smtClean="0"/>
              <a:t> </a:t>
            </a:r>
            <a:r>
              <a:rPr lang="en-US" sz="2500" dirty="0"/>
              <a:t>for invasive plants before performing work in an area.</a:t>
            </a:r>
          </a:p>
          <a:p>
            <a:pPr lvl="0">
              <a:spcBef>
                <a:spcPts val="0"/>
              </a:spcBef>
            </a:pPr>
            <a:r>
              <a:rPr lang="en-US" sz="2500" b="1" dirty="0" smtClean="0">
                <a:solidFill>
                  <a:srgbClr val="FFFF00"/>
                </a:solidFill>
              </a:rPr>
              <a:t>ID</a:t>
            </a:r>
            <a:r>
              <a:rPr lang="en-US" sz="2500" dirty="0" smtClean="0"/>
              <a:t> </a:t>
            </a:r>
            <a:r>
              <a:rPr lang="en-US" sz="2500" dirty="0"/>
              <a:t>known locations of invasive plants, </a:t>
            </a:r>
            <a:r>
              <a:rPr lang="en-US" sz="2500" b="1" dirty="0">
                <a:solidFill>
                  <a:srgbClr val="FFFF00"/>
                </a:solidFill>
              </a:rPr>
              <a:t>report</a:t>
            </a:r>
            <a:r>
              <a:rPr lang="en-US" sz="2500" dirty="0"/>
              <a:t> new locations, and make use of local knowledge and groups if available.</a:t>
            </a:r>
          </a:p>
          <a:p>
            <a:pPr lvl="0">
              <a:spcBef>
                <a:spcPts val="0"/>
              </a:spcBef>
            </a:pPr>
            <a:r>
              <a:rPr lang="en-US" sz="2500" b="1" dirty="0">
                <a:solidFill>
                  <a:srgbClr val="FFFF00"/>
                </a:solidFill>
              </a:rPr>
              <a:t>Avoid</a:t>
            </a:r>
            <a:r>
              <a:rPr lang="en-US" sz="2500" dirty="0"/>
              <a:t> working in areas with invasive plants, and work from areas without to areas with invasive plants if that is not possible.</a:t>
            </a:r>
          </a:p>
          <a:p>
            <a:pPr lvl="0">
              <a:spcBef>
                <a:spcPts val="0"/>
              </a:spcBef>
            </a:pPr>
            <a:r>
              <a:rPr lang="en-US" sz="2500" b="1" dirty="0">
                <a:solidFill>
                  <a:srgbClr val="FFFF00"/>
                </a:solidFill>
              </a:rPr>
              <a:t>Time</a:t>
            </a:r>
            <a:r>
              <a:rPr lang="en-US" sz="2500" dirty="0"/>
              <a:t> </a:t>
            </a:r>
            <a:r>
              <a:rPr lang="en-US" sz="2500" dirty="0" smtClean="0"/>
              <a:t>operations </a:t>
            </a:r>
            <a:r>
              <a:rPr lang="en-US" sz="2500" dirty="0"/>
              <a:t>to </a:t>
            </a:r>
            <a:r>
              <a:rPr lang="en-US" sz="2500" dirty="0" smtClean="0"/>
              <a:t>prevent/reduce </a:t>
            </a:r>
            <a:r>
              <a:rPr lang="en-US" sz="2500" dirty="0"/>
              <a:t>seed production or </a:t>
            </a:r>
            <a:r>
              <a:rPr lang="en-US" sz="2500" dirty="0" smtClean="0"/>
              <a:t>dispersal</a:t>
            </a:r>
            <a:r>
              <a:rPr lang="en-US" sz="2500" dirty="0"/>
              <a:t>.</a:t>
            </a:r>
          </a:p>
          <a:p>
            <a:pPr lvl="0">
              <a:spcBef>
                <a:spcPts val="0"/>
              </a:spcBef>
            </a:pPr>
            <a:r>
              <a:rPr lang="en-US" sz="2500" dirty="0"/>
              <a:t>Revegetate with </a:t>
            </a:r>
            <a:r>
              <a:rPr lang="en-US" sz="2500" b="1" dirty="0">
                <a:solidFill>
                  <a:srgbClr val="FFFF00"/>
                </a:solidFill>
              </a:rPr>
              <a:t>native, local, and/or noninvasive </a:t>
            </a:r>
            <a:r>
              <a:rPr lang="en-US" sz="2500" dirty="0"/>
              <a:t>species.</a:t>
            </a:r>
          </a:p>
          <a:p>
            <a:pPr lvl="0">
              <a:spcBef>
                <a:spcPts val="0"/>
              </a:spcBef>
            </a:pPr>
            <a:r>
              <a:rPr lang="en-US" sz="2500" dirty="0"/>
              <a:t>Use certified </a:t>
            </a:r>
            <a:r>
              <a:rPr lang="en-US" sz="2500" b="1" dirty="0">
                <a:solidFill>
                  <a:srgbClr val="FFFF00"/>
                </a:solidFill>
              </a:rPr>
              <a:t>weed-free</a:t>
            </a:r>
            <a:r>
              <a:rPr lang="en-US" sz="2500" dirty="0"/>
              <a:t> materials, </a:t>
            </a:r>
            <a:r>
              <a:rPr lang="en-US" sz="2500" dirty="0" smtClean="0"/>
              <a:t>incl. </a:t>
            </a:r>
            <a:r>
              <a:rPr lang="en-US" sz="2500" dirty="0"/>
              <a:t>seed mixes, gravel, topsoil, hay/straw, erosion control tubes, etc.</a:t>
            </a:r>
          </a:p>
          <a:p>
            <a:pPr>
              <a:spcBef>
                <a:spcPts val="0"/>
              </a:spcBef>
            </a:pPr>
            <a:r>
              <a:rPr lang="en-US" sz="2500" b="1" dirty="0">
                <a:solidFill>
                  <a:srgbClr val="FFFF00"/>
                </a:solidFill>
              </a:rPr>
              <a:t>Clean</a:t>
            </a:r>
            <a:r>
              <a:rPr lang="en-US" sz="2500" dirty="0"/>
              <a:t> vehicles and equipment regularly, using high pressure washer and physical removal, before leaving areas with invasive species</a:t>
            </a:r>
            <a:r>
              <a:rPr lang="en-US" sz="2500" dirty="0" smtClean="0"/>
              <a:t>.   </a:t>
            </a:r>
            <a:r>
              <a:rPr lang="en-US" sz="2800" dirty="0" smtClean="0">
                <a:solidFill>
                  <a:srgbClr val="92D050"/>
                </a:solidFill>
              </a:rPr>
              <a:t>(</a:t>
            </a:r>
            <a:r>
              <a:rPr lang="en-US" sz="2800" dirty="0">
                <a:solidFill>
                  <a:srgbClr val="92D050"/>
                </a:solidFill>
              </a:rPr>
              <a:t>K-YES)</a:t>
            </a:r>
          </a:p>
          <a:p>
            <a:pPr lvl="0">
              <a:spcBef>
                <a:spcPts val="0"/>
              </a:spcBef>
            </a:pPr>
            <a:endParaRPr lang="en-US" sz="2500" dirty="0"/>
          </a:p>
          <a:p>
            <a:pPr>
              <a:spcBef>
                <a:spcPts val="0"/>
              </a:spcBef>
            </a:pPr>
            <a:endParaRPr lang="en-US" sz="2500" dirty="0"/>
          </a:p>
        </p:txBody>
      </p:sp>
    </p:spTree>
    <p:extLst>
      <p:ext uri="{BB962C8B-B14F-4D97-AF65-F5344CB8AC3E}">
        <p14:creationId xmlns:p14="http://schemas.microsoft.com/office/powerpoint/2010/main" val="29012927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solidFill>
                  <a:srgbClr val="FFFF8B"/>
                </a:solidFill>
              </a:rPr>
              <a:t>Invasive species – </a:t>
            </a:r>
            <a:r>
              <a:rPr lang="en-US" sz="4400" dirty="0" smtClean="0">
                <a:solidFill>
                  <a:srgbClr val="FFFF8B"/>
                </a:solidFill>
              </a:rPr>
              <a:t>C19 - Training</a:t>
            </a:r>
            <a:endParaRPr lang="en-US" sz="4400" dirty="0"/>
          </a:p>
        </p:txBody>
      </p:sp>
      <p:sp>
        <p:nvSpPr>
          <p:cNvPr id="3" name="Content Placeholder 2"/>
          <p:cNvSpPr>
            <a:spLocks noGrp="1"/>
          </p:cNvSpPr>
          <p:nvPr>
            <p:ph idx="1"/>
          </p:nvPr>
        </p:nvSpPr>
        <p:spPr/>
        <p:txBody>
          <a:bodyPr>
            <a:normAutofit/>
          </a:bodyPr>
          <a:lstStyle/>
          <a:p>
            <a:pPr marL="0" indent="0">
              <a:buNone/>
            </a:pPr>
            <a:r>
              <a:rPr lang="en-US" sz="3600" dirty="0"/>
              <a:t>The agencies should provide information and training about known invasive species, best practices to prevent their spread, and where known, safe </a:t>
            </a:r>
            <a:r>
              <a:rPr lang="en-US" sz="3600" dirty="0" smtClean="0"/>
              <a:t>                                            locations </a:t>
            </a:r>
            <a:r>
              <a:rPr lang="en-US" sz="3600" dirty="0"/>
              <a:t>for washing </a:t>
            </a:r>
            <a:r>
              <a:rPr lang="en-US" sz="3600" dirty="0" smtClean="0"/>
              <a:t>                                    vehicles. </a:t>
            </a:r>
            <a:r>
              <a:rPr lang="en-US" sz="2800" dirty="0">
                <a:solidFill>
                  <a:srgbClr val="92D050"/>
                </a:solidFill>
              </a:rPr>
              <a:t>(K-YES)</a:t>
            </a:r>
          </a:p>
          <a:p>
            <a:pPr marL="0" indent="0">
              <a:buNone/>
            </a:pPr>
            <a:endParaRPr lang="en-US" sz="3600" dirty="0"/>
          </a:p>
          <a:p>
            <a:endParaRPr lang="en-US" sz="3600" dirty="0"/>
          </a:p>
        </p:txBody>
      </p:sp>
      <p:pic>
        <p:nvPicPr>
          <p:cNvPr id="8194" name="Picture 2" descr="http://www.fs.fed.us/wildflowers/success/originals/4583.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00600" y="3474042"/>
            <a:ext cx="4029075" cy="3020629"/>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800600" y="6186894"/>
            <a:ext cx="1600200" cy="307777"/>
          </a:xfrm>
          <a:prstGeom prst="rect">
            <a:avLst/>
          </a:prstGeom>
          <a:noFill/>
        </p:spPr>
        <p:txBody>
          <a:bodyPr wrap="square" rtlCol="0">
            <a:spAutoFit/>
          </a:bodyPr>
          <a:lstStyle/>
          <a:p>
            <a:r>
              <a:rPr lang="en-US" sz="1400" dirty="0" smtClean="0">
                <a:solidFill>
                  <a:schemeClr val="bg1"/>
                </a:solidFill>
              </a:rPr>
              <a:t>www.fs.fed.us</a:t>
            </a:r>
            <a:endParaRPr lang="en-US" sz="1400" dirty="0">
              <a:solidFill>
                <a:schemeClr val="bg1"/>
              </a:solidFill>
            </a:endParaRPr>
          </a:p>
        </p:txBody>
      </p:sp>
    </p:spTree>
    <p:extLst>
      <p:ext uri="{BB962C8B-B14F-4D97-AF65-F5344CB8AC3E}">
        <p14:creationId xmlns:p14="http://schemas.microsoft.com/office/powerpoint/2010/main" val="152973780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152400"/>
            <a:ext cx="8763000" cy="868362"/>
          </a:xfrm>
        </p:spPr>
        <p:txBody>
          <a:bodyPr>
            <a:normAutofit fontScale="90000"/>
          </a:bodyPr>
          <a:lstStyle/>
          <a:p>
            <a:r>
              <a:rPr lang="en-US" sz="4400" dirty="0" smtClean="0">
                <a:solidFill>
                  <a:srgbClr val="FFFF8B"/>
                </a:solidFill>
              </a:rPr>
              <a:t>Other </a:t>
            </a:r>
            <a:r>
              <a:rPr lang="en-US" sz="4400" dirty="0" smtClean="0">
                <a:solidFill>
                  <a:srgbClr val="FFFF8B"/>
                </a:solidFill>
              </a:rPr>
              <a:t>Region II-III training </a:t>
            </a:r>
            <a:r>
              <a:rPr lang="en-US" sz="4400" dirty="0" smtClean="0">
                <a:solidFill>
                  <a:srgbClr val="FFFF8B"/>
                </a:solidFill>
              </a:rPr>
              <a:t>needs – C11</a:t>
            </a:r>
            <a:endParaRPr lang="en-US" sz="4400" dirty="0">
              <a:solidFill>
                <a:srgbClr val="FFFF8B"/>
              </a:solidFill>
            </a:endParaRPr>
          </a:p>
        </p:txBody>
      </p:sp>
      <p:sp>
        <p:nvSpPr>
          <p:cNvPr id="5" name="Content Placeholder 4"/>
          <p:cNvSpPr>
            <a:spLocks noGrp="1"/>
          </p:cNvSpPr>
          <p:nvPr>
            <p:ph idx="1"/>
          </p:nvPr>
        </p:nvSpPr>
        <p:spPr>
          <a:xfrm>
            <a:off x="457200" y="1219200"/>
            <a:ext cx="8229600" cy="4906963"/>
          </a:xfrm>
        </p:spPr>
        <p:txBody>
          <a:bodyPr>
            <a:noAutofit/>
          </a:bodyPr>
          <a:lstStyle/>
          <a:p>
            <a:pPr marL="0" indent="0">
              <a:buNone/>
            </a:pPr>
            <a:r>
              <a:rPr lang="en-US" sz="2800" dirty="0" smtClean="0"/>
              <a:t>Emphasize </a:t>
            </a:r>
            <a:r>
              <a:rPr lang="en-US" sz="2800" dirty="0"/>
              <a:t>the importance of capturing and synthesizing institutional knowledge on the role of scientific information in developing the FRPA and regulations, identifying research priorities, and exercising professional discretion in applying the standards.  </a:t>
            </a:r>
            <a:r>
              <a:rPr lang="en-US" sz="2800" dirty="0" smtClean="0"/>
              <a:t>Conveying </a:t>
            </a:r>
            <a:r>
              <a:rPr lang="en-US" sz="2800" dirty="0"/>
              <a:t>the reasons for developing the standards to agency staff, landowners, and </a:t>
            </a:r>
            <a:r>
              <a:rPr lang="en-US" sz="2800" dirty="0" smtClean="0"/>
              <a:t>operators is </a:t>
            </a:r>
            <a:r>
              <a:rPr lang="en-US" sz="2800" dirty="0"/>
              <a:t>particularly important in the context of losses of experienced staff. </a:t>
            </a:r>
            <a:endParaRPr lang="en-US" sz="2800" dirty="0" smtClean="0"/>
          </a:p>
          <a:p>
            <a:pPr marL="0" indent="0">
              <a:buNone/>
            </a:pPr>
            <a:r>
              <a:rPr lang="en-US" sz="2600" dirty="0" smtClean="0">
                <a:solidFill>
                  <a:srgbClr val="FFE0B3"/>
                </a:solidFill>
              </a:rPr>
              <a:t>Compile </a:t>
            </a:r>
            <a:r>
              <a:rPr lang="en-US" sz="2600" dirty="0">
                <a:solidFill>
                  <a:srgbClr val="FFE0B3"/>
                </a:solidFill>
              </a:rPr>
              <a:t>and document staff knowledge, train new employees, and develop, make available, </a:t>
            </a:r>
            <a:r>
              <a:rPr lang="en-US" sz="2600" dirty="0" smtClean="0">
                <a:solidFill>
                  <a:srgbClr val="FFE0B3"/>
                </a:solidFill>
              </a:rPr>
              <a:t>publicize </a:t>
            </a:r>
            <a:r>
              <a:rPr lang="en-US" sz="2600" dirty="0">
                <a:solidFill>
                  <a:srgbClr val="FFE0B3"/>
                </a:solidFill>
              </a:rPr>
              <a:t>training </a:t>
            </a:r>
            <a:r>
              <a:rPr lang="en-US" sz="2600" dirty="0" smtClean="0">
                <a:solidFill>
                  <a:srgbClr val="FFE0B3"/>
                </a:solidFill>
              </a:rPr>
              <a:t>materials and get copies to the IG, </a:t>
            </a:r>
            <a:r>
              <a:rPr lang="en-US" sz="2600" dirty="0" smtClean="0">
                <a:solidFill>
                  <a:srgbClr val="FFE0B3"/>
                </a:solidFill>
              </a:rPr>
              <a:t>and work </a:t>
            </a:r>
            <a:r>
              <a:rPr lang="en-US" sz="2600" dirty="0" smtClean="0">
                <a:solidFill>
                  <a:srgbClr val="FFE0B3"/>
                </a:solidFill>
              </a:rPr>
              <a:t>with Coop Extension to help warehouse information.</a:t>
            </a:r>
            <a:r>
              <a:rPr lang="en-US" sz="2600" dirty="0" smtClean="0"/>
              <a:t> </a:t>
            </a:r>
            <a:r>
              <a:rPr lang="en-US" sz="2600" dirty="0" smtClean="0">
                <a:solidFill>
                  <a:srgbClr val="92D050"/>
                </a:solidFill>
              </a:rPr>
              <a:t>(</a:t>
            </a:r>
            <a:r>
              <a:rPr lang="en-US" sz="2600" dirty="0">
                <a:solidFill>
                  <a:srgbClr val="92D050"/>
                </a:solidFill>
              </a:rPr>
              <a:t>K-YES</a:t>
            </a:r>
            <a:r>
              <a:rPr lang="en-US" sz="2600" dirty="0" smtClean="0">
                <a:solidFill>
                  <a:srgbClr val="92D050"/>
                </a:solidFill>
              </a:rPr>
              <a:t>)</a:t>
            </a:r>
            <a:endParaRPr lang="en-US" sz="2600" dirty="0">
              <a:solidFill>
                <a:srgbClr val="92D050"/>
              </a:solidFill>
            </a:endParaRPr>
          </a:p>
        </p:txBody>
      </p:sp>
    </p:spTree>
    <p:extLst>
      <p:ext uri="{BB962C8B-B14F-4D97-AF65-F5344CB8AC3E}">
        <p14:creationId xmlns:p14="http://schemas.microsoft.com/office/powerpoint/2010/main" val="324543129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150" y="76200"/>
            <a:ext cx="8229600" cy="944562"/>
          </a:xfrm>
        </p:spPr>
        <p:txBody>
          <a:bodyPr>
            <a:normAutofit/>
          </a:bodyPr>
          <a:lstStyle/>
          <a:p>
            <a:r>
              <a:rPr lang="en-US" sz="4400" dirty="0" smtClean="0">
                <a:solidFill>
                  <a:srgbClr val="FFFF8B"/>
                </a:solidFill>
              </a:rPr>
              <a:t>Kodiak applicability</a:t>
            </a:r>
            <a:endParaRPr lang="en-US" sz="4400" dirty="0">
              <a:solidFill>
                <a:srgbClr val="FFFF8B"/>
              </a:solidFill>
            </a:endParaRPr>
          </a:p>
        </p:txBody>
      </p:sp>
      <p:sp>
        <p:nvSpPr>
          <p:cNvPr id="3" name="Content Placeholder 2"/>
          <p:cNvSpPr>
            <a:spLocks noGrp="1"/>
          </p:cNvSpPr>
          <p:nvPr>
            <p:ph idx="1"/>
          </p:nvPr>
        </p:nvSpPr>
        <p:spPr>
          <a:xfrm>
            <a:off x="438150" y="1066800"/>
            <a:ext cx="8229600" cy="5029200"/>
          </a:xfrm>
        </p:spPr>
        <p:txBody>
          <a:bodyPr>
            <a:normAutofit/>
          </a:bodyPr>
          <a:lstStyle/>
          <a:p>
            <a:r>
              <a:rPr lang="en-US" sz="2800" dirty="0" smtClean="0"/>
              <a:t>Those </a:t>
            </a:r>
            <a:r>
              <a:rPr lang="en-US" sz="2800" dirty="0"/>
              <a:t>recommendations that are likely to be applicable to the Kodiak-Afognak area </a:t>
            </a:r>
            <a:r>
              <a:rPr lang="en-US" sz="2800" dirty="0" smtClean="0"/>
              <a:t>are noted by </a:t>
            </a:r>
            <a:r>
              <a:rPr lang="en-US" sz="2800" dirty="0" smtClean="0">
                <a:solidFill>
                  <a:srgbClr val="92D050"/>
                </a:solidFill>
              </a:rPr>
              <a:t>K-YES.</a:t>
            </a:r>
          </a:p>
          <a:p>
            <a:r>
              <a:rPr lang="en-US" sz="2800" dirty="0" smtClean="0">
                <a:solidFill>
                  <a:schemeClr val="tx1"/>
                </a:solidFill>
              </a:rPr>
              <a:t>The notes on Kodiak applicability are </a:t>
            </a:r>
            <a:r>
              <a:rPr lang="en-US" sz="2800" dirty="0">
                <a:solidFill>
                  <a:schemeClr val="tx1"/>
                </a:solidFill>
              </a:rPr>
              <a:t>not based on the same extensive review </a:t>
            </a:r>
            <a:r>
              <a:rPr lang="en-US" sz="2800" dirty="0" smtClean="0">
                <a:solidFill>
                  <a:schemeClr val="tx1"/>
                </a:solidFill>
              </a:rPr>
              <a:t>as that conducted </a:t>
            </a:r>
            <a:r>
              <a:rPr lang="en-US" sz="2800" dirty="0">
                <a:solidFill>
                  <a:schemeClr val="tx1"/>
                </a:solidFill>
              </a:rPr>
              <a:t>for </a:t>
            </a:r>
            <a:r>
              <a:rPr lang="en-US" sz="2800" dirty="0"/>
              <a:t>Regions </a:t>
            </a:r>
            <a:r>
              <a:rPr lang="en-US" sz="2800" dirty="0" smtClean="0"/>
              <a:t>II-III.</a:t>
            </a:r>
          </a:p>
          <a:p>
            <a:r>
              <a:rPr lang="en-US" sz="2800" dirty="0" smtClean="0"/>
              <a:t>Review recommendations </a:t>
            </a:r>
            <a:r>
              <a:rPr lang="en-US" sz="2800" dirty="0"/>
              <a:t>with stakeholders </a:t>
            </a:r>
            <a:r>
              <a:rPr lang="en-US" sz="2800" dirty="0" smtClean="0"/>
              <a:t>in </a:t>
            </a:r>
            <a:r>
              <a:rPr lang="en-US" sz="2800" dirty="0"/>
              <a:t>the </a:t>
            </a:r>
            <a:r>
              <a:rPr lang="en-US" sz="2800" dirty="0" smtClean="0"/>
              <a:t>Kodiak-Afognak </a:t>
            </a:r>
            <a:r>
              <a:rPr lang="en-US" sz="2800" dirty="0"/>
              <a:t>area before </a:t>
            </a:r>
            <a:r>
              <a:rPr lang="en-US" sz="2800" dirty="0" smtClean="0"/>
              <a:t>                         deciding whether these                                                               </a:t>
            </a:r>
            <a:r>
              <a:rPr lang="en-US" sz="2800" dirty="0"/>
              <a:t>recommendations </a:t>
            </a:r>
            <a:r>
              <a:rPr lang="en-US" sz="2800" dirty="0" smtClean="0"/>
              <a:t>apply                                          to that area</a:t>
            </a:r>
            <a:r>
              <a:rPr lang="en-US" sz="2800" dirty="0"/>
              <a:t>.  </a:t>
            </a:r>
            <a:endParaRPr lang="en-US" sz="2800" dirty="0" smtClean="0"/>
          </a:p>
        </p:txBody>
      </p:sp>
      <p:pic>
        <p:nvPicPr>
          <p:cNvPr id="6146" name="Picture 2" descr="Map of Afognak Isla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1980" y="4419600"/>
            <a:ext cx="3047720" cy="2306109"/>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697462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Autofit/>
          </a:bodyPr>
          <a:lstStyle/>
          <a:p>
            <a:r>
              <a:rPr lang="en-US" sz="4400" dirty="0" smtClean="0">
                <a:solidFill>
                  <a:srgbClr val="FFFF8B"/>
                </a:solidFill>
              </a:rPr>
              <a:t>Natural Regeneration - Kodiak</a:t>
            </a:r>
            <a:endParaRPr lang="en-US" sz="4400" dirty="0">
              <a:solidFill>
                <a:srgbClr val="FFFF8B"/>
              </a:solidFill>
            </a:endParaRPr>
          </a:p>
        </p:txBody>
      </p:sp>
      <p:sp>
        <p:nvSpPr>
          <p:cNvPr id="3" name="Content Placeholder 2"/>
          <p:cNvSpPr>
            <a:spLocks noGrp="1"/>
          </p:cNvSpPr>
          <p:nvPr>
            <p:ph idx="1"/>
          </p:nvPr>
        </p:nvSpPr>
        <p:spPr>
          <a:xfrm>
            <a:off x="457200" y="990600"/>
            <a:ext cx="8229600" cy="5257800"/>
          </a:xfrm>
        </p:spPr>
        <p:txBody>
          <a:bodyPr>
            <a:noAutofit/>
          </a:bodyPr>
          <a:lstStyle/>
          <a:p>
            <a:pPr marL="0" indent="0">
              <a:buNone/>
            </a:pPr>
            <a:r>
              <a:rPr lang="en-US" dirty="0" smtClean="0"/>
              <a:t>This </a:t>
            </a:r>
            <a:r>
              <a:rPr lang="en-US" dirty="0"/>
              <a:t>section is less applicable to Kodiak-Afognak.  </a:t>
            </a:r>
            <a:r>
              <a:rPr lang="en-US" dirty="0" smtClean="0"/>
              <a:t>Natural </a:t>
            </a:r>
            <a:r>
              <a:rPr lang="en-US" dirty="0"/>
              <a:t>regeneration is generally unsuitable because of </a:t>
            </a:r>
          </a:p>
          <a:p>
            <a:r>
              <a:rPr lang="en-US" dirty="0"/>
              <a:t>1</a:t>
            </a:r>
            <a:r>
              <a:rPr lang="en-US" dirty="0" smtClean="0"/>
              <a:t>) </a:t>
            </a:r>
            <a:r>
              <a:rPr lang="en-US" dirty="0"/>
              <a:t>widespread competition from grass, salmonberry, and other vegetation, and seedling losses to herbivores</a:t>
            </a:r>
          </a:p>
          <a:p>
            <a:r>
              <a:rPr lang="en-US" dirty="0"/>
              <a:t>2) single-species </a:t>
            </a:r>
            <a:r>
              <a:rPr lang="en-US" dirty="0" smtClean="0"/>
              <a:t>stands of </a:t>
            </a:r>
            <a:r>
              <a:rPr lang="en-US" dirty="0"/>
              <a:t>Sitka spruce, e.g., there are no hardwood pioneer species to regenerate </a:t>
            </a:r>
            <a:r>
              <a:rPr lang="en-US" dirty="0" smtClean="0"/>
              <a:t>                           from </a:t>
            </a:r>
            <a:r>
              <a:rPr lang="en-US" dirty="0"/>
              <a:t>abundant seed </a:t>
            </a:r>
          </a:p>
          <a:p>
            <a:r>
              <a:rPr lang="en-US" dirty="0"/>
              <a:t>3) at present, harvesting is on an industrial </a:t>
            </a:r>
            <a:r>
              <a:rPr lang="en-US" dirty="0" smtClean="0"/>
              <a:t>                         scale </a:t>
            </a:r>
            <a:r>
              <a:rPr lang="en-US" dirty="0"/>
              <a:t>with extensive clearcuts that are better </a:t>
            </a:r>
            <a:r>
              <a:rPr lang="en-US" dirty="0" smtClean="0"/>
              <a:t>                        suited </a:t>
            </a:r>
            <a:r>
              <a:rPr lang="en-US" dirty="0"/>
              <a:t>to artificial </a:t>
            </a:r>
            <a:r>
              <a:rPr lang="en-US" dirty="0" smtClean="0"/>
              <a:t>regeneration</a:t>
            </a:r>
            <a:endParaRPr lang="en-US" dirty="0"/>
          </a:p>
          <a:p>
            <a:r>
              <a:rPr lang="en-US" dirty="0" smtClean="0"/>
              <a:t>4) </a:t>
            </a:r>
            <a:r>
              <a:rPr lang="en-US" dirty="0"/>
              <a:t>Replanting following likely failure of </a:t>
            </a:r>
            <a:r>
              <a:rPr lang="en-US" dirty="0" smtClean="0"/>
              <a:t>                                   natural regeneration </a:t>
            </a:r>
            <a:r>
              <a:rPr lang="en-US" dirty="0"/>
              <a:t>is </a:t>
            </a:r>
            <a:r>
              <a:rPr lang="en-US" dirty="0" smtClean="0"/>
              <a:t>costly</a:t>
            </a:r>
          </a:p>
          <a:p>
            <a:endParaRPr lang="en-US" dirty="0"/>
          </a:p>
        </p:txBody>
      </p:sp>
      <p:pic>
        <p:nvPicPr>
          <p:cNvPr id="4" name="Picture 3" descr="C:\Users\hjrinke\Desktop\DSCN008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77000" y="3420533"/>
            <a:ext cx="2362200" cy="3149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20144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rot="10800000" flipV="1">
            <a:off x="3429000" y="615433"/>
            <a:ext cx="1965584" cy="685799"/>
          </a:xfrm>
          <a:prstGeom prst="roundRect">
            <a:avLst/>
          </a:prstGeom>
          <a:solidFill>
            <a:schemeClr val="accent1">
              <a:lumMod val="50000"/>
            </a:schemeClr>
          </a:solidFill>
          <a:ln w="25400">
            <a:solidFill>
              <a:srgbClr val="6195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S&amp;TC</a:t>
            </a:r>
          </a:p>
        </p:txBody>
      </p:sp>
      <p:sp>
        <p:nvSpPr>
          <p:cNvPr id="6" name="Rounded Rectangle 5"/>
          <p:cNvSpPr/>
          <p:nvPr/>
        </p:nvSpPr>
        <p:spPr>
          <a:xfrm rot="10800000" flipV="1">
            <a:off x="7086600" y="1267932"/>
            <a:ext cx="1295400" cy="861543"/>
          </a:xfrm>
          <a:prstGeom prst="roundRect">
            <a:avLst/>
          </a:prstGeom>
          <a:solidFill>
            <a:srgbClr val="0272EE"/>
          </a:solidFill>
          <a:ln>
            <a:solidFill>
              <a:srgbClr val="6195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BOF review</a:t>
            </a:r>
            <a:endParaRPr lang="en-US" sz="2400" b="1" dirty="0"/>
          </a:p>
        </p:txBody>
      </p:sp>
      <p:sp>
        <p:nvSpPr>
          <p:cNvPr id="7" name="Rounded Rectangle 6"/>
          <p:cNvSpPr/>
          <p:nvPr/>
        </p:nvSpPr>
        <p:spPr>
          <a:xfrm rot="10800000" flipV="1">
            <a:off x="2552435" y="1693736"/>
            <a:ext cx="3719630" cy="834423"/>
          </a:xfrm>
          <a:prstGeom prst="roundRect">
            <a:avLst/>
          </a:prstGeom>
          <a:solidFill>
            <a:schemeClr val="accent1">
              <a:lumMod val="75000"/>
            </a:schemeClr>
          </a:solidFill>
          <a:ln w="254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rPr>
              <a:t>Implementation Group</a:t>
            </a:r>
          </a:p>
        </p:txBody>
      </p:sp>
      <p:sp>
        <p:nvSpPr>
          <p:cNvPr id="8" name="Rounded Rectangle 7"/>
          <p:cNvSpPr/>
          <p:nvPr/>
        </p:nvSpPr>
        <p:spPr>
          <a:xfrm rot="10800000" flipV="1">
            <a:off x="482389" y="2800592"/>
            <a:ext cx="1295400" cy="870994"/>
          </a:xfrm>
          <a:prstGeom prst="roundRect">
            <a:avLst/>
          </a:prstGeom>
          <a:solidFill>
            <a:srgbClr val="FF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BOF review</a:t>
            </a:r>
            <a:endParaRPr lang="en-US" sz="2400" b="1" dirty="0"/>
          </a:p>
        </p:txBody>
      </p:sp>
      <p:sp>
        <p:nvSpPr>
          <p:cNvPr id="9" name="Rounded Rectangle 8"/>
          <p:cNvSpPr/>
          <p:nvPr/>
        </p:nvSpPr>
        <p:spPr>
          <a:xfrm rot="10800000" flipV="1">
            <a:off x="2438650" y="3048000"/>
            <a:ext cx="5028949" cy="3352799"/>
          </a:xfrm>
          <a:prstGeom prst="roundRect">
            <a:avLst/>
          </a:prstGeom>
          <a:solidFill>
            <a:schemeClr val="accent2">
              <a:lumMod val="75000"/>
            </a:schemeClr>
          </a:solidFill>
          <a:ln w="25400">
            <a:solidFill>
              <a:srgbClr val="3852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smtClean="0">
              <a:solidFill>
                <a:srgbClr val="FFFF00"/>
              </a:solidFill>
            </a:endParaRPr>
          </a:p>
          <a:p>
            <a:pPr algn="ctr"/>
            <a:endParaRPr lang="en-US" sz="2800" b="1" dirty="0">
              <a:solidFill>
                <a:srgbClr val="FFFF00"/>
              </a:solidFill>
            </a:endParaRPr>
          </a:p>
          <a:p>
            <a:pPr algn="ctr"/>
            <a:r>
              <a:rPr lang="en-US" sz="2800" b="1" dirty="0" smtClean="0">
                <a:solidFill>
                  <a:schemeClr val="tx1"/>
                </a:solidFill>
              </a:rPr>
              <a:t>Phase III: Implementation Actions</a:t>
            </a:r>
          </a:p>
          <a:p>
            <a:pPr marL="342900" indent="-342900">
              <a:buFont typeface="Arial" panose="020B0604020202020204" pitchFamily="34" charset="0"/>
              <a:buChar char="•"/>
            </a:pPr>
            <a:r>
              <a:rPr lang="en-US" altLang="en-US" sz="2400" dirty="0" smtClean="0"/>
              <a:t>Regulations</a:t>
            </a:r>
          </a:p>
          <a:p>
            <a:pPr marL="342900" indent="-342900">
              <a:buFont typeface="Arial" panose="020B0604020202020204" pitchFamily="34" charset="0"/>
              <a:buChar char="•"/>
            </a:pPr>
            <a:r>
              <a:rPr lang="en-US" altLang="en-US" sz="2400" dirty="0" smtClean="0"/>
              <a:t>DPO forms</a:t>
            </a:r>
            <a:endParaRPr lang="en-US" altLang="en-US" sz="2400" dirty="0"/>
          </a:p>
          <a:p>
            <a:pPr marL="342900" indent="-342900">
              <a:buFont typeface="Arial" panose="020B0604020202020204" pitchFamily="34" charset="0"/>
              <a:buChar char="•"/>
            </a:pPr>
            <a:r>
              <a:rPr lang="en-US" altLang="en-US" sz="2400" dirty="0" smtClean="0"/>
              <a:t>Implementation </a:t>
            </a:r>
            <a:r>
              <a:rPr lang="en-US" altLang="en-US" sz="2400" dirty="0" err="1" smtClean="0"/>
              <a:t>fieldbook</a:t>
            </a:r>
            <a:endParaRPr lang="en-US" altLang="en-US" sz="2400" dirty="0"/>
          </a:p>
          <a:p>
            <a:pPr marL="342900" indent="-342900">
              <a:buFont typeface="Arial" panose="020B0604020202020204" pitchFamily="34" charset="0"/>
              <a:buChar char="•"/>
            </a:pPr>
            <a:r>
              <a:rPr lang="en-US" altLang="en-US" sz="2400" dirty="0"/>
              <a:t>Training</a:t>
            </a:r>
          </a:p>
          <a:p>
            <a:pPr marL="342900" indent="-342900">
              <a:buFont typeface="Arial" panose="020B0604020202020204" pitchFamily="34" charset="0"/>
              <a:buChar char="•"/>
            </a:pPr>
            <a:r>
              <a:rPr lang="en-US" altLang="en-US" sz="2400" dirty="0" smtClean="0"/>
              <a:t>Research </a:t>
            </a:r>
            <a:r>
              <a:rPr lang="en-US" altLang="en-US" sz="2400" dirty="0" smtClean="0"/>
              <a:t>and coop planning:  </a:t>
            </a:r>
            <a:r>
              <a:rPr lang="en-US" altLang="en-US" sz="2400" dirty="0" smtClean="0">
                <a:solidFill>
                  <a:srgbClr val="FFFF00"/>
                </a:solidFill>
              </a:rPr>
              <a:t>Winter meeting</a:t>
            </a:r>
            <a:endParaRPr lang="en-US" altLang="en-US" sz="2400" dirty="0"/>
          </a:p>
          <a:p>
            <a:pPr algn="ctr"/>
            <a:endParaRPr lang="en-US" sz="2800" b="1" dirty="0" smtClean="0">
              <a:solidFill>
                <a:srgbClr val="FFFF00"/>
              </a:solidFill>
            </a:endParaRPr>
          </a:p>
          <a:p>
            <a:pPr algn="ctr"/>
            <a:endParaRPr lang="en-US" sz="2800" b="1" dirty="0">
              <a:solidFill>
                <a:srgbClr val="FFFF00"/>
              </a:solidFill>
            </a:endParaRPr>
          </a:p>
        </p:txBody>
      </p:sp>
      <p:sp>
        <p:nvSpPr>
          <p:cNvPr id="25" name="Right Arrow 24"/>
          <p:cNvSpPr/>
          <p:nvPr/>
        </p:nvSpPr>
        <p:spPr>
          <a:xfrm rot="1418886">
            <a:off x="5655869" y="1021568"/>
            <a:ext cx="1232393" cy="321216"/>
          </a:xfrm>
          <a:prstGeom prst="rightArrow">
            <a:avLst/>
          </a:prstGeom>
          <a:solidFill>
            <a:srgbClr val="FEF14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ight Arrow 26"/>
          <p:cNvSpPr/>
          <p:nvPr/>
        </p:nvSpPr>
        <p:spPr>
          <a:xfrm rot="9661813">
            <a:off x="6363370" y="1931350"/>
            <a:ext cx="682247" cy="321216"/>
          </a:xfrm>
          <a:prstGeom prst="rightArrow">
            <a:avLst/>
          </a:prstGeom>
          <a:solidFill>
            <a:srgbClr val="FEF14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ight Arrow 27"/>
          <p:cNvSpPr/>
          <p:nvPr/>
        </p:nvSpPr>
        <p:spPr>
          <a:xfrm>
            <a:off x="2048373" y="764423"/>
            <a:ext cx="920549" cy="321216"/>
          </a:xfrm>
          <a:prstGeom prst="rightArrow">
            <a:avLst/>
          </a:prstGeom>
          <a:solidFill>
            <a:srgbClr val="FEF14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ight Arrow 28"/>
          <p:cNvSpPr/>
          <p:nvPr/>
        </p:nvSpPr>
        <p:spPr>
          <a:xfrm rot="1405729">
            <a:off x="1692623" y="3862007"/>
            <a:ext cx="711498" cy="321216"/>
          </a:xfrm>
          <a:prstGeom prst="rightArrow">
            <a:avLst/>
          </a:prstGeom>
          <a:solidFill>
            <a:srgbClr val="FEF14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rot="10800000" flipV="1">
            <a:off x="457200" y="582131"/>
            <a:ext cx="1295400" cy="865669"/>
          </a:xfrm>
          <a:prstGeom prst="roundRect">
            <a:avLst/>
          </a:prstGeom>
          <a:solidFill>
            <a:srgbClr val="0070C0"/>
          </a:solidFill>
          <a:ln>
            <a:solidFill>
              <a:srgbClr val="6195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BOF charge</a:t>
            </a:r>
            <a:endParaRPr lang="en-US" sz="2400" b="1" dirty="0"/>
          </a:p>
        </p:txBody>
      </p:sp>
      <p:sp>
        <p:nvSpPr>
          <p:cNvPr id="13" name="Right Arrow 12"/>
          <p:cNvSpPr/>
          <p:nvPr/>
        </p:nvSpPr>
        <p:spPr>
          <a:xfrm rot="8961353">
            <a:off x="1793748" y="2492780"/>
            <a:ext cx="727631" cy="321216"/>
          </a:xfrm>
          <a:prstGeom prst="rightArrow">
            <a:avLst/>
          </a:prstGeom>
          <a:solidFill>
            <a:srgbClr val="FEF14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39134215"/>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a:p>
        </p:txBody>
      </p:sp>
      <p:sp>
        <p:nvSpPr>
          <p:cNvPr id="3" name="Title 2"/>
          <p:cNvSpPr>
            <a:spLocks noGrp="1"/>
          </p:cNvSpPr>
          <p:nvPr>
            <p:ph type="title"/>
          </p:nvPr>
        </p:nvSpPr>
        <p:spPr/>
        <p:txBody>
          <a:bodyPr/>
          <a:lstStyle/>
          <a:p>
            <a:r>
              <a:rPr lang="en-US" dirty="0" smtClean="0"/>
              <a:t>Next steps</a:t>
            </a:r>
            <a:endParaRPr lang="en-US" dirty="0"/>
          </a:p>
        </p:txBody>
      </p:sp>
    </p:spTree>
    <p:extLst>
      <p:ext uri="{BB962C8B-B14F-4D97-AF65-F5344CB8AC3E}">
        <p14:creationId xmlns:p14="http://schemas.microsoft.com/office/powerpoint/2010/main" val="231660601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990600"/>
          </a:xfrm>
        </p:spPr>
        <p:txBody>
          <a:bodyPr>
            <a:normAutofit/>
          </a:bodyPr>
          <a:lstStyle/>
          <a:p>
            <a:r>
              <a:rPr lang="en-US" sz="4400" dirty="0" smtClean="0">
                <a:solidFill>
                  <a:srgbClr val="FFFFA7"/>
                </a:solidFill>
              </a:rPr>
              <a:t>Next Steps</a:t>
            </a:r>
            <a:endParaRPr lang="en-US" sz="4400" dirty="0">
              <a:solidFill>
                <a:srgbClr val="FFFFA7"/>
              </a:solidFill>
            </a:endParaRPr>
          </a:p>
        </p:txBody>
      </p:sp>
      <p:sp>
        <p:nvSpPr>
          <p:cNvPr id="3" name="Content Placeholder 2"/>
          <p:cNvSpPr>
            <a:spLocks noGrp="1"/>
          </p:cNvSpPr>
          <p:nvPr>
            <p:ph idx="1"/>
          </p:nvPr>
        </p:nvSpPr>
        <p:spPr>
          <a:xfrm>
            <a:off x="457200" y="1143000"/>
            <a:ext cx="8229600" cy="4525963"/>
          </a:xfrm>
        </p:spPr>
        <p:txBody>
          <a:bodyPr>
            <a:normAutofit/>
          </a:bodyPr>
          <a:lstStyle/>
          <a:p>
            <a:pPr marL="0" indent="0">
              <a:buNone/>
            </a:pPr>
            <a:r>
              <a:rPr lang="en-US" sz="2800" dirty="0" smtClean="0"/>
              <a:t>If endorsed by the Board, </a:t>
            </a:r>
          </a:p>
          <a:p>
            <a:pPr lvl="1"/>
            <a:r>
              <a:rPr lang="en-US" sz="2800" dirty="0" smtClean="0"/>
              <a:t>Adopt the proposed regulatory changes </a:t>
            </a:r>
          </a:p>
          <a:p>
            <a:pPr lvl="1"/>
            <a:r>
              <a:rPr lang="en-US" sz="2800" dirty="0"/>
              <a:t>Incorporate additions to the purple book</a:t>
            </a:r>
          </a:p>
          <a:p>
            <a:pPr lvl="1"/>
            <a:r>
              <a:rPr lang="en-US" sz="2800" dirty="0" smtClean="0"/>
              <a:t>Incorporate changes into DPO forms and FLUPs</a:t>
            </a:r>
          </a:p>
          <a:p>
            <a:pPr lvl="1"/>
            <a:r>
              <a:rPr lang="en-US" sz="2800" dirty="0" smtClean="0"/>
              <a:t>Develop and provide training</a:t>
            </a:r>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4800600"/>
            <a:ext cx="1361244" cy="171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2057400" y="4848670"/>
            <a:ext cx="1371600" cy="1646605"/>
          </a:xfrm>
          <a:prstGeom prst="rect">
            <a:avLst/>
          </a:prstGeom>
          <a:solidFill>
            <a:srgbClr val="D3A1E3"/>
          </a:solidFill>
          <a:ln>
            <a:solidFill>
              <a:schemeClr val="bg1"/>
            </a:solidFill>
          </a:ln>
        </p:spPr>
        <p:txBody>
          <a:bodyPr wrap="square" rtlCol="0">
            <a:spAutoFit/>
          </a:bodyPr>
          <a:lstStyle/>
          <a:p>
            <a:r>
              <a:rPr lang="en-US" sz="800" b="1" dirty="0" smtClean="0">
                <a:solidFill>
                  <a:schemeClr val="bg1"/>
                </a:solidFill>
                <a:latin typeface="Times New Roman" panose="02020603050405020304" pitchFamily="18" charset="0"/>
                <a:cs typeface="Times New Roman" panose="02020603050405020304" pitchFamily="18" charset="0"/>
              </a:rPr>
              <a:t>Implementing</a:t>
            </a:r>
          </a:p>
          <a:p>
            <a:r>
              <a:rPr lang="en-US" sz="800" b="1" dirty="0" smtClean="0">
                <a:solidFill>
                  <a:schemeClr val="bg1"/>
                </a:solidFill>
                <a:latin typeface="Times New Roman" panose="02020603050405020304" pitchFamily="18" charset="0"/>
                <a:cs typeface="Times New Roman" panose="02020603050405020304" pitchFamily="18" charset="0"/>
              </a:rPr>
              <a:t>Best Management Practices</a:t>
            </a:r>
          </a:p>
          <a:p>
            <a:r>
              <a:rPr lang="en-US" sz="800" b="1" dirty="0" smtClean="0">
                <a:solidFill>
                  <a:schemeClr val="bg1"/>
                </a:solidFill>
                <a:latin typeface="Times New Roman" panose="02020603050405020304" pitchFamily="18" charset="0"/>
                <a:cs typeface="Times New Roman" panose="02020603050405020304" pitchFamily="18" charset="0"/>
              </a:rPr>
              <a:t>for Timber Harvest</a:t>
            </a:r>
          </a:p>
          <a:p>
            <a:r>
              <a:rPr lang="en-US" sz="800" b="1" dirty="0" smtClean="0">
                <a:solidFill>
                  <a:schemeClr val="bg1"/>
                </a:solidFill>
                <a:latin typeface="Times New Roman" panose="02020603050405020304" pitchFamily="18" charset="0"/>
                <a:cs typeface="Times New Roman" panose="02020603050405020304" pitchFamily="18" charset="0"/>
              </a:rPr>
              <a:t>Operations</a:t>
            </a:r>
          </a:p>
          <a:p>
            <a:endParaRPr lang="en-US" sz="800" b="1" dirty="0" smtClean="0">
              <a:solidFill>
                <a:schemeClr val="bg1"/>
              </a:solidFill>
              <a:latin typeface="Times New Roman" panose="02020603050405020304" pitchFamily="18" charset="0"/>
              <a:cs typeface="Times New Roman" panose="02020603050405020304" pitchFamily="18" charset="0"/>
            </a:endParaRPr>
          </a:p>
          <a:p>
            <a:r>
              <a:rPr lang="en-US" sz="800" b="1" dirty="0" smtClean="0">
                <a:solidFill>
                  <a:schemeClr val="bg1"/>
                </a:solidFill>
                <a:latin typeface="Times New Roman" panose="02020603050405020304" pitchFamily="18" charset="0"/>
                <a:cs typeface="Times New Roman" panose="02020603050405020304" pitchFamily="18" charset="0"/>
              </a:rPr>
              <a:t>June</a:t>
            </a:r>
            <a:r>
              <a:rPr lang="en-US" sz="1000" b="1" dirty="0" smtClean="0">
                <a:solidFill>
                  <a:schemeClr val="bg1"/>
                </a:solidFill>
                <a:latin typeface="Times New Roman" panose="02020603050405020304" pitchFamily="18" charset="0"/>
                <a:cs typeface="Times New Roman" panose="02020603050405020304" pitchFamily="18" charset="0"/>
              </a:rPr>
              <a:t> 2011</a:t>
            </a:r>
          </a:p>
          <a:p>
            <a:r>
              <a:rPr lang="en-US" sz="600" b="1" dirty="0" smtClean="0">
                <a:solidFill>
                  <a:schemeClr val="bg1"/>
                </a:solidFill>
                <a:latin typeface="Times New Roman" panose="02020603050405020304" pitchFamily="18" charset="0"/>
                <a:cs typeface="Times New Roman" panose="02020603050405020304" pitchFamily="18" charset="0"/>
              </a:rPr>
              <a:t>DIVISION OF FORESTRY</a:t>
            </a:r>
          </a:p>
          <a:p>
            <a:r>
              <a:rPr lang="en-US" sz="400" b="1" dirty="0" smtClean="0">
                <a:solidFill>
                  <a:schemeClr val="bg1"/>
                </a:solidFill>
                <a:latin typeface="Times New Roman" panose="02020603050405020304" pitchFamily="18" charset="0"/>
                <a:cs typeface="Times New Roman" panose="02020603050405020304" pitchFamily="18" charset="0"/>
              </a:rPr>
              <a:t>DEPARTMENT OF NATURAL RESOURCES</a:t>
            </a:r>
          </a:p>
          <a:p>
            <a:endParaRPr lang="en-US" sz="400" b="1" dirty="0">
              <a:solidFill>
                <a:schemeClr val="bg1"/>
              </a:solidFill>
              <a:latin typeface="Times New Roman" panose="02020603050405020304" pitchFamily="18" charset="0"/>
              <a:cs typeface="Times New Roman" panose="02020603050405020304" pitchFamily="18" charset="0"/>
            </a:endParaRPr>
          </a:p>
          <a:p>
            <a:endParaRPr lang="en-US" sz="400" b="1" dirty="0" smtClean="0">
              <a:solidFill>
                <a:schemeClr val="bg1"/>
              </a:solidFill>
              <a:latin typeface="Times New Roman" panose="02020603050405020304" pitchFamily="18" charset="0"/>
              <a:cs typeface="Times New Roman" panose="02020603050405020304" pitchFamily="18" charset="0"/>
            </a:endParaRPr>
          </a:p>
          <a:p>
            <a:endParaRPr lang="en-US" sz="400" b="1" dirty="0" smtClean="0">
              <a:solidFill>
                <a:schemeClr val="bg1"/>
              </a:solidFill>
              <a:latin typeface="Times New Roman" panose="02020603050405020304" pitchFamily="18" charset="0"/>
              <a:cs typeface="Times New Roman" panose="02020603050405020304" pitchFamily="18" charset="0"/>
            </a:endParaRPr>
          </a:p>
          <a:p>
            <a:r>
              <a:rPr lang="en-US" sz="300" b="1" cap="small" dirty="0" smtClean="0">
                <a:solidFill>
                  <a:schemeClr val="bg1"/>
                </a:solidFill>
                <a:latin typeface="Times New Roman" panose="02020603050405020304" pitchFamily="18" charset="0"/>
                <a:cs typeface="Times New Roman" panose="02020603050405020304" pitchFamily="18" charset="0"/>
              </a:rPr>
              <a:t>Please note: </a:t>
            </a:r>
          </a:p>
          <a:p>
            <a:r>
              <a:rPr lang="en-US" sz="300" dirty="0" smtClean="0">
                <a:solidFill>
                  <a:schemeClr val="bg1"/>
                </a:solidFill>
                <a:latin typeface="Times New Roman" panose="02020603050405020304" pitchFamily="18" charset="0"/>
                <a:cs typeface="Times New Roman" panose="02020603050405020304" pitchFamily="18" charset="0"/>
              </a:rPr>
              <a:t>This booklet is a work in progress.  If you have any questions about sections in the booklet, please contact rick rogers, division of forestry:</a:t>
            </a:r>
            <a:endParaRPr lang="en-US" sz="300" b="1" dirty="0" smtClean="0">
              <a:solidFill>
                <a:schemeClr val="bg1"/>
              </a:solidFill>
              <a:latin typeface="Times New Roman" panose="02020603050405020304" pitchFamily="18" charset="0"/>
              <a:cs typeface="Times New Roman" panose="02020603050405020304" pitchFamily="18" charset="0"/>
            </a:endParaRPr>
          </a:p>
          <a:p>
            <a:r>
              <a:rPr lang="en-US" sz="300" dirty="0" smtClean="0">
                <a:solidFill>
                  <a:schemeClr val="bg1"/>
                </a:solidFill>
                <a:latin typeface="Times New Roman" panose="02020603050405020304" pitchFamily="18" charset="0"/>
                <a:cs typeface="Times New Roman" panose="02020603050405020304" pitchFamily="18" charset="0"/>
              </a:rPr>
              <a:t>Phone:  907-269-8473;  email:  </a:t>
            </a:r>
            <a:r>
              <a:rPr lang="en-US" sz="300" u="sng" dirty="0" smtClean="0">
                <a:solidFill>
                  <a:schemeClr val="bg1"/>
                </a:solidFill>
                <a:latin typeface="Times New Roman" panose="02020603050405020304" pitchFamily="18" charset="0"/>
                <a:cs typeface="Times New Roman" panose="02020603050405020304" pitchFamily="18" charset="0"/>
                <a:hlinkClick r:id="rId4"/>
              </a:rPr>
              <a:t>r</a:t>
            </a:r>
            <a:r>
              <a:rPr lang="en-US" sz="300" dirty="0" smtClean="0">
                <a:solidFill>
                  <a:schemeClr val="bg1"/>
                </a:solidFill>
                <a:latin typeface="Times New Roman" panose="02020603050405020304" pitchFamily="18" charset="0"/>
                <a:cs typeface="Times New Roman" panose="02020603050405020304" pitchFamily="18" charset="0"/>
              </a:rPr>
              <a:t>  Rick will find answers to your questions, and keep a list of edits and clarifications that need to made in the future.  By contacting him with questions, future revisions will make this booklet a more useful document.  Thanks!!</a:t>
            </a:r>
            <a:r>
              <a:rPr lang="en-US" sz="300" b="1" dirty="0" smtClean="0">
                <a:solidFill>
                  <a:schemeClr val="bg1"/>
                </a:solidFill>
                <a:latin typeface="Times New Roman" panose="02020603050405020304" pitchFamily="18" charset="0"/>
                <a:cs typeface="Times New Roman" panose="02020603050405020304" pitchFamily="18" charset="0"/>
              </a:rPr>
              <a:t> </a:t>
            </a:r>
          </a:p>
        </p:txBody>
      </p:sp>
      <p:sp>
        <p:nvSpPr>
          <p:cNvPr id="10" name="TextBox 9"/>
          <p:cNvSpPr txBox="1"/>
          <p:nvPr/>
        </p:nvSpPr>
        <p:spPr>
          <a:xfrm>
            <a:off x="5105400" y="4848670"/>
            <a:ext cx="1371600" cy="1661993"/>
          </a:xfrm>
          <a:prstGeom prst="rect">
            <a:avLst/>
          </a:prstGeom>
          <a:solidFill>
            <a:schemeClr val="tx2"/>
          </a:solidFill>
          <a:ln w="15875">
            <a:solidFill>
              <a:schemeClr val="bg1"/>
            </a:solidFill>
          </a:ln>
        </p:spPr>
        <p:txBody>
          <a:bodyPr wrap="square" rtlCol="0">
            <a:spAutoFit/>
          </a:bodyPr>
          <a:lstStyle/>
          <a:p>
            <a:pPr algn="ctr"/>
            <a:r>
              <a:rPr lang="en-US" sz="700" b="1" dirty="0" smtClean="0">
                <a:solidFill>
                  <a:schemeClr val="bg1"/>
                </a:solidFill>
              </a:rPr>
              <a:t>State of Alaska</a:t>
            </a:r>
          </a:p>
          <a:p>
            <a:pPr algn="ctr"/>
            <a:r>
              <a:rPr lang="en-US" sz="700" b="1" dirty="0">
                <a:solidFill>
                  <a:schemeClr val="bg1"/>
                </a:solidFill>
              </a:rPr>
              <a:t>Department of Natural Resources</a:t>
            </a:r>
          </a:p>
          <a:p>
            <a:pPr algn="ctr"/>
            <a:r>
              <a:rPr lang="en-US" sz="700" b="1" dirty="0">
                <a:solidFill>
                  <a:schemeClr val="bg1"/>
                </a:solidFill>
              </a:rPr>
              <a:t>Division of Forestry</a:t>
            </a:r>
          </a:p>
          <a:p>
            <a:pPr algn="ctr"/>
            <a:r>
              <a:rPr lang="en-US" sz="700" b="1" dirty="0">
                <a:solidFill>
                  <a:schemeClr val="bg1"/>
                </a:solidFill>
              </a:rPr>
              <a:t>Region III </a:t>
            </a:r>
            <a:r>
              <a:rPr lang="en-US" sz="700" b="1" dirty="0" smtClean="0">
                <a:solidFill>
                  <a:schemeClr val="bg1"/>
                </a:solidFill>
              </a:rPr>
              <a:t>– Delta</a:t>
            </a:r>
          </a:p>
          <a:p>
            <a:pPr algn="ctr"/>
            <a:endParaRPr lang="en-US" sz="700" b="1" dirty="0">
              <a:solidFill>
                <a:schemeClr val="bg1"/>
              </a:solidFill>
            </a:endParaRPr>
          </a:p>
          <a:p>
            <a:pPr algn="ctr"/>
            <a:endParaRPr lang="en-US" sz="1200" b="1" dirty="0" smtClean="0">
              <a:solidFill>
                <a:schemeClr val="bg1"/>
              </a:solidFill>
            </a:endParaRPr>
          </a:p>
          <a:p>
            <a:pPr algn="ctr"/>
            <a:endParaRPr lang="en-US" sz="800" b="1" dirty="0">
              <a:solidFill>
                <a:schemeClr val="bg1"/>
              </a:solidFill>
            </a:endParaRPr>
          </a:p>
          <a:p>
            <a:pPr algn="ctr"/>
            <a:r>
              <a:rPr lang="en-US" sz="700" b="1" dirty="0">
                <a:solidFill>
                  <a:schemeClr val="bg1"/>
                </a:solidFill>
              </a:rPr>
              <a:t> Forest Land Use Plan</a:t>
            </a:r>
          </a:p>
          <a:p>
            <a:pPr algn="ctr"/>
            <a:r>
              <a:rPr lang="en-US" sz="700" b="1" dirty="0">
                <a:solidFill>
                  <a:schemeClr val="bg1"/>
                </a:solidFill>
              </a:rPr>
              <a:t>Mississippi Fire Salvage #1</a:t>
            </a:r>
          </a:p>
          <a:p>
            <a:pPr algn="ctr"/>
            <a:r>
              <a:rPr lang="en-US" sz="700" b="1" dirty="0" smtClean="0">
                <a:solidFill>
                  <a:schemeClr val="bg1"/>
                </a:solidFill>
              </a:rPr>
              <a:t>NC-1510-D</a:t>
            </a:r>
          </a:p>
          <a:p>
            <a:pPr algn="ctr"/>
            <a:endParaRPr lang="en-US" sz="1200" b="1" dirty="0">
              <a:solidFill>
                <a:schemeClr val="bg1"/>
              </a:solidFill>
            </a:endParaRPr>
          </a:p>
          <a:p>
            <a:pPr algn="ctr"/>
            <a:r>
              <a:rPr lang="en-US" sz="700" b="1" dirty="0" smtClean="0">
                <a:solidFill>
                  <a:schemeClr val="bg1"/>
                </a:solidFill>
              </a:rPr>
              <a:t>February 24, 2014</a:t>
            </a:r>
            <a:endParaRPr lang="en-US" sz="1200" b="1" dirty="0">
              <a:solidFill>
                <a:schemeClr val="bg1"/>
              </a:solidFill>
            </a:endParaRPr>
          </a:p>
        </p:txBody>
      </p:sp>
      <p:pic>
        <p:nvPicPr>
          <p:cNvPr id="11" name="Picture 10"/>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76900" y="5531488"/>
            <a:ext cx="228600" cy="248285"/>
          </a:xfrm>
          <a:prstGeom prst="rect">
            <a:avLst/>
          </a:prstGeom>
          <a:noFill/>
        </p:spPr>
      </p:pic>
      <p:sp>
        <p:nvSpPr>
          <p:cNvPr id="12" name="TextBox 11"/>
          <p:cNvSpPr txBox="1"/>
          <p:nvPr/>
        </p:nvSpPr>
        <p:spPr>
          <a:xfrm>
            <a:off x="3581400" y="4833281"/>
            <a:ext cx="1371600" cy="1677382"/>
          </a:xfrm>
          <a:prstGeom prst="rect">
            <a:avLst/>
          </a:prstGeom>
          <a:solidFill>
            <a:schemeClr val="tx2"/>
          </a:solidFill>
          <a:ln w="15875">
            <a:solidFill>
              <a:schemeClr val="bg1"/>
            </a:solidFill>
          </a:ln>
        </p:spPr>
        <p:txBody>
          <a:bodyPr wrap="square" rtlCol="0">
            <a:spAutoFit/>
          </a:bodyPr>
          <a:lstStyle/>
          <a:p>
            <a:pPr algn="r"/>
            <a:r>
              <a:rPr lang="en-US" sz="700" dirty="0" smtClean="0">
                <a:solidFill>
                  <a:schemeClr val="bg1"/>
                </a:solidFill>
              </a:rPr>
              <a:t>STATE </a:t>
            </a:r>
            <a:r>
              <a:rPr lang="en-US" sz="700" dirty="0">
                <a:solidFill>
                  <a:schemeClr val="bg1"/>
                </a:solidFill>
              </a:rPr>
              <a:t>OF ALASKA </a:t>
            </a:r>
          </a:p>
          <a:p>
            <a:pPr algn="r"/>
            <a:r>
              <a:rPr lang="en-US" sz="700" dirty="0">
                <a:solidFill>
                  <a:schemeClr val="bg1"/>
                </a:solidFill>
              </a:rPr>
              <a:t>DEPARTMENT OF NATURAL RESOURCES </a:t>
            </a:r>
          </a:p>
          <a:p>
            <a:pPr algn="r"/>
            <a:r>
              <a:rPr lang="en-US" sz="700" dirty="0">
                <a:solidFill>
                  <a:schemeClr val="bg1"/>
                </a:solidFill>
              </a:rPr>
              <a:t>DIVISION OF FORESTRY </a:t>
            </a:r>
          </a:p>
          <a:p>
            <a:pPr algn="r"/>
            <a:r>
              <a:rPr lang="en-US" sz="700" b="1" dirty="0">
                <a:solidFill>
                  <a:schemeClr val="bg1"/>
                </a:solidFill>
              </a:rPr>
              <a:t>NOTICE OF OPERATIONS </a:t>
            </a:r>
            <a:endParaRPr lang="en-US" sz="700" dirty="0">
              <a:solidFill>
                <a:schemeClr val="bg1"/>
              </a:solidFill>
            </a:endParaRPr>
          </a:p>
          <a:p>
            <a:pPr algn="r"/>
            <a:r>
              <a:rPr lang="en-US" sz="700" b="1" dirty="0">
                <a:solidFill>
                  <a:schemeClr val="bg1"/>
                </a:solidFill>
              </a:rPr>
              <a:t>DETAILED PLAN OF OPERATIONS </a:t>
            </a:r>
            <a:r>
              <a:rPr lang="en-US" sz="700" b="1" dirty="0" smtClean="0">
                <a:solidFill>
                  <a:schemeClr val="bg1"/>
                </a:solidFill>
              </a:rPr>
              <a:t>SUMMARY</a:t>
            </a:r>
            <a:endParaRPr lang="en-US" sz="300" b="1" dirty="0" smtClean="0">
              <a:solidFill>
                <a:schemeClr val="bg1"/>
              </a:solidFill>
            </a:endParaRPr>
          </a:p>
          <a:p>
            <a:endParaRPr lang="en-US" sz="300" b="1" dirty="0" smtClean="0">
              <a:solidFill>
                <a:schemeClr val="bg1"/>
              </a:solidFill>
            </a:endParaRPr>
          </a:p>
          <a:p>
            <a:r>
              <a:rPr lang="en-US" sz="300" b="1" dirty="0" smtClean="0">
                <a:solidFill>
                  <a:schemeClr val="bg1"/>
                </a:solidFill>
              </a:rPr>
              <a:t>xxxxxxxxxxxx_______________________________________________________________________________________________________________</a:t>
            </a:r>
          </a:p>
          <a:p>
            <a:endParaRPr lang="en-US" sz="300" b="1" dirty="0">
              <a:solidFill>
                <a:schemeClr val="bg1"/>
              </a:solidFill>
            </a:endParaRPr>
          </a:p>
          <a:p>
            <a:r>
              <a:rPr lang="en-US" sz="300" b="1" dirty="0" smtClean="0">
                <a:solidFill>
                  <a:schemeClr val="bg1"/>
                </a:solidFill>
              </a:rPr>
              <a:t>Mmmmmmm______________________________________________________________________________________________________________________________________________________________________________</a:t>
            </a:r>
          </a:p>
          <a:p>
            <a:endParaRPr lang="en-US" sz="300" b="1" dirty="0">
              <a:solidFill>
                <a:schemeClr val="bg1"/>
              </a:solidFill>
            </a:endParaRPr>
          </a:p>
          <a:p>
            <a:r>
              <a:rPr lang="en-US" sz="300" b="1" dirty="0" smtClean="0">
                <a:solidFill>
                  <a:schemeClr val="bg1"/>
                </a:solidFill>
              </a:rPr>
              <a:t>XXXXXXXXXXX_______________________________________________ xxxxxx_______________________________________________________bbbbbbbb___________________________________________________________________________________________________________________qqqqqqqqqqqqqqq____________________________________________________________________________________________________________wwwww_______________________________________________________________________________________________________________________________________________________________________________________________________________________________________________</a:t>
            </a:r>
            <a:endParaRPr lang="en-US" sz="300" b="1" dirty="0">
              <a:solidFill>
                <a:schemeClr val="bg1"/>
              </a:solidFill>
            </a:endParaRPr>
          </a:p>
        </p:txBody>
      </p:sp>
    </p:spTree>
    <p:extLst>
      <p:ext uri="{BB962C8B-B14F-4D97-AF65-F5344CB8AC3E}">
        <p14:creationId xmlns:p14="http://schemas.microsoft.com/office/powerpoint/2010/main" val="217669715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66802" y="473612"/>
            <a:ext cx="1761332" cy="106680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2060"/>
                </a:solidFill>
              </a:rPr>
              <a:t>Planning &amp; draft </a:t>
            </a:r>
            <a:r>
              <a:rPr lang="en-US" dirty="0" err="1" smtClean="0">
                <a:solidFill>
                  <a:srgbClr val="002060"/>
                </a:solidFill>
              </a:rPr>
              <a:t>regs</a:t>
            </a:r>
            <a:endParaRPr lang="en-US" dirty="0" smtClean="0">
              <a:solidFill>
                <a:srgbClr val="002060"/>
              </a:solidFill>
            </a:endParaRPr>
          </a:p>
          <a:p>
            <a:pPr algn="ctr"/>
            <a:r>
              <a:rPr lang="en-US" b="1" dirty="0" smtClean="0">
                <a:solidFill>
                  <a:srgbClr val="0070C0"/>
                </a:solidFill>
              </a:rPr>
              <a:t>S&amp;TC, IG, &amp; BOF</a:t>
            </a:r>
            <a:endParaRPr lang="en-US" b="1" dirty="0">
              <a:solidFill>
                <a:srgbClr val="002060"/>
              </a:solidFill>
            </a:endParaRPr>
          </a:p>
        </p:txBody>
      </p:sp>
      <p:sp>
        <p:nvSpPr>
          <p:cNvPr id="5" name="Rectangle 4"/>
          <p:cNvSpPr/>
          <p:nvPr/>
        </p:nvSpPr>
        <p:spPr>
          <a:xfrm>
            <a:off x="3657600" y="457200"/>
            <a:ext cx="1905000" cy="1143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2060"/>
                </a:solidFill>
              </a:rPr>
              <a:t>Agency AGO Attorney reviews draft &amp;</a:t>
            </a:r>
            <a:r>
              <a:rPr lang="en-US" dirty="0" smtClean="0">
                <a:solidFill>
                  <a:srgbClr val="002060"/>
                </a:solidFill>
                <a:sym typeface="Wingdings 3"/>
              </a:rPr>
              <a:t> DOL opens file</a:t>
            </a:r>
            <a:endParaRPr lang="en-US" dirty="0">
              <a:solidFill>
                <a:srgbClr val="002060"/>
              </a:solidFill>
            </a:endParaRPr>
          </a:p>
        </p:txBody>
      </p:sp>
      <p:sp>
        <p:nvSpPr>
          <p:cNvPr id="6" name="Rectangle 5"/>
          <p:cNvSpPr/>
          <p:nvPr/>
        </p:nvSpPr>
        <p:spPr>
          <a:xfrm>
            <a:off x="6367977" y="482176"/>
            <a:ext cx="1633023" cy="1027756"/>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2060"/>
                </a:solidFill>
              </a:rPr>
              <a:t>Public notice &amp; public comment </a:t>
            </a:r>
            <a:r>
              <a:rPr lang="en-US" b="1" dirty="0" smtClean="0">
                <a:solidFill>
                  <a:srgbClr val="0070C0"/>
                </a:solidFill>
              </a:rPr>
              <a:t>(incl. BOF)</a:t>
            </a:r>
            <a:endParaRPr lang="en-US" b="1" dirty="0">
              <a:solidFill>
                <a:srgbClr val="0070C0"/>
              </a:solidFill>
            </a:endParaRPr>
          </a:p>
        </p:txBody>
      </p:sp>
      <p:sp>
        <p:nvSpPr>
          <p:cNvPr id="8" name="Rectangle 7"/>
          <p:cNvSpPr/>
          <p:nvPr/>
        </p:nvSpPr>
        <p:spPr>
          <a:xfrm>
            <a:off x="6365045" y="2291048"/>
            <a:ext cx="1651195" cy="91440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2060"/>
                </a:solidFill>
              </a:rPr>
              <a:t>DNR revises/adopts </a:t>
            </a:r>
            <a:r>
              <a:rPr lang="en-US" dirty="0" err="1" smtClean="0">
                <a:solidFill>
                  <a:srgbClr val="002060"/>
                </a:solidFill>
              </a:rPr>
              <a:t>regs</a:t>
            </a:r>
            <a:endParaRPr lang="en-US" dirty="0">
              <a:solidFill>
                <a:srgbClr val="002060"/>
              </a:solidFill>
            </a:endParaRPr>
          </a:p>
        </p:txBody>
      </p:sp>
      <p:sp>
        <p:nvSpPr>
          <p:cNvPr id="14" name="Rectangle 13"/>
          <p:cNvSpPr/>
          <p:nvPr/>
        </p:nvSpPr>
        <p:spPr>
          <a:xfrm>
            <a:off x="3618621" y="4019552"/>
            <a:ext cx="1943979" cy="9144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2060"/>
                </a:solidFill>
              </a:rPr>
              <a:t>AGO regulations attorney legal review</a:t>
            </a:r>
            <a:endParaRPr lang="en-US" dirty="0">
              <a:solidFill>
                <a:srgbClr val="002060"/>
              </a:solidFill>
            </a:endParaRPr>
          </a:p>
        </p:txBody>
      </p:sp>
      <p:sp>
        <p:nvSpPr>
          <p:cNvPr id="15" name="Rectangle 14"/>
          <p:cNvSpPr/>
          <p:nvPr/>
        </p:nvSpPr>
        <p:spPr>
          <a:xfrm>
            <a:off x="770206" y="1882433"/>
            <a:ext cx="1066796" cy="1615016"/>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2060"/>
                </a:solidFill>
              </a:rPr>
              <a:t>Admin. Reg. Review Comm. review</a:t>
            </a:r>
            <a:endParaRPr lang="en-US" dirty="0">
              <a:solidFill>
                <a:srgbClr val="002060"/>
              </a:solidFill>
            </a:endParaRPr>
          </a:p>
        </p:txBody>
      </p:sp>
      <p:sp>
        <p:nvSpPr>
          <p:cNvPr id="16" name="Rectangle 15"/>
          <p:cNvSpPr/>
          <p:nvPr/>
        </p:nvSpPr>
        <p:spPr>
          <a:xfrm>
            <a:off x="1155166" y="4028051"/>
            <a:ext cx="1761332" cy="9144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2060"/>
                </a:solidFill>
              </a:rPr>
              <a:t>AGO agency </a:t>
            </a:r>
            <a:r>
              <a:rPr lang="en-US" dirty="0">
                <a:solidFill>
                  <a:srgbClr val="002060"/>
                </a:solidFill>
              </a:rPr>
              <a:t>a</a:t>
            </a:r>
            <a:r>
              <a:rPr lang="en-US" dirty="0" smtClean="0">
                <a:solidFill>
                  <a:srgbClr val="002060"/>
                </a:solidFill>
              </a:rPr>
              <a:t>ttorney legal review</a:t>
            </a:r>
            <a:endParaRPr lang="en-US" dirty="0">
              <a:solidFill>
                <a:srgbClr val="002060"/>
              </a:solidFill>
            </a:endParaRPr>
          </a:p>
        </p:txBody>
      </p:sp>
      <p:sp>
        <p:nvSpPr>
          <p:cNvPr id="17" name="Rectangle 16"/>
          <p:cNvSpPr/>
          <p:nvPr/>
        </p:nvSpPr>
        <p:spPr>
          <a:xfrm>
            <a:off x="6391422" y="4006657"/>
            <a:ext cx="1681090" cy="91440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2060"/>
                </a:solidFill>
                <a:sym typeface="Wingdings 3"/>
              </a:rPr>
              <a:t>Lt. Gov. reviews &amp; files</a:t>
            </a:r>
            <a:endParaRPr lang="en-US" dirty="0">
              <a:solidFill>
                <a:srgbClr val="002060"/>
              </a:solidFill>
            </a:endParaRPr>
          </a:p>
        </p:txBody>
      </p:sp>
      <p:sp>
        <p:nvSpPr>
          <p:cNvPr id="18" name="Rectangle 17"/>
          <p:cNvSpPr/>
          <p:nvPr/>
        </p:nvSpPr>
        <p:spPr>
          <a:xfrm>
            <a:off x="3657600" y="5486400"/>
            <a:ext cx="1905000" cy="1042768"/>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2060"/>
                </a:solidFill>
              </a:rPr>
              <a:t>Effective in 30 days</a:t>
            </a:r>
            <a:endParaRPr lang="en-US" dirty="0">
              <a:solidFill>
                <a:srgbClr val="002060"/>
              </a:solidFill>
            </a:endParaRPr>
          </a:p>
        </p:txBody>
      </p:sp>
      <p:sp>
        <p:nvSpPr>
          <p:cNvPr id="19" name="Rectangle 18"/>
          <p:cNvSpPr/>
          <p:nvPr/>
        </p:nvSpPr>
        <p:spPr>
          <a:xfrm>
            <a:off x="6367977" y="5486400"/>
            <a:ext cx="1681090" cy="1004668"/>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2060"/>
                </a:solidFill>
              </a:rPr>
              <a:t>Published in AAC &amp; sent to ARRC</a:t>
            </a:r>
            <a:endParaRPr lang="en-US" dirty="0">
              <a:solidFill>
                <a:srgbClr val="002060"/>
              </a:solidFill>
            </a:endParaRPr>
          </a:p>
        </p:txBody>
      </p:sp>
      <p:sp>
        <p:nvSpPr>
          <p:cNvPr id="20" name="Rectangle 19"/>
          <p:cNvSpPr/>
          <p:nvPr/>
        </p:nvSpPr>
        <p:spPr>
          <a:xfrm>
            <a:off x="3657600" y="2276980"/>
            <a:ext cx="1905000" cy="91440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2060"/>
                </a:solidFill>
              </a:rPr>
              <a:t>DOF sends to DOL</a:t>
            </a:r>
            <a:endParaRPr lang="en-US" dirty="0">
              <a:solidFill>
                <a:srgbClr val="002060"/>
              </a:solidFill>
            </a:endParaRPr>
          </a:p>
        </p:txBody>
      </p:sp>
      <p:sp>
        <p:nvSpPr>
          <p:cNvPr id="21" name="Right Arrow 20"/>
          <p:cNvSpPr/>
          <p:nvPr/>
        </p:nvSpPr>
        <p:spPr>
          <a:xfrm>
            <a:off x="3012213" y="843654"/>
            <a:ext cx="528710" cy="304800"/>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ight Arrow 22"/>
          <p:cNvSpPr/>
          <p:nvPr/>
        </p:nvSpPr>
        <p:spPr>
          <a:xfrm>
            <a:off x="2980787" y="4235255"/>
            <a:ext cx="528709" cy="304800"/>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ight Arrow 23"/>
          <p:cNvSpPr/>
          <p:nvPr/>
        </p:nvSpPr>
        <p:spPr>
          <a:xfrm rot="10800000">
            <a:off x="5652570" y="2595848"/>
            <a:ext cx="645356" cy="304800"/>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ight Arrow 24"/>
          <p:cNvSpPr/>
          <p:nvPr/>
        </p:nvSpPr>
        <p:spPr>
          <a:xfrm rot="5400000">
            <a:off x="6978455" y="1730033"/>
            <a:ext cx="412066" cy="304800"/>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ight Arrow 25"/>
          <p:cNvSpPr/>
          <p:nvPr/>
        </p:nvSpPr>
        <p:spPr>
          <a:xfrm>
            <a:off x="5645830" y="838200"/>
            <a:ext cx="645356" cy="304800"/>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ight Arrow 26"/>
          <p:cNvSpPr/>
          <p:nvPr/>
        </p:nvSpPr>
        <p:spPr>
          <a:xfrm rot="10800000">
            <a:off x="2980787" y="2595846"/>
            <a:ext cx="474134" cy="304801"/>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ight Arrow 28"/>
          <p:cNvSpPr/>
          <p:nvPr/>
        </p:nvSpPr>
        <p:spPr>
          <a:xfrm>
            <a:off x="5652571" y="4180451"/>
            <a:ext cx="645355" cy="304800"/>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ight Arrow 29"/>
          <p:cNvSpPr/>
          <p:nvPr/>
        </p:nvSpPr>
        <p:spPr>
          <a:xfrm rot="5400000">
            <a:off x="7025934" y="5065543"/>
            <a:ext cx="412066" cy="304800"/>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ight Arrow 30"/>
          <p:cNvSpPr/>
          <p:nvPr/>
        </p:nvSpPr>
        <p:spPr>
          <a:xfrm rot="10800000">
            <a:off x="5645830" y="5836334"/>
            <a:ext cx="645355" cy="304800"/>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175812" y="5181600"/>
            <a:ext cx="3124201" cy="1447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FF00"/>
                </a:solidFill>
              </a:rPr>
              <a:t>ALASKA REGULATIONS ADOPTION PROCESS</a:t>
            </a:r>
            <a:endParaRPr lang="en-US" sz="2400" b="1" dirty="0">
              <a:solidFill>
                <a:srgbClr val="FFFF00"/>
              </a:solidFill>
            </a:endParaRPr>
          </a:p>
        </p:txBody>
      </p:sp>
      <p:sp>
        <p:nvSpPr>
          <p:cNvPr id="34" name="Rectangle 33"/>
          <p:cNvSpPr/>
          <p:nvPr/>
        </p:nvSpPr>
        <p:spPr>
          <a:xfrm>
            <a:off x="1846380" y="1882433"/>
            <a:ext cx="981754" cy="1615016"/>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2060"/>
                </a:solidFill>
              </a:rPr>
              <a:t>Gov. Office review</a:t>
            </a:r>
            <a:endParaRPr lang="en-US" dirty="0">
              <a:solidFill>
                <a:srgbClr val="002060"/>
              </a:solidFill>
            </a:endParaRPr>
          </a:p>
        </p:txBody>
      </p:sp>
      <p:sp>
        <p:nvSpPr>
          <p:cNvPr id="35" name="Right Arrow 34"/>
          <p:cNvSpPr/>
          <p:nvPr/>
        </p:nvSpPr>
        <p:spPr>
          <a:xfrm rot="5400000">
            <a:off x="1646650" y="3619648"/>
            <a:ext cx="380704" cy="304800"/>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2992105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solidFill>
                  <a:srgbClr val="FFFFA7"/>
                </a:solidFill>
              </a:rPr>
              <a:t>Next Board Meeting</a:t>
            </a:r>
            <a:endParaRPr lang="en-US" sz="4800" dirty="0">
              <a:solidFill>
                <a:srgbClr val="FFFFA7"/>
              </a:solidFill>
            </a:endParaRPr>
          </a:p>
        </p:txBody>
      </p:sp>
      <p:sp>
        <p:nvSpPr>
          <p:cNvPr id="3" name="Content Placeholder 2"/>
          <p:cNvSpPr>
            <a:spLocks noGrp="1"/>
          </p:cNvSpPr>
          <p:nvPr>
            <p:ph idx="1"/>
          </p:nvPr>
        </p:nvSpPr>
        <p:spPr/>
        <p:txBody>
          <a:bodyPr>
            <a:normAutofit/>
          </a:bodyPr>
          <a:lstStyle/>
          <a:p>
            <a:pPr marL="0" indent="0">
              <a:buNone/>
            </a:pPr>
            <a:r>
              <a:rPr lang="en-US" sz="3600" dirty="0" smtClean="0"/>
              <a:t>Review </a:t>
            </a:r>
            <a:r>
              <a:rPr lang="en-US" sz="3600" dirty="0"/>
              <a:t>research priorities and cooperative planning recommendations</a:t>
            </a:r>
          </a:p>
          <a:p>
            <a:endParaRPr lang="en-US" sz="3600" dirty="0"/>
          </a:p>
        </p:txBody>
      </p:sp>
    </p:spTree>
    <p:extLst>
      <p:ext uri="{BB962C8B-B14F-4D97-AF65-F5344CB8AC3E}">
        <p14:creationId xmlns:p14="http://schemas.microsoft.com/office/powerpoint/2010/main" val="41330438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2057400"/>
          </a:xfrm>
        </p:spPr>
        <p:txBody>
          <a:bodyPr>
            <a:normAutofit/>
          </a:bodyPr>
          <a:lstStyle/>
          <a:p>
            <a:pPr marL="0" indent="0" algn="ctr">
              <a:buNone/>
            </a:pPr>
            <a:r>
              <a:rPr lang="en-US" sz="6000" dirty="0" smtClean="0">
                <a:solidFill>
                  <a:srgbClr val="FFFFA7"/>
                </a:solidFill>
              </a:rPr>
              <a:t>QUESTIONS ???</a:t>
            </a:r>
            <a:endParaRPr lang="en-US" sz="6000" dirty="0">
              <a:solidFill>
                <a:srgbClr val="FFFFA7"/>
              </a:solidFill>
            </a:endParaRPr>
          </a:p>
        </p:txBody>
      </p:sp>
    </p:spTree>
    <p:extLst>
      <p:ext uri="{BB962C8B-B14F-4D97-AF65-F5344CB8AC3E}">
        <p14:creationId xmlns:p14="http://schemas.microsoft.com/office/powerpoint/2010/main" val="15566719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4463568"/>
            <a:ext cx="8686800" cy="1632432"/>
          </a:xfrm>
        </p:spPr>
        <p:txBody>
          <a:bodyPr>
            <a:noAutofit/>
          </a:bodyPr>
          <a:lstStyle/>
          <a:p>
            <a:r>
              <a:rPr lang="en-US" dirty="0" smtClean="0"/>
              <a:t>Basis for recommendations:  S&amp;TC and Implementation Group reviews and findings</a:t>
            </a:r>
            <a:endParaRPr lang="en-US" dirty="0"/>
          </a:p>
        </p:txBody>
      </p:sp>
    </p:spTree>
    <p:extLst>
      <p:ext uri="{BB962C8B-B14F-4D97-AF65-F5344CB8AC3E}">
        <p14:creationId xmlns:p14="http://schemas.microsoft.com/office/powerpoint/2010/main" val="18022853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8B"/>
                </a:solidFill>
              </a:rPr>
              <a:t>Science &amp; Technical Committee</a:t>
            </a:r>
            <a:endParaRPr lang="en-US" dirty="0">
              <a:solidFill>
                <a:srgbClr val="FFFF8B"/>
              </a:solidFill>
            </a:endParaRPr>
          </a:p>
        </p:txBody>
      </p:sp>
      <p:sp>
        <p:nvSpPr>
          <p:cNvPr id="3" name="Content Placeholder 2"/>
          <p:cNvSpPr>
            <a:spLocks noGrp="1"/>
          </p:cNvSpPr>
          <p:nvPr>
            <p:ph sz="half" idx="1"/>
          </p:nvPr>
        </p:nvSpPr>
        <p:spPr/>
        <p:txBody>
          <a:bodyPr>
            <a:normAutofit fontScale="77500" lnSpcReduction="20000"/>
          </a:bodyPr>
          <a:lstStyle/>
          <a:p>
            <a:r>
              <a:rPr lang="en-US" dirty="0" smtClean="0"/>
              <a:t>Roger Burnside, DNR-DOF (retired)</a:t>
            </a:r>
          </a:p>
          <a:p>
            <a:r>
              <a:rPr lang="en-US" dirty="0" smtClean="0"/>
              <a:t>Jim Durst, ADF&amp;G-Habitat, co-chair</a:t>
            </a:r>
          </a:p>
          <a:p>
            <a:r>
              <a:rPr lang="en-US" dirty="0" smtClean="0"/>
              <a:t>Marty Freeman, DNR-DOF, co-chair</a:t>
            </a:r>
          </a:p>
          <a:p>
            <a:r>
              <a:rPr lang="en-US" dirty="0" smtClean="0"/>
              <a:t>Nancy Fresco, UAF-SNAP</a:t>
            </a:r>
          </a:p>
          <a:p>
            <a:r>
              <a:rPr lang="en-US" dirty="0" smtClean="0"/>
              <a:t>Julie </a:t>
            </a:r>
            <a:r>
              <a:rPr lang="en-US" dirty="0" err="1" smtClean="0"/>
              <a:t>Hagelin</a:t>
            </a:r>
            <a:r>
              <a:rPr lang="en-US" dirty="0" smtClean="0"/>
              <a:t>, ADF&amp;G-Wildlife Cons.</a:t>
            </a:r>
          </a:p>
          <a:p>
            <a:r>
              <a:rPr lang="en-US" dirty="0" smtClean="0"/>
              <a:t>Doug Hanson, DNR-DOF</a:t>
            </a:r>
          </a:p>
          <a:p>
            <a:r>
              <a:rPr lang="en-US" dirty="0" smtClean="0"/>
              <a:t>Teresa Hollingsworth, UAF/USFS-BECRU</a:t>
            </a:r>
          </a:p>
          <a:p>
            <a:r>
              <a:rPr lang="en-US" dirty="0" smtClean="0"/>
              <a:t>Glenn Juday, UAF</a:t>
            </a:r>
          </a:p>
        </p:txBody>
      </p:sp>
      <p:sp>
        <p:nvSpPr>
          <p:cNvPr id="4" name="Content Placeholder 3"/>
          <p:cNvSpPr>
            <a:spLocks noGrp="1"/>
          </p:cNvSpPr>
          <p:nvPr>
            <p:ph sz="half" idx="2"/>
          </p:nvPr>
        </p:nvSpPr>
        <p:spPr/>
        <p:txBody>
          <a:bodyPr>
            <a:normAutofit fontScale="77500" lnSpcReduction="20000"/>
          </a:bodyPr>
          <a:lstStyle/>
          <a:p>
            <a:r>
              <a:rPr lang="en-US" dirty="0"/>
              <a:t>Nick </a:t>
            </a:r>
            <a:r>
              <a:rPr lang="en-US" dirty="0" err="1"/>
              <a:t>Lisuzzo</a:t>
            </a:r>
            <a:r>
              <a:rPr lang="en-US" dirty="0"/>
              <a:t>, USFS-S&amp;PF</a:t>
            </a:r>
          </a:p>
          <a:p>
            <a:r>
              <a:rPr lang="en-US" dirty="0"/>
              <a:t>Mitch Michaud, USFS-Chugach NF [ex-NRCS]</a:t>
            </a:r>
          </a:p>
          <a:p>
            <a:r>
              <a:rPr lang="en-US" dirty="0"/>
              <a:t>Tom Paragi, ADF&amp;G- Wildlife Cons.</a:t>
            </a:r>
          </a:p>
          <a:p>
            <a:r>
              <a:rPr lang="en-US" dirty="0"/>
              <a:t>Will Putman, Tanana Chiefs Conf.</a:t>
            </a:r>
          </a:p>
          <a:p>
            <a:r>
              <a:rPr lang="en-US" dirty="0"/>
              <a:t>Hans Rinke/John Winters, DNR-DOF</a:t>
            </a:r>
          </a:p>
          <a:p>
            <a:r>
              <a:rPr lang="en-US" dirty="0"/>
              <a:t>Amanda Robertson, USFWS</a:t>
            </a:r>
          </a:p>
          <a:p>
            <a:r>
              <a:rPr lang="en-US" dirty="0"/>
              <a:t>Trish Wurtz, USFS-S&amp;PF</a:t>
            </a:r>
          </a:p>
          <a:p>
            <a:r>
              <a:rPr lang="en-US" dirty="0"/>
              <a:t>John Yarie, </a:t>
            </a:r>
            <a:r>
              <a:rPr lang="en-US" dirty="0" smtClean="0"/>
              <a:t>UAF</a:t>
            </a:r>
            <a:endParaRPr lang="en-US" dirty="0"/>
          </a:p>
          <a:p>
            <a:r>
              <a:rPr lang="en-US" dirty="0"/>
              <a:t>Brian Young, Landmark Coll. [DOF/USFS]</a:t>
            </a:r>
          </a:p>
          <a:p>
            <a:endParaRPr lang="en-US" dirty="0"/>
          </a:p>
        </p:txBody>
      </p:sp>
    </p:spTree>
    <p:extLst>
      <p:ext uri="{BB962C8B-B14F-4D97-AF65-F5344CB8AC3E}">
        <p14:creationId xmlns:p14="http://schemas.microsoft.com/office/powerpoint/2010/main" val="22571215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dirty="0" smtClean="0">
                <a:solidFill>
                  <a:srgbClr val="FFFF8B"/>
                </a:solidFill>
              </a:rPr>
              <a:t>Implementation Group</a:t>
            </a:r>
            <a:endParaRPr lang="en-US" dirty="0">
              <a:solidFill>
                <a:srgbClr val="FFFF8B"/>
              </a:solidFill>
            </a:endParaRPr>
          </a:p>
        </p:txBody>
      </p:sp>
      <p:sp>
        <p:nvSpPr>
          <p:cNvPr id="3" name="Content Placeholder 2"/>
          <p:cNvSpPr>
            <a:spLocks noGrp="1"/>
          </p:cNvSpPr>
          <p:nvPr>
            <p:ph sz="half" idx="1"/>
          </p:nvPr>
        </p:nvSpPr>
        <p:spPr>
          <a:xfrm>
            <a:off x="457200" y="1219200"/>
            <a:ext cx="4038600" cy="4906963"/>
          </a:xfrm>
        </p:spPr>
        <p:txBody>
          <a:bodyPr>
            <a:normAutofit fontScale="85000" lnSpcReduction="20000"/>
          </a:bodyPr>
          <a:lstStyle/>
          <a:p>
            <a:r>
              <a:rPr lang="en-US" dirty="0" smtClean="0"/>
              <a:t>Rod Arno, AK Outdoor Council</a:t>
            </a:r>
          </a:p>
          <a:p>
            <a:r>
              <a:rPr lang="en-US" dirty="0" smtClean="0"/>
              <a:t>Joe </a:t>
            </a:r>
            <a:r>
              <a:rPr lang="en-US" dirty="0" err="1" smtClean="0"/>
              <a:t>Bovee</a:t>
            </a:r>
            <a:r>
              <a:rPr lang="en-US" dirty="0" smtClean="0"/>
              <a:t>, Ahtna Inc.</a:t>
            </a:r>
          </a:p>
          <a:p>
            <a:r>
              <a:rPr lang="en-US" dirty="0" smtClean="0"/>
              <a:t>Theo </a:t>
            </a:r>
            <a:r>
              <a:rPr lang="en-US" dirty="0" err="1" smtClean="0"/>
              <a:t>DeLaca</a:t>
            </a:r>
            <a:r>
              <a:rPr lang="en-US" dirty="0" smtClean="0"/>
              <a:t>, Future Forests</a:t>
            </a:r>
          </a:p>
          <a:p>
            <a:r>
              <a:rPr lang="en-US" dirty="0" smtClean="0"/>
              <a:t>Clare </a:t>
            </a:r>
            <a:r>
              <a:rPr lang="en-US" dirty="0" err="1" smtClean="0"/>
              <a:t>Doig</a:t>
            </a:r>
            <a:r>
              <a:rPr lang="en-US" dirty="0" smtClean="0"/>
              <a:t>, Forest &amp; Land Mgmt. Inc.</a:t>
            </a:r>
          </a:p>
          <a:p>
            <a:r>
              <a:rPr lang="en-US" dirty="0" smtClean="0"/>
              <a:t>Jeremy Douse, Tanana Chiefs Conference</a:t>
            </a:r>
          </a:p>
          <a:p>
            <a:r>
              <a:rPr lang="en-US" dirty="0" smtClean="0"/>
              <a:t>Jim Durst, ADF&amp;G-Habitat</a:t>
            </a:r>
          </a:p>
          <a:p>
            <a:r>
              <a:rPr lang="en-US" dirty="0" smtClean="0"/>
              <a:t>Marty Freeman, DNR-Forestry</a:t>
            </a:r>
          </a:p>
          <a:p>
            <a:r>
              <a:rPr lang="en-US" dirty="0" smtClean="0"/>
              <a:t>Rick Jandreau, DNR-Forestry</a:t>
            </a:r>
          </a:p>
          <a:p>
            <a:r>
              <a:rPr lang="en-US" dirty="0"/>
              <a:t>Tim Kalke, Sustainable Energy for Galena</a:t>
            </a:r>
          </a:p>
          <a:p>
            <a:pPr marL="0" indent="0">
              <a:buNone/>
            </a:pPr>
            <a:endParaRPr lang="en-US" dirty="0" smtClean="0"/>
          </a:p>
        </p:txBody>
      </p:sp>
      <p:sp>
        <p:nvSpPr>
          <p:cNvPr id="4" name="Content Placeholder 3"/>
          <p:cNvSpPr>
            <a:spLocks noGrp="1"/>
          </p:cNvSpPr>
          <p:nvPr>
            <p:ph sz="half" idx="2"/>
          </p:nvPr>
        </p:nvSpPr>
        <p:spPr>
          <a:xfrm>
            <a:off x="4648200" y="1219200"/>
            <a:ext cx="4038600" cy="4906963"/>
          </a:xfrm>
        </p:spPr>
        <p:txBody>
          <a:bodyPr>
            <a:normAutofit fontScale="85000" lnSpcReduction="20000"/>
          </a:bodyPr>
          <a:lstStyle/>
          <a:p>
            <a:r>
              <a:rPr lang="en-US" dirty="0" smtClean="0"/>
              <a:t>Kevin Meany, DNR-Forestry</a:t>
            </a:r>
          </a:p>
          <a:p>
            <a:r>
              <a:rPr lang="en-US" dirty="0" smtClean="0"/>
              <a:t>Amy O’Connor, AK Center for the Environment</a:t>
            </a:r>
          </a:p>
          <a:p>
            <a:r>
              <a:rPr lang="en-US" dirty="0" smtClean="0"/>
              <a:t>Tom Paragi, ADF&amp;G-Wildlife</a:t>
            </a:r>
          </a:p>
          <a:p>
            <a:r>
              <a:rPr lang="en-US" dirty="0" smtClean="0"/>
              <a:t>Jeff </a:t>
            </a:r>
            <a:r>
              <a:rPr lang="en-US" dirty="0" err="1" smtClean="0"/>
              <a:t>Selinger</a:t>
            </a:r>
            <a:r>
              <a:rPr lang="en-US" dirty="0" smtClean="0"/>
              <a:t>, ADF&amp;G-Wildlife</a:t>
            </a:r>
          </a:p>
          <a:p>
            <a:r>
              <a:rPr lang="en-US" dirty="0" smtClean="0"/>
              <a:t>Paul </a:t>
            </a:r>
            <a:r>
              <a:rPr lang="en-US" dirty="0" err="1" smtClean="0"/>
              <a:t>Slenkamp</a:t>
            </a:r>
            <a:r>
              <a:rPr lang="en-US" dirty="0" smtClean="0"/>
              <a:t>, Mental Health Trust</a:t>
            </a:r>
          </a:p>
          <a:p>
            <a:r>
              <a:rPr lang="en-US" dirty="0" smtClean="0"/>
              <a:t>Mark Stahl, Denali Log &amp; Lumber</a:t>
            </a:r>
          </a:p>
          <a:p>
            <a:r>
              <a:rPr lang="en-US" dirty="0" smtClean="0"/>
              <a:t>Wade Wahrenbrock, Kenai Peninsula Borough</a:t>
            </a:r>
          </a:p>
          <a:p>
            <a:r>
              <a:rPr lang="en-US" dirty="0" smtClean="0"/>
              <a:t>Joe Young, Young’s Timber, Inc.</a:t>
            </a:r>
            <a:endParaRPr lang="en-US" dirty="0"/>
          </a:p>
        </p:txBody>
      </p:sp>
    </p:spTree>
    <p:extLst>
      <p:ext uri="{BB962C8B-B14F-4D97-AF65-F5344CB8AC3E}">
        <p14:creationId xmlns:p14="http://schemas.microsoft.com/office/powerpoint/2010/main" val="27536730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dirty="0" smtClean="0">
                <a:solidFill>
                  <a:srgbClr val="FFFF8B"/>
                </a:solidFill>
              </a:rPr>
              <a:t>Literature review - Bibliography</a:t>
            </a:r>
            <a:endParaRPr lang="en-US" dirty="0">
              <a:solidFill>
                <a:srgbClr val="FFFF8B"/>
              </a:solidFill>
            </a:endParaRPr>
          </a:p>
        </p:txBody>
      </p:sp>
      <p:graphicFrame>
        <p:nvGraphicFramePr>
          <p:cNvPr id="8" name="Chart 7"/>
          <p:cNvGraphicFramePr>
            <a:graphicFrameLocks/>
          </p:cNvGraphicFramePr>
          <p:nvPr>
            <p:extLst>
              <p:ext uri="{D42A27DB-BD31-4B8C-83A1-F6EECF244321}">
                <p14:modId xmlns:p14="http://schemas.microsoft.com/office/powerpoint/2010/main" val="2280436846"/>
              </p:ext>
            </p:extLst>
          </p:nvPr>
        </p:nvGraphicFramePr>
        <p:xfrm>
          <a:off x="4724400" y="3886200"/>
          <a:ext cx="3674004"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p:cNvGraphicFramePr>
            <a:graphicFrameLocks/>
          </p:cNvGraphicFramePr>
          <p:nvPr>
            <p:extLst>
              <p:ext uri="{D42A27DB-BD31-4B8C-83A1-F6EECF244321}">
                <p14:modId xmlns:p14="http://schemas.microsoft.com/office/powerpoint/2010/main" val="2351495528"/>
              </p:ext>
            </p:extLst>
          </p:nvPr>
        </p:nvGraphicFramePr>
        <p:xfrm>
          <a:off x="609600" y="1219200"/>
          <a:ext cx="3422121" cy="264795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hart 9"/>
          <p:cNvGraphicFramePr>
            <a:graphicFrameLocks/>
          </p:cNvGraphicFramePr>
          <p:nvPr>
            <p:extLst>
              <p:ext uri="{D42A27DB-BD31-4B8C-83A1-F6EECF244321}">
                <p14:modId xmlns:p14="http://schemas.microsoft.com/office/powerpoint/2010/main" val="3384585774"/>
              </p:ext>
            </p:extLst>
          </p:nvPr>
        </p:nvGraphicFramePr>
        <p:xfrm>
          <a:off x="4419600" y="1219200"/>
          <a:ext cx="4385733" cy="2667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1" name="Chart 10"/>
          <p:cNvGraphicFramePr>
            <a:graphicFrameLocks/>
          </p:cNvGraphicFramePr>
          <p:nvPr>
            <p:extLst>
              <p:ext uri="{D42A27DB-BD31-4B8C-83A1-F6EECF244321}">
                <p14:modId xmlns:p14="http://schemas.microsoft.com/office/powerpoint/2010/main" val="2025862025"/>
              </p:ext>
            </p:extLst>
          </p:nvPr>
        </p:nvGraphicFramePr>
        <p:xfrm>
          <a:off x="381001" y="3886200"/>
          <a:ext cx="4114800" cy="25146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133717416"/>
      </p:ext>
    </p:extLst>
  </p:cSld>
  <p:clrMapOvr>
    <a:masterClrMapping/>
  </p:clrMapOvr>
  <p:timing>
    <p:tnLst>
      <p:par>
        <p:cTn id="1" dur="indefinite" restart="never" nodeType="tmRoot"/>
      </p:par>
    </p:tnLst>
  </p:timing>
</p:sld>
</file>

<file path=ppt/theme/theme1.xml><?xml version="1.0" encoding="utf-8"?>
<a:theme xmlns:a="http://schemas.openxmlformats.org/drawingml/2006/main" name="Thatch">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Median">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hatch">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Thatch</Template>
  <TotalTime>12000</TotalTime>
  <Words>3965</Words>
  <Application>Microsoft Office PowerPoint</Application>
  <PresentationFormat>On-screen Show (4:3)</PresentationFormat>
  <Paragraphs>483</Paragraphs>
  <Slides>54</Slides>
  <Notes>30</Notes>
  <HiddenSlides>0</HiddenSlides>
  <MMClips>0</MMClips>
  <ScaleCrop>false</ScaleCrop>
  <HeadingPairs>
    <vt:vector size="4" baseType="variant">
      <vt:variant>
        <vt:lpstr>Theme</vt:lpstr>
      </vt:variant>
      <vt:variant>
        <vt:i4>1</vt:i4>
      </vt:variant>
      <vt:variant>
        <vt:lpstr>Slide Titles</vt:lpstr>
      </vt:variant>
      <vt:variant>
        <vt:i4>54</vt:i4>
      </vt:variant>
    </vt:vector>
  </HeadingPairs>
  <TitlesOfParts>
    <vt:vector size="55" baseType="lpstr">
      <vt:lpstr>Thatch</vt:lpstr>
      <vt:lpstr>Region II-III  Reforestation  Review</vt:lpstr>
      <vt:lpstr>Purpose</vt:lpstr>
      <vt:lpstr>Why now?</vt:lpstr>
      <vt:lpstr>PowerPoint Presentation</vt:lpstr>
      <vt:lpstr>PowerPoint Presentation</vt:lpstr>
      <vt:lpstr>Basis for recommendations:  S&amp;TC and Implementation Group reviews and findings</vt:lpstr>
      <vt:lpstr>Science &amp; Technical Committee</vt:lpstr>
      <vt:lpstr>Implementation Group</vt:lpstr>
      <vt:lpstr>Literature review - Bibliography</vt:lpstr>
      <vt:lpstr>Background findings:  Key concepts</vt:lpstr>
      <vt:lpstr>Key concepts, cont.</vt:lpstr>
      <vt:lpstr>PowerPoint Presentation</vt:lpstr>
      <vt:lpstr>Discussion and Outreach</vt:lpstr>
      <vt:lpstr>Discussion and Outreach</vt:lpstr>
      <vt:lpstr>Recommendations</vt:lpstr>
      <vt:lpstr>No change needed – C3am</vt:lpstr>
      <vt:lpstr>Definitions – C22</vt:lpstr>
      <vt:lpstr>PowerPoint Presentation</vt:lpstr>
      <vt:lpstr>Conversion notes – green weight</vt:lpstr>
      <vt:lpstr>Stocking standard for residuals </vt:lpstr>
      <vt:lpstr>Stocking distribution – C8am</vt:lpstr>
      <vt:lpstr>Stocking distribution – C6am</vt:lpstr>
      <vt:lpstr>PowerPoint Presentation</vt:lpstr>
      <vt:lpstr>Stocking distribution – C6am/C12</vt:lpstr>
      <vt:lpstr>Natural regen and DPOs – C1am</vt:lpstr>
      <vt:lpstr>PowerPoint Presentation</vt:lpstr>
      <vt:lpstr>DPOs, cont. –Supplement C (II-III)</vt:lpstr>
      <vt:lpstr>DPOs cont.</vt:lpstr>
      <vt:lpstr>DPOs and FLUPs</vt:lpstr>
      <vt:lpstr>Natural Regen and DPOs:  Training – C7</vt:lpstr>
      <vt:lpstr>Natural regeneration – C23 </vt:lpstr>
      <vt:lpstr>Natural regeneration – C5am</vt:lpstr>
      <vt:lpstr>Natural regen. – C5am cont.</vt:lpstr>
      <vt:lpstr>Natural regeneration – C5am/10am</vt:lpstr>
      <vt:lpstr>PowerPoint Presentation</vt:lpstr>
      <vt:lpstr>Artificial regeneration – C13am</vt:lpstr>
      <vt:lpstr>PowerPoint Presentation</vt:lpstr>
      <vt:lpstr>Artificial regeneration – C13am, cont.</vt:lpstr>
      <vt:lpstr>Artificial regeneration – C14</vt:lpstr>
      <vt:lpstr>Site preparation – C16</vt:lpstr>
      <vt:lpstr>Exemption methods – C9am</vt:lpstr>
      <vt:lpstr>PowerPoint Presentation</vt:lpstr>
      <vt:lpstr>Invasive species – C17 IG</vt:lpstr>
      <vt:lpstr>Invasive species – C18</vt:lpstr>
      <vt:lpstr>Invasive species – C18 IG</vt:lpstr>
      <vt:lpstr>Invasive species – C19 - Training</vt:lpstr>
      <vt:lpstr>Other Region II-III training needs – C11</vt:lpstr>
      <vt:lpstr>Kodiak applicability</vt:lpstr>
      <vt:lpstr>Natural Regeneration - Kodiak</vt:lpstr>
      <vt:lpstr>Next steps</vt:lpstr>
      <vt:lpstr>Next Steps</vt:lpstr>
      <vt:lpstr>PowerPoint Presentation</vt:lpstr>
      <vt:lpstr>Next Board Meeting</vt:lpstr>
      <vt:lpstr>PowerPoint Presentation</vt:lpstr>
    </vt:vector>
  </TitlesOfParts>
  <Company>Alaska Dept of Natural Resources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FRPA “Green Book” Principles (1989)</dc:title>
  <dc:creator>Freeman, Marty W (DNR)</dc:creator>
  <cp:lastModifiedBy>Freeman, Marty W (DNR)</cp:lastModifiedBy>
  <cp:revision>254</cp:revision>
  <cp:lastPrinted>2015-11-09T20:19:41Z</cp:lastPrinted>
  <dcterms:created xsi:type="dcterms:W3CDTF">2015-04-08T18:21:03Z</dcterms:created>
  <dcterms:modified xsi:type="dcterms:W3CDTF">2016-08-09T21:17:23Z</dcterms:modified>
</cp:coreProperties>
</file>